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8" r:id="rId6"/>
  </p:sldMasterIdLst>
  <p:notesMasterIdLst>
    <p:notesMasterId r:id="rId23"/>
  </p:notesMasterIdLst>
  <p:handoutMasterIdLst>
    <p:handoutMasterId r:id="rId24"/>
  </p:handoutMasterIdLst>
  <p:sldIdLst>
    <p:sldId id="602" r:id="rId7"/>
    <p:sldId id="623" r:id="rId8"/>
    <p:sldId id="604" r:id="rId9"/>
    <p:sldId id="618" r:id="rId10"/>
    <p:sldId id="605" r:id="rId11"/>
    <p:sldId id="626" r:id="rId12"/>
    <p:sldId id="616" r:id="rId13"/>
    <p:sldId id="621" r:id="rId14"/>
    <p:sldId id="620" r:id="rId15"/>
    <p:sldId id="610" r:id="rId16"/>
    <p:sldId id="612" r:id="rId17"/>
    <p:sldId id="617" r:id="rId18"/>
    <p:sldId id="613" r:id="rId19"/>
    <p:sldId id="615" r:id="rId20"/>
    <p:sldId id="625" r:id="rId21"/>
    <p:sldId id="624" r:id="rId22"/>
  </p:sldIdLst>
  <p:sldSz cx="12192000" cy="7772400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B8843"/>
    <a:srgbClr val="002060"/>
    <a:srgbClr val="FFB700"/>
    <a:srgbClr val="FFEFC3"/>
    <a:srgbClr val="FFC50F"/>
    <a:srgbClr val="C5201E"/>
    <a:srgbClr val="0000FF"/>
    <a:srgbClr val="FFA229"/>
    <a:srgbClr val="F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3047" autoAdjust="0"/>
  </p:normalViewPr>
  <p:slideViewPr>
    <p:cSldViewPr snapToGrid="0">
      <p:cViewPr>
        <p:scale>
          <a:sx n="50" d="100"/>
          <a:sy n="50" d="100"/>
        </p:scale>
        <p:origin x="1723" y="326"/>
      </p:cViewPr>
      <p:guideLst>
        <p:guide orient="horz" pos="24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30" y="3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0" y="696913"/>
            <a:ext cx="54610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0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63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3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7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9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1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5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2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5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503" y="6908801"/>
            <a:ext cx="3128147" cy="1136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4" y="2053054"/>
            <a:ext cx="10678583" cy="1100890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689" y="3638270"/>
            <a:ext cx="10711120" cy="282065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4" y="3122350"/>
            <a:ext cx="10678583" cy="46862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960" y="7063125"/>
            <a:ext cx="2855726" cy="831355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3" y="4829175"/>
            <a:ext cx="12191997" cy="2990524"/>
            <a:chOff x="3" y="4433135"/>
            <a:chExt cx="12191997" cy="338656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13ABBED-1C7F-4164-920A-AF341A3218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50417" y="4564129"/>
              <a:ext cx="3088005" cy="32555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54E581-D4B6-4634-BDC8-E9CC83D11E22}"/>
                </a:ext>
              </a:extLst>
            </p:cNvPr>
            <p:cNvSpPr/>
            <p:nvPr userDrawn="1"/>
          </p:nvSpPr>
          <p:spPr>
            <a:xfrm>
              <a:off x="6797041" y="5832723"/>
              <a:ext cx="114611" cy="12989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49E726-AF6E-496F-8744-E2467D4E5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" y="4480927"/>
              <a:ext cx="231955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692CEE-08DA-425A-B222-9E8CB08BAEC5}"/>
                </a:ext>
              </a:extLst>
            </p:cNvPr>
            <p:cNvSpPr/>
            <p:nvPr userDrawn="1"/>
          </p:nvSpPr>
          <p:spPr>
            <a:xfrm>
              <a:off x="2407874" y="4433135"/>
              <a:ext cx="84339" cy="955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4D4540-8A13-4E89-B414-BF2FBD2CA9B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995831" y="6043045"/>
              <a:ext cx="806307" cy="17766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A092E03-A210-43F2-A804-6D2861CC6D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79920" y="5897668"/>
              <a:ext cx="5212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" descr="Image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1492875" y="570704"/>
            <a:ext cx="9206250" cy="11516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1975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594785" y="1892723"/>
            <a:ext cx="10811933" cy="526796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3104BB-8B97-4F6A-A0A0-165A8F6FE544}"/>
              </a:ext>
            </a:extLst>
          </p:cNvPr>
          <p:cNvGrpSpPr/>
          <p:nvPr userDrawn="1"/>
        </p:nvGrpSpPr>
        <p:grpSpPr>
          <a:xfrm>
            <a:off x="0" y="1048020"/>
            <a:ext cx="11725060" cy="230828"/>
            <a:chOff x="1300737" y="924723"/>
            <a:chExt cx="10424322" cy="2036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F12DBC-58B8-43CF-9DEE-EC6CEA687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840" y="924723"/>
              <a:ext cx="8687219" cy="2036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3D3A7B-59D0-4F93-9FA8-6936C16190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246"/>
            <a:stretch/>
          </p:blipFill>
          <p:spPr>
            <a:xfrm>
              <a:off x="1300737" y="924723"/>
              <a:ext cx="1737104" cy="20367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 userDrawn="1"/>
        </p:nvSpPr>
        <p:spPr>
          <a:xfrm>
            <a:off x="393141" y="7353591"/>
            <a:ext cx="4651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kern="1200" dirty="0" smtClean="0">
                <a:solidFill>
                  <a:schemeClr val="bg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Storey – Beam diagnostics for high brightness beams at FACET-II, May 8, 2019</a:t>
            </a:r>
            <a:endParaRPr lang="en-US" sz="1000" b="0" kern="1200" dirty="0">
              <a:solidFill>
                <a:schemeClr val="bg2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46304"/>
            <a:ext cx="10804760" cy="8534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967" y="1890248"/>
            <a:ext cx="10813225" cy="5270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4" y="7160684"/>
            <a:ext cx="425243" cy="611717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79996" indent="-179996" algn="l" defTabSz="914377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3987" indent="-179996" algn="l" defTabSz="914377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7979" indent="-179996" algn="l" defTabSz="914377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1971" indent="-179996" algn="l" defTabSz="914377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4" y="2348980"/>
            <a:ext cx="10678583" cy="1374504"/>
          </a:xfrm>
        </p:spPr>
        <p:txBody>
          <a:bodyPr/>
          <a:lstStyle/>
          <a:p>
            <a:r>
              <a:rPr lang="en-US" sz="4000" dirty="0"/>
              <a:t>Beam diagnostics for high brightness beams at FACET-II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7288" y="5112439"/>
            <a:ext cx="4434249" cy="906605"/>
          </a:xfrm>
        </p:spPr>
        <p:txBody>
          <a:bodyPr anchor="b"/>
          <a:lstStyle/>
          <a:p>
            <a:r>
              <a:rPr lang="en-US" dirty="0"/>
              <a:t>Doug </a:t>
            </a:r>
            <a:r>
              <a:rPr lang="en-US" dirty="0" smtClean="0"/>
              <a:t>Storey</a:t>
            </a:r>
          </a:p>
          <a:p>
            <a:r>
              <a:rPr lang="en-US" dirty="0" smtClean="0"/>
              <a:t>SLAC National Accelerator Laboratory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42954" y="4087867"/>
            <a:ext cx="10678583" cy="963401"/>
          </a:xfrm>
        </p:spPr>
        <p:txBody>
          <a:bodyPr/>
          <a:lstStyle/>
          <a:p>
            <a:r>
              <a:rPr lang="en-US" sz="2000" dirty="0"/>
              <a:t>Laser-Plasma Accelerator </a:t>
            </a:r>
            <a:r>
              <a:rPr lang="en-US" sz="2000" dirty="0" smtClean="0"/>
              <a:t>Workshop 2019 – Diagnostics WG</a:t>
            </a:r>
          </a:p>
          <a:p>
            <a:r>
              <a:rPr lang="en-US" sz="2000" dirty="0" smtClean="0"/>
              <a:t>May 8,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87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beams at FACET-II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71089" y="1633117"/>
            <a:ext cx="8465285" cy="600350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FACET-II beams will provide unprecedented beam intensities:</a:t>
            </a:r>
          </a:p>
          <a:p>
            <a:pPr marL="522896" lvl="1" indent="-342900"/>
            <a:r>
              <a:rPr lang="en-US" sz="1900" dirty="0" smtClean="0"/>
              <a:t>Sub-10 µm spot sizes and &gt;100 kA peak current</a:t>
            </a:r>
          </a:p>
          <a:p>
            <a:pPr marL="846887" lvl="2" indent="-342900"/>
            <a:r>
              <a:rPr lang="en-US" dirty="0" smtClean="0">
                <a:sym typeface="Wingdings" panose="05000000000000000000" pitchFamily="2" charset="2"/>
              </a:rPr>
              <a:t>Heating caused by image currents increases the temperature               within the skin depth (</a:t>
            </a:r>
            <a:r>
              <a:rPr lang="en-US" i="1" dirty="0" smtClean="0">
                <a:sym typeface="Wingdings" panose="05000000000000000000" pitchFamily="2" charset="2"/>
              </a:rPr>
              <a:t>G. </a:t>
            </a:r>
            <a:r>
              <a:rPr lang="en-US" i="1" dirty="0" err="1" smtClean="0">
                <a:sym typeface="Wingdings" panose="05000000000000000000" pitchFamily="2" charset="2"/>
              </a:rPr>
              <a:t>Stupakov</a:t>
            </a:r>
            <a:r>
              <a:rPr lang="en-US" i="1" dirty="0" smtClean="0">
                <a:sym typeface="Wingdings" panose="05000000000000000000" pitchFamily="2" charset="2"/>
              </a:rPr>
              <a:t>, SLAC-PUB-15729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beam </a:t>
            </a:r>
            <a:r>
              <a:rPr lang="en-US" dirty="0" smtClean="0"/>
              <a:t>windows	            </a:t>
            </a:r>
            <a:r>
              <a:rPr lang="en-US" dirty="0" smtClean="0">
                <a:sym typeface="Wingdings" panose="05000000000000000000" pitchFamily="2" charset="2"/>
              </a:rPr>
              <a:t>  Differential pumping required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diagnostics near the IP    </a:t>
            </a:r>
            <a:r>
              <a:rPr lang="en-US" dirty="0" smtClean="0">
                <a:sym typeface="Wingdings" panose="05000000000000000000" pitchFamily="2" charset="2"/>
              </a:rPr>
              <a:t>  Need new diagnostic techniques</a:t>
            </a:r>
          </a:p>
          <a:p>
            <a:pPr marL="1170879" lvl="3" indent="-342900"/>
            <a:endParaRPr lang="en-US" sz="1100" dirty="0" smtClean="0">
              <a:sym typeface="Wingdings" panose="05000000000000000000" pitchFamily="2" charset="2"/>
            </a:endParaRPr>
          </a:p>
          <a:p>
            <a:pPr marL="1170879" lvl="3" indent="-342900"/>
            <a:endParaRPr lang="en-US" sz="1100" dirty="0">
              <a:sym typeface="Wingdings" panose="05000000000000000000" pitchFamily="2" charset="2"/>
            </a:endParaRPr>
          </a:p>
          <a:p>
            <a:pPr marL="1170879" lvl="3" indent="-342900"/>
            <a:endParaRPr lang="en-US" sz="1100" dirty="0" smtClean="0">
              <a:sym typeface="Wingdings" panose="05000000000000000000" pitchFamily="2" charset="2"/>
            </a:endParaRPr>
          </a:p>
          <a:p>
            <a:pPr marL="342891" indent="-342891">
              <a:buFont typeface="Arial" pitchFamily="34" charset="0"/>
              <a:buChar char="•"/>
            </a:pPr>
            <a:endParaRPr lang="en-US" dirty="0" smtClean="0"/>
          </a:p>
          <a:p>
            <a:pPr marL="342891" indent="-342891">
              <a:buFont typeface="Arial" pitchFamily="34" charset="0"/>
              <a:buChar char="•"/>
            </a:pPr>
            <a:r>
              <a:rPr lang="en-US" dirty="0" smtClean="0"/>
              <a:t>Virtual </a:t>
            </a:r>
            <a:r>
              <a:rPr lang="en-US" dirty="0"/>
              <a:t>diagnostic: machine learning based phase space reconstruction</a:t>
            </a:r>
          </a:p>
          <a:p>
            <a:pPr marL="522887" lvl="1" indent="-342891" fontAlgn="auto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i="1" dirty="0"/>
              <a:t>C. Emma (SLAC)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dirty="0"/>
              <a:t>Edge radiation diagnostic: interference pattern quantifies emittance</a:t>
            </a:r>
          </a:p>
          <a:p>
            <a:pPr marL="522887" lvl="1" indent="-342891" fontAlgn="auto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i="1" dirty="0"/>
              <a:t>B. O’Shea (SLAC)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dirty="0"/>
              <a:t>Quadrant EOS: measure r-t beam correlations</a:t>
            </a:r>
          </a:p>
          <a:p>
            <a:pPr marL="522887" lvl="1" indent="-342891" fontAlgn="auto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i="1" dirty="0"/>
              <a:t>M. Litos </a:t>
            </a:r>
            <a:r>
              <a:rPr lang="en-US" i="1" dirty="0" smtClean="0"/>
              <a:t>(CU </a:t>
            </a:r>
            <a:r>
              <a:rPr lang="en-US" i="1" dirty="0"/>
              <a:t>Boulder)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8984272" y="4375872"/>
            <a:ext cx="2494841" cy="3128015"/>
            <a:chOff x="6530339" y="1376178"/>
            <a:chExt cx="2380218" cy="298430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0339" y="1376178"/>
              <a:ext cx="2354743" cy="2984301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7070651" y="3755080"/>
              <a:ext cx="109515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214315" y="3745935"/>
              <a:ext cx="1378415" cy="42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60 µm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9254" y="1416712"/>
              <a:ext cx="2321303" cy="42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Damage to OTR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05" y="1756389"/>
            <a:ext cx="3857765" cy="2224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47752" y="2229522"/>
                <a:ext cx="11982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=20 </m:t>
                    </m:r>
                  </m:oMath>
                </a14:m>
                <a:r>
                  <a:rPr lang="en-US" sz="1400" dirty="0" smtClean="0">
                    <a:solidFill>
                      <a:schemeClr val="bg2"/>
                    </a:solidFill>
                  </a:rPr>
                  <a:t>µm</a:t>
                </a:r>
                <a:endParaRPr lang="en-US" sz="1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752" y="2229522"/>
                <a:ext cx="1198263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446015" y="2421846"/>
                <a:ext cx="11982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 </m:t>
                    </m:r>
                  </m:oMath>
                </a14:m>
                <a:r>
                  <a:rPr lang="en-US" sz="1400" dirty="0" smtClean="0">
                    <a:solidFill>
                      <a:schemeClr val="bg2"/>
                    </a:solidFill>
                  </a:rPr>
                  <a:t>µm</a:t>
                </a:r>
                <a:endParaRPr lang="en-US" sz="1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015" y="2421846"/>
                <a:ext cx="1198263" cy="307777"/>
              </a:xfrm>
              <a:prstGeom prst="rect">
                <a:avLst/>
              </a:prstGeom>
              <a:blipFill>
                <a:blip r:embed="rId6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811347" y="1883309"/>
                <a:ext cx="11982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𝑚𝑒𝑙𝑡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347" y="1883309"/>
                <a:ext cx="119826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9597390" y="2095500"/>
            <a:ext cx="179070" cy="64770"/>
          </a:xfrm>
          <a:prstGeom prst="straightConnector1">
            <a:avLst/>
          </a:prstGeom>
          <a:ln>
            <a:solidFill>
              <a:schemeClr val="bg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0052623" y="2492532"/>
            <a:ext cx="179070" cy="64770"/>
          </a:xfrm>
          <a:prstGeom prst="straightConnector1">
            <a:avLst/>
          </a:prstGeom>
          <a:ln>
            <a:solidFill>
              <a:schemeClr val="bg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667998" y="2695218"/>
            <a:ext cx="179070" cy="64770"/>
          </a:xfrm>
          <a:prstGeom prst="straightConnector1">
            <a:avLst/>
          </a:prstGeom>
          <a:ln>
            <a:solidFill>
              <a:schemeClr val="bg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887676" y="1567103"/>
            <a:ext cx="27760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/>
              <a:t>Ti</a:t>
            </a:r>
            <a:r>
              <a:rPr lang="en-US" sz="1700" b="1" dirty="0" smtClean="0"/>
              <a:t> heating by 2 </a:t>
            </a:r>
            <a:r>
              <a:rPr lang="en-US" sz="1700" b="1" dirty="0" err="1" smtClean="0"/>
              <a:t>nC</a:t>
            </a:r>
            <a:r>
              <a:rPr lang="en-US" sz="1700" b="1" dirty="0" smtClean="0"/>
              <a:t> bunch</a:t>
            </a:r>
            <a:endParaRPr lang="en-US" sz="1700" b="1" dirty="0"/>
          </a:p>
        </p:txBody>
      </p:sp>
      <p:sp>
        <p:nvSpPr>
          <p:cNvPr id="18" name="Rectangle 17"/>
          <p:cNvSpPr/>
          <p:nvPr/>
        </p:nvSpPr>
        <p:spPr>
          <a:xfrm>
            <a:off x="259180" y="4134580"/>
            <a:ext cx="8330726" cy="6333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2"/>
                </a:solidFill>
              </a:rPr>
              <a:t>New non-intercepting diagnostics are being developed to provide diagnostics of the beam in a challenging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27759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Diagnostics for High Brightness </a:t>
            </a:r>
            <a:r>
              <a:rPr lang="en-US" dirty="0" smtClean="0"/>
              <a:t>Beams</a:t>
            </a:r>
            <a:br>
              <a:rPr lang="en-US" dirty="0" smtClean="0"/>
            </a:br>
            <a:r>
              <a:rPr lang="en-US" sz="2000" i="1" dirty="0" smtClean="0"/>
              <a:t>Slide credit: C. Emma</a:t>
            </a:r>
            <a:endParaRPr lang="en-US" sz="2000" i="1" dirty="0"/>
          </a:p>
        </p:txBody>
      </p:sp>
      <p:sp>
        <p:nvSpPr>
          <p:cNvPr id="41" name="Line"/>
          <p:cNvSpPr/>
          <p:nvPr/>
        </p:nvSpPr>
        <p:spPr>
          <a:xfrm>
            <a:off x="10232644" y="4845897"/>
            <a:ext cx="1" cy="278268"/>
          </a:xfrm>
          <a:prstGeom prst="line">
            <a:avLst/>
          </a:prstGeom>
          <a:ln w="25400">
            <a:solidFill>
              <a:srgbClr val="5E5E5E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58418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pic>
        <p:nvPicPr>
          <p:cNvPr id="43" name="Screen Shot 2018-09-07 at 9.21.29 AM.png" descr="Screen Shot 2018-09-07 at 9.21.2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6406" y="3210743"/>
            <a:ext cx="179333" cy="113783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"/>
          <p:cNvSpPr txBox="1"/>
          <p:nvPr/>
        </p:nvSpPr>
        <p:spPr>
          <a:xfrm>
            <a:off x="2" y="669171"/>
            <a:ext cx="10265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endParaRPr sz="1200"/>
          </a:p>
        </p:txBody>
      </p:sp>
      <p:pic>
        <p:nvPicPr>
          <p:cNvPr id="53" name="unknown.png" descr="unknown.png"/>
          <p:cNvPicPr>
            <a:picLocks noChangeAspect="1"/>
          </p:cNvPicPr>
          <p:nvPr/>
        </p:nvPicPr>
        <p:blipFill rotWithShape="1">
          <a:blip r:embed="rId4">
            <a:extLst/>
          </a:blip>
          <a:srcRect b="32927"/>
          <a:stretch/>
        </p:blipFill>
        <p:spPr>
          <a:xfrm>
            <a:off x="425224" y="5307900"/>
            <a:ext cx="5132886" cy="24543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5" name="Measuring extremely intense beams at FACET-II will require new approaches…"/>
          <p:cNvSpPr txBox="1">
            <a:spLocks/>
          </p:cNvSpPr>
          <p:nvPr/>
        </p:nvSpPr>
        <p:spPr>
          <a:xfrm>
            <a:off x="5700851" y="5427350"/>
            <a:ext cx="6491149" cy="20345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1700"/>
            </a:pPr>
            <a:r>
              <a:rPr lang="en-US" sz="1700" dirty="0" smtClean="0"/>
              <a:t>Shot-by-shot </a:t>
            </a:r>
            <a:r>
              <a:rPr lang="en-US" sz="1700" dirty="0"/>
              <a:t>information about LPS important to understanding experiments.</a:t>
            </a:r>
          </a:p>
          <a:p>
            <a:pPr marL="285750" indent="-28575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1700"/>
            </a:pPr>
            <a:r>
              <a:rPr lang="en-US" sz="1700" dirty="0"/>
              <a:t>“Virtual diagnostic” is a ML-based computational mapping that predicts the LPS from non-destructive measurements.</a:t>
            </a:r>
          </a:p>
          <a:p>
            <a:pPr marL="285750" indent="-28575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1700"/>
            </a:pPr>
            <a:r>
              <a:rPr lang="en-US" sz="1700" dirty="0"/>
              <a:t>Simulation studies and proof-of-concept experiments have demonstrated initial capabilities.</a:t>
            </a:r>
          </a:p>
          <a:p>
            <a:pPr marL="285750" indent="-28575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1700"/>
            </a:pPr>
            <a:r>
              <a:rPr lang="en-US" sz="1700" dirty="0"/>
              <a:t>Data taken at LCLS used to build experience and focus effort</a:t>
            </a:r>
          </a:p>
        </p:txBody>
      </p:sp>
      <p:pic>
        <p:nvPicPr>
          <p:cNvPr id="59" name="Screen Shot 2019-04-23 at 11.53.01 AM.png" descr="Screen Shot 2019-04-23 at 11.53.0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71584" y="0"/>
            <a:ext cx="3420416" cy="1264221"/>
          </a:xfrm>
          <a:prstGeom prst="rect">
            <a:avLst/>
          </a:prstGeom>
          <a:ln w="12700">
            <a:solidFill>
              <a:srgbClr val="000000"/>
            </a:solidFill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64" name="Group 63"/>
          <p:cNvGrpSpPr/>
          <p:nvPr/>
        </p:nvGrpSpPr>
        <p:grpSpPr>
          <a:xfrm>
            <a:off x="9323275" y="1286981"/>
            <a:ext cx="2768859" cy="3554403"/>
            <a:chOff x="9789453" y="1330288"/>
            <a:chExt cx="2850240" cy="3658872"/>
          </a:xfrm>
        </p:grpSpPr>
        <p:pic>
          <p:nvPicPr>
            <p:cNvPr id="42" name="Screen Shot 2018-09-07 at 9.20.24 AM.png" descr="Screen Shot 2018-09-07 at 9.20.24 A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793104" y="1341516"/>
              <a:ext cx="1595361" cy="195794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Screen Shot 2018-09-07 at 9.20.29 AM.png" descr="Screen Shot 2018-09-07 at 9.20.29 A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96412" y="3035903"/>
              <a:ext cx="1464944" cy="19532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6" name="LPS…"/>
            <p:cNvSpPr txBox="1"/>
            <p:nvPr/>
          </p:nvSpPr>
          <p:spPr>
            <a:xfrm>
              <a:off x="11563597" y="3300454"/>
              <a:ext cx="1068521" cy="111944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E5E5E"/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>
                <a:defRPr sz="1600"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>
                  <a:solidFill>
                    <a:schemeClr val="bg2"/>
                  </a:solidFill>
                </a:rPr>
                <a:t>LPS </a:t>
              </a:r>
            </a:p>
            <a:p>
              <a:pPr algn="ctr">
                <a:defRPr sz="1600"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>
                  <a:solidFill>
                    <a:schemeClr val="bg2"/>
                  </a:solidFill>
                </a:rPr>
                <a:t>prediction</a:t>
              </a:r>
            </a:p>
            <a:p>
              <a:pPr algn="ctr">
                <a:defRPr sz="1600"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>
                  <a:solidFill>
                    <a:schemeClr val="bg2"/>
                  </a:solidFill>
                </a:rPr>
                <a:t>From ML diagnostic</a:t>
              </a:r>
            </a:p>
          </p:txBody>
        </p:sp>
        <p:sp>
          <p:nvSpPr>
            <p:cNvPr id="47" name="True…"/>
            <p:cNvSpPr txBox="1"/>
            <p:nvPr/>
          </p:nvSpPr>
          <p:spPr>
            <a:xfrm>
              <a:off x="11545956" y="2014297"/>
              <a:ext cx="1066252" cy="86598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E5E5E"/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>
                <a:defRPr sz="1600"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>
                  <a:solidFill>
                    <a:schemeClr val="bg2"/>
                  </a:solidFill>
                </a:rPr>
                <a:t>True</a:t>
              </a:r>
            </a:p>
            <a:p>
              <a:pPr algn="ctr">
                <a:defRPr sz="1600"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>
                  <a:solidFill>
                    <a:schemeClr val="bg2"/>
                  </a:solidFill>
                </a:rPr>
                <a:t>LPS from  TCAV</a:t>
              </a:r>
            </a:p>
          </p:txBody>
        </p:sp>
        <p:sp>
          <p:nvSpPr>
            <p:cNvPr id="58" name="Rectangle"/>
            <p:cNvSpPr/>
            <p:nvPr/>
          </p:nvSpPr>
          <p:spPr>
            <a:xfrm>
              <a:off x="9789453" y="1330288"/>
              <a:ext cx="1638949" cy="3658872"/>
            </a:xfrm>
            <a:prstGeom prst="rect">
              <a:avLst/>
            </a:prstGeom>
            <a:ln w="25400">
              <a:solidFill>
                <a:srgbClr val="5E5E5E"/>
              </a:solidFill>
              <a:prstDash val="sysDot"/>
              <a:miter lim="400000"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60" name="FACET-II…"/>
            <p:cNvSpPr txBox="1"/>
            <p:nvPr/>
          </p:nvSpPr>
          <p:spPr>
            <a:xfrm>
              <a:off x="11518473" y="1364605"/>
              <a:ext cx="1121220" cy="549159"/>
            </a:xfrm>
            <a:prstGeom prst="rect">
              <a:avLst/>
            </a:prstGeom>
            <a:gradFill>
              <a:gsLst>
                <a:gs pos="35000">
                  <a:srgbClr val="FFEFC3"/>
                </a:gs>
                <a:gs pos="100000">
                  <a:srgbClr val="FFB700">
                    <a:lumMod val="31000"/>
                    <a:lumOff val="69000"/>
                  </a:srgbClr>
                </a:gs>
                <a:gs pos="0">
                  <a:srgbClr val="FFC50F">
                    <a:lumMod val="56000"/>
                    <a:lumOff val="44000"/>
                  </a:srgbClr>
                </a:gs>
              </a:gsLst>
              <a:lin ang="16200000"/>
            </a:gradFill>
            <a:ln w="12700">
              <a:solidFill>
                <a:srgbClr val="000000"/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dirty="0">
                  <a:solidFill>
                    <a:schemeClr val="bg2"/>
                  </a:solidFill>
                </a:rPr>
                <a:t>FACET-II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dirty="0">
                  <a:solidFill>
                    <a:schemeClr val="bg2"/>
                  </a:solidFill>
                </a:rPr>
                <a:t>Simulations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07850" y="1902636"/>
            <a:ext cx="11486692" cy="3391949"/>
            <a:chOff x="118412" y="2124783"/>
            <a:chExt cx="11486692" cy="3592574"/>
          </a:xfrm>
        </p:grpSpPr>
        <p:grpSp>
          <p:nvGrpSpPr>
            <p:cNvPr id="7" name="Group"/>
            <p:cNvGrpSpPr/>
            <p:nvPr/>
          </p:nvGrpSpPr>
          <p:grpSpPr>
            <a:xfrm>
              <a:off x="118412" y="2124783"/>
              <a:ext cx="9422592" cy="3166716"/>
              <a:chOff x="0" y="597895"/>
              <a:chExt cx="9422591" cy="3166715"/>
            </a:xfrm>
          </p:grpSpPr>
          <p:pic>
            <p:nvPicPr>
              <p:cNvPr id="9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/>
              <a:stretch>
                <a:fillRect/>
              </a:stretch>
            </p:blipFill>
            <p:spPr>
              <a:xfrm>
                <a:off x="0" y="597895"/>
                <a:ext cx="9422591" cy="3166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" name="135 MeV"/>
              <p:cNvSpPr txBox="1"/>
              <p:nvPr/>
            </p:nvSpPr>
            <p:spPr>
              <a:xfrm>
                <a:off x="1151133" y="2335487"/>
                <a:ext cx="847989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rgbClr val="017100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135 MeV</a:t>
                </a:r>
              </a:p>
            </p:txBody>
          </p:sp>
          <p:sp>
            <p:nvSpPr>
              <p:cNvPr id="11" name="335 MeV"/>
              <p:cNvSpPr txBox="1"/>
              <p:nvPr/>
            </p:nvSpPr>
            <p:spPr>
              <a:xfrm>
                <a:off x="3219663" y="2781985"/>
                <a:ext cx="862416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rgbClr val="017100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335 MeV</a:t>
                </a:r>
              </a:p>
            </p:txBody>
          </p:sp>
          <p:sp>
            <p:nvSpPr>
              <p:cNvPr id="12" name="4.5 GeV"/>
              <p:cNvSpPr txBox="1"/>
              <p:nvPr/>
            </p:nvSpPr>
            <p:spPr>
              <a:xfrm>
                <a:off x="5028038" y="2781985"/>
                <a:ext cx="780662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rgbClr val="017100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4.5 GeV</a:t>
                </a:r>
              </a:p>
            </p:txBody>
          </p:sp>
          <p:sp>
            <p:nvSpPr>
              <p:cNvPr id="13" name="10 GeV"/>
              <p:cNvSpPr txBox="1"/>
              <p:nvPr/>
            </p:nvSpPr>
            <p:spPr>
              <a:xfrm>
                <a:off x="8082067" y="2919924"/>
                <a:ext cx="713337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rgbClr val="017100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/>
                  <a:t>10 GeV</a:t>
                </a:r>
              </a:p>
            </p:txBody>
          </p:sp>
          <p:sp>
            <p:nvSpPr>
              <p:cNvPr id="14" name="TCAV"/>
              <p:cNvSpPr txBox="1"/>
              <p:nvPr/>
            </p:nvSpPr>
            <p:spPr>
              <a:xfrm>
                <a:off x="8144850" y="1071054"/>
                <a:ext cx="638572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/>
                  <a:t>TCAV</a:t>
                </a:r>
              </a:p>
            </p:txBody>
          </p:sp>
          <p:sp>
            <p:nvSpPr>
              <p:cNvPr id="15" name="Line"/>
              <p:cNvSpPr/>
              <p:nvPr/>
            </p:nvSpPr>
            <p:spPr>
              <a:xfrm>
                <a:off x="8472820" y="1394319"/>
                <a:ext cx="1" cy="87537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/>
                </a:pPr>
                <a:endParaRPr sz="1100"/>
              </a:p>
            </p:txBody>
          </p:sp>
          <p:sp>
            <p:nvSpPr>
              <p:cNvPr id="16" name="Rectangle"/>
              <p:cNvSpPr/>
              <p:nvPr/>
            </p:nvSpPr>
            <p:spPr>
              <a:xfrm>
                <a:off x="2797363" y="3232106"/>
                <a:ext cx="2907522" cy="2882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7" name="400 A"/>
              <p:cNvSpPr txBox="1"/>
              <p:nvPr/>
            </p:nvSpPr>
            <p:spPr>
              <a:xfrm>
                <a:off x="3336930" y="3057862"/>
                <a:ext cx="577081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chemeClr val="accent5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/>
                  <a:t>400 A</a:t>
                </a:r>
              </a:p>
            </p:txBody>
          </p:sp>
          <p:sp>
            <p:nvSpPr>
              <p:cNvPr id="18" name="3.5 kA"/>
              <p:cNvSpPr txBox="1"/>
              <p:nvPr/>
            </p:nvSpPr>
            <p:spPr>
              <a:xfrm>
                <a:off x="5096965" y="3057862"/>
                <a:ext cx="642805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chemeClr val="accent5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/>
                  <a:t>3.5 kA</a:t>
                </a:r>
              </a:p>
            </p:txBody>
          </p:sp>
          <p:sp>
            <p:nvSpPr>
              <p:cNvPr id="19" name="10-200 kA"/>
              <p:cNvSpPr txBox="1"/>
              <p:nvPr/>
            </p:nvSpPr>
            <p:spPr>
              <a:xfrm>
                <a:off x="8006347" y="3191518"/>
                <a:ext cx="932948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chemeClr val="accent5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10-200 kA</a:t>
                </a:r>
              </a:p>
            </p:txBody>
          </p:sp>
          <p:sp>
            <p:nvSpPr>
              <p:cNvPr id="20" name="240 A"/>
              <p:cNvSpPr txBox="1"/>
              <p:nvPr/>
            </p:nvSpPr>
            <p:spPr>
              <a:xfrm>
                <a:off x="1286586" y="2638597"/>
                <a:ext cx="577081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chemeClr val="accent5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240 A</a:t>
                </a:r>
              </a:p>
            </p:txBody>
          </p:sp>
          <p:sp>
            <p:nvSpPr>
              <p:cNvPr id="21" name="2 nC"/>
              <p:cNvSpPr txBox="1"/>
              <p:nvPr/>
            </p:nvSpPr>
            <p:spPr>
              <a:xfrm>
                <a:off x="1323457" y="973604"/>
                <a:ext cx="503343" cy="369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800" b="1">
                    <a:solidFill>
                      <a:schemeClr val="accent1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lvl1pPr>
              </a:lstStyle>
              <a:p>
                <a:r>
                  <a:rPr sz="1600" dirty="0"/>
                  <a:t>2 </a:t>
                </a:r>
                <a:r>
                  <a:rPr sz="1600" dirty="0" err="1"/>
                  <a:t>nC</a:t>
                </a:r>
                <a:endParaRPr sz="1600" dirty="0"/>
              </a:p>
            </p:txBody>
          </p:sp>
          <p:sp>
            <p:nvSpPr>
              <p:cNvPr id="22" name="Oval"/>
              <p:cNvSpPr/>
              <p:nvPr/>
            </p:nvSpPr>
            <p:spPr>
              <a:xfrm>
                <a:off x="3434417" y="2189905"/>
                <a:ext cx="181777" cy="121921"/>
              </a:xfrm>
              <a:prstGeom prst="ellipse">
                <a:avLst/>
              </a:prstGeom>
              <a:solidFill>
                <a:srgbClr val="0076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3" name="Oval"/>
              <p:cNvSpPr/>
              <p:nvPr/>
            </p:nvSpPr>
            <p:spPr>
              <a:xfrm rot="2700000">
                <a:off x="1080535" y="1367419"/>
                <a:ext cx="181777" cy="121921"/>
              </a:xfrm>
              <a:prstGeom prst="ellipse">
                <a:avLst/>
              </a:prstGeom>
              <a:solidFill>
                <a:srgbClr val="0076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4" name="Oval"/>
              <p:cNvSpPr/>
              <p:nvPr/>
            </p:nvSpPr>
            <p:spPr>
              <a:xfrm>
                <a:off x="5161617" y="2189905"/>
                <a:ext cx="181777" cy="121921"/>
              </a:xfrm>
              <a:prstGeom prst="ellipse">
                <a:avLst/>
              </a:prstGeom>
              <a:solidFill>
                <a:srgbClr val="0076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5" name="Oval"/>
              <p:cNvSpPr/>
              <p:nvPr/>
            </p:nvSpPr>
            <p:spPr>
              <a:xfrm>
                <a:off x="7879417" y="2408449"/>
                <a:ext cx="181777" cy="121921"/>
              </a:xfrm>
              <a:prstGeom prst="ellipse">
                <a:avLst/>
              </a:prstGeom>
              <a:solidFill>
                <a:srgbClr val="0076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6" name="Rounded Rectangle"/>
              <p:cNvSpPr/>
              <p:nvPr/>
            </p:nvSpPr>
            <p:spPr>
              <a:xfrm>
                <a:off x="8232430" y="2337071"/>
                <a:ext cx="480781" cy="239277"/>
              </a:xfrm>
              <a:prstGeom prst="roundRect">
                <a:avLst>
                  <a:gd name="adj" fmla="val 35085"/>
                </a:avLst>
              </a:prstGeom>
              <a:solidFill>
                <a:srgbClr val="CAA63C"/>
              </a:solidFill>
              <a:ln w="12700" cap="flat">
                <a:solidFill>
                  <a:srgbClr val="535353"/>
                </a:solidFill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7" name="Oval"/>
              <p:cNvSpPr/>
              <p:nvPr/>
            </p:nvSpPr>
            <p:spPr>
              <a:xfrm rot="2700000">
                <a:off x="2071135" y="2370349"/>
                <a:ext cx="181777" cy="121921"/>
              </a:xfrm>
              <a:prstGeom prst="ellipse">
                <a:avLst/>
              </a:prstGeom>
              <a:solidFill>
                <a:srgbClr val="0076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185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000"/>
              </a:p>
            </p:txBody>
          </p:sp>
        </p:grpSp>
        <p:sp>
          <p:nvSpPr>
            <p:cNvPr id="28" name="Rectangle"/>
            <p:cNvSpPr/>
            <p:nvPr/>
          </p:nvSpPr>
          <p:spPr>
            <a:xfrm>
              <a:off x="1225366" y="3883364"/>
              <a:ext cx="915658" cy="692034"/>
            </a:xfrm>
            <a:prstGeom prst="rect">
              <a:avLst/>
            </a:prstGeom>
            <a:ln w="25400">
              <a:solidFill>
                <a:srgbClr val="5E5E5E"/>
              </a:solidFill>
              <a:prstDash val="sysDot"/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29" name="Line"/>
            <p:cNvSpPr/>
            <p:nvPr/>
          </p:nvSpPr>
          <p:spPr>
            <a:xfrm>
              <a:off x="8586150" y="2436570"/>
              <a:ext cx="954854" cy="0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0" name="Rectangle"/>
            <p:cNvSpPr/>
            <p:nvPr/>
          </p:nvSpPr>
          <p:spPr>
            <a:xfrm>
              <a:off x="2324467" y="4367204"/>
              <a:ext cx="4518962" cy="557791"/>
            </a:xfrm>
            <a:prstGeom prst="rect">
              <a:avLst/>
            </a:prstGeom>
            <a:ln w="25400">
              <a:solidFill>
                <a:srgbClr val="5E5E5E"/>
              </a:solidFill>
              <a:prstDash val="sysDot"/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1" name="Rectangle"/>
            <p:cNvSpPr/>
            <p:nvPr/>
          </p:nvSpPr>
          <p:spPr>
            <a:xfrm>
              <a:off x="8040878" y="4491662"/>
              <a:ext cx="1068520" cy="583191"/>
            </a:xfrm>
            <a:prstGeom prst="rect">
              <a:avLst/>
            </a:prstGeom>
            <a:ln w="25400">
              <a:solidFill>
                <a:srgbClr val="5E5E5E"/>
              </a:solidFill>
              <a:prstDash val="sysDot"/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2" name="L1 volt.…"/>
            <p:cNvSpPr txBox="1"/>
            <p:nvPr/>
          </p:nvSpPr>
          <p:spPr>
            <a:xfrm>
              <a:off x="2327227" y="4356387"/>
              <a:ext cx="872034" cy="630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/>
                <a:t>L1 volt.</a:t>
              </a:r>
            </a:p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/>
                <a:t>L1 phase</a:t>
              </a:r>
            </a:p>
          </p:txBody>
        </p:sp>
        <p:sp>
          <p:nvSpPr>
            <p:cNvPr id="33" name="L2 volt.…"/>
            <p:cNvSpPr txBox="1"/>
            <p:nvPr/>
          </p:nvSpPr>
          <p:spPr>
            <a:xfrm>
              <a:off x="4157712" y="4356387"/>
              <a:ext cx="872034" cy="630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/>
                <a:t>L2 volt.</a:t>
              </a:r>
            </a:p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/>
                <a:t>L1 phase</a:t>
              </a:r>
            </a:p>
          </p:txBody>
        </p:sp>
        <p:sp>
          <p:nvSpPr>
            <p:cNvPr id="34" name="L3 volt.…"/>
            <p:cNvSpPr txBox="1"/>
            <p:nvPr/>
          </p:nvSpPr>
          <p:spPr>
            <a:xfrm>
              <a:off x="5987453" y="4356387"/>
              <a:ext cx="886461" cy="6302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/>
                <a:t>L3 volt.</a:t>
              </a:r>
            </a:p>
            <a:p>
              <a:pPr algn="ctr" defTabSz="584185">
                <a:defRPr b="1">
                  <a:solidFill>
                    <a:srgbClr val="5E5E5E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r>
                <a:rPr sz="1600" dirty="0"/>
                <a:t>L3 phase</a:t>
              </a:r>
            </a:p>
          </p:txBody>
        </p:sp>
        <p:sp>
          <p:nvSpPr>
            <p:cNvPr id="35" name="Line"/>
            <p:cNvSpPr/>
            <p:nvPr/>
          </p:nvSpPr>
          <p:spPr>
            <a:xfrm>
              <a:off x="8607386" y="5081688"/>
              <a:ext cx="0" cy="467245"/>
            </a:xfrm>
            <a:prstGeom prst="line">
              <a:avLst/>
            </a:prstGeom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6" name="Line"/>
            <p:cNvSpPr/>
            <p:nvPr/>
          </p:nvSpPr>
          <p:spPr>
            <a:xfrm flipH="1">
              <a:off x="1614135" y="4571579"/>
              <a:ext cx="1" cy="1002314"/>
            </a:xfrm>
            <a:prstGeom prst="line">
              <a:avLst/>
            </a:prstGeom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7" name="Line"/>
            <p:cNvSpPr/>
            <p:nvPr/>
          </p:nvSpPr>
          <p:spPr>
            <a:xfrm>
              <a:off x="4583949" y="4944833"/>
              <a:ext cx="0" cy="618126"/>
            </a:xfrm>
            <a:prstGeom prst="line">
              <a:avLst/>
            </a:prstGeom>
            <a:ln w="25400">
              <a:solidFill>
                <a:srgbClr val="5E5E5E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8" name="Line"/>
            <p:cNvSpPr/>
            <p:nvPr/>
          </p:nvSpPr>
          <p:spPr>
            <a:xfrm>
              <a:off x="1614135" y="5562959"/>
              <a:ext cx="7698576" cy="0"/>
            </a:xfrm>
            <a:prstGeom prst="line">
              <a:avLst/>
            </a:prstGeom>
            <a:ln w="25400">
              <a:solidFill>
                <a:srgbClr val="5E5E5E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sp>
          <p:nvSpPr>
            <p:cNvPr id="39" name="ML based virtual diagnostic"/>
            <p:cNvSpPr txBox="1"/>
            <p:nvPr/>
          </p:nvSpPr>
          <p:spPr>
            <a:xfrm>
              <a:off x="9312711" y="5380510"/>
              <a:ext cx="2292393" cy="336847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E5E5E"/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1600" b="1"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400" dirty="0">
                  <a:solidFill>
                    <a:schemeClr val="bg2"/>
                  </a:solidFill>
                </a:rPr>
                <a:t>ML based virtual diagnostic</a:t>
              </a:r>
            </a:p>
          </p:txBody>
        </p:sp>
        <p:sp>
          <p:nvSpPr>
            <p:cNvPr id="40" name="Non-destructive measurements of e-beam and linac parameters"/>
            <p:cNvSpPr txBox="1"/>
            <p:nvPr/>
          </p:nvSpPr>
          <p:spPr>
            <a:xfrm>
              <a:off x="2176651" y="5180419"/>
              <a:ext cx="5260864" cy="29054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E5E5E"/>
              </a:solidFill>
              <a:bevel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 smtClean="0">
                  <a:solidFill>
                    <a:schemeClr val="bg2"/>
                  </a:solidFill>
                </a:rPr>
                <a:t>Non-destructive measurements of e-beam and </a:t>
              </a:r>
              <a:r>
                <a:rPr sz="1600" dirty="0" err="1" smtClean="0">
                  <a:solidFill>
                    <a:schemeClr val="bg2"/>
                  </a:solidFill>
                </a:rPr>
                <a:t>linac</a:t>
              </a:r>
              <a:r>
                <a:rPr sz="1600" dirty="0" smtClean="0">
                  <a:solidFill>
                    <a:schemeClr val="bg2"/>
                  </a:solidFill>
                </a:rPr>
                <a:t> parameters</a:t>
              </a:r>
              <a:endParaRPr sz="1600" dirty="0">
                <a:solidFill>
                  <a:schemeClr val="bg2"/>
                </a:solidFill>
              </a:endParaRPr>
            </a:p>
          </p:txBody>
        </p:sp>
        <p:sp>
          <p:nvSpPr>
            <p:cNvPr id="44" name="Line"/>
            <p:cNvSpPr/>
            <p:nvPr/>
          </p:nvSpPr>
          <p:spPr>
            <a:xfrm>
              <a:off x="8594685" y="2425290"/>
              <a:ext cx="1" cy="208119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8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000"/>
            </a:p>
          </p:txBody>
        </p:sp>
        <p:pic>
          <p:nvPicPr>
            <p:cNvPr id="61" name="Screen Shot 2019-04-23 at 12.24.55 PM.png" descr="Screen Shot 2019-04-23 at 12.24.55 PM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893709" y="2359105"/>
              <a:ext cx="3871997" cy="50393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5" name="Rectangle 64"/>
          <p:cNvSpPr/>
          <p:nvPr/>
        </p:nvSpPr>
        <p:spPr>
          <a:xfrm>
            <a:off x="52152" y="1466071"/>
            <a:ext cx="9034297" cy="4481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bg2"/>
                </a:solidFill>
              </a:rPr>
              <a:t>ML-diagnostic </a:t>
            </a:r>
            <a:r>
              <a:rPr lang="en-US" dirty="0">
                <a:solidFill>
                  <a:schemeClr val="bg2"/>
                </a:solidFill>
              </a:rPr>
              <a:t>provides information about beam that is otherwise unavailable</a:t>
            </a:r>
          </a:p>
        </p:txBody>
      </p:sp>
      <p:sp>
        <p:nvSpPr>
          <p:cNvPr id="68" name="FACET-II…"/>
          <p:cNvSpPr txBox="1"/>
          <p:nvPr/>
        </p:nvSpPr>
        <p:spPr>
          <a:xfrm>
            <a:off x="2478" y="5055845"/>
            <a:ext cx="1089207" cy="318036"/>
          </a:xfrm>
          <a:prstGeom prst="rect">
            <a:avLst/>
          </a:prstGeom>
          <a:gradFill>
            <a:gsLst>
              <a:gs pos="35000">
                <a:srgbClr val="FFEFC3"/>
              </a:gs>
              <a:gs pos="100000">
                <a:srgbClr val="FFB700">
                  <a:lumMod val="31000"/>
                  <a:lumOff val="69000"/>
                </a:srgbClr>
              </a:gs>
              <a:gs pos="0">
                <a:srgbClr val="FFC50F">
                  <a:lumMod val="56000"/>
                  <a:lumOff val="44000"/>
                </a:srgbClr>
              </a:gs>
            </a:gsLst>
            <a:lin ang="16200000"/>
          </a:gradFill>
          <a:ln w="12700">
            <a:solidFill>
              <a:srgbClr val="000000"/>
            </a:solidFill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 smtClean="0">
                <a:solidFill>
                  <a:schemeClr val="bg2"/>
                </a:solidFill>
              </a:rPr>
              <a:t>LCLS data</a:t>
            </a:r>
            <a:endParaRPr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832769" y="6119426"/>
            <a:ext cx="1951418" cy="1562040"/>
            <a:chOff x="7641605" y="6116119"/>
            <a:chExt cx="1951418" cy="1562040"/>
          </a:xfrm>
        </p:grpSpPr>
        <p:pic>
          <p:nvPicPr>
            <p:cNvPr id="24" name="Screen Shot 2018-06-27 at 3.24.38 PM.png" descr="Screen Shot 2018-06-27 at 3.24.38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41605" y="6116119"/>
              <a:ext cx="1951418" cy="15620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Feedback no ML"/>
            <p:cNvSpPr txBox="1"/>
            <p:nvPr/>
          </p:nvSpPr>
          <p:spPr>
            <a:xfrm>
              <a:off x="8166470" y="6220338"/>
              <a:ext cx="1208445" cy="261610"/>
            </a:xfrm>
            <a:prstGeom prst="rect">
              <a:avLst/>
            </a:prstGeom>
            <a:solidFill>
              <a:srgbClr val="D2808E"/>
            </a:solidFill>
            <a:ln w="12700">
              <a:solidFill>
                <a:srgbClr val="A4001D"/>
              </a:solidFill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 defTabSz="914400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00" dirty="0"/>
                <a:t>Feedback no ML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072364" y="4400784"/>
            <a:ext cx="1624106" cy="1709858"/>
            <a:chOff x="10222233" y="4600806"/>
            <a:chExt cx="1624106" cy="1709858"/>
          </a:xfrm>
        </p:grpSpPr>
        <p:grpSp>
          <p:nvGrpSpPr>
            <p:cNvPr id="62" name="Group 61"/>
            <p:cNvGrpSpPr/>
            <p:nvPr/>
          </p:nvGrpSpPr>
          <p:grpSpPr>
            <a:xfrm>
              <a:off x="10222233" y="4600806"/>
              <a:ext cx="1624106" cy="1709858"/>
              <a:chOff x="10353302" y="5212623"/>
              <a:chExt cx="1943101" cy="2045696"/>
            </a:xfrm>
          </p:grpSpPr>
          <p:pic>
            <p:nvPicPr>
              <p:cNvPr id="10" name="Screen Shot 2018-06-27 at 3.24.22 PM.png" descr="Screen Shot 2018-06-27 at 3.24.22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353302" y="5252380"/>
                <a:ext cx="1943101" cy="20059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Rectangle"/>
              <p:cNvSpPr/>
              <p:nvPr/>
            </p:nvSpPr>
            <p:spPr>
              <a:xfrm>
                <a:off x="11009300" y="5212623"/>
                <a:ext cx="1127428" cy="21992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7" name="Target"/>
            <p:cNvSpPr txBox="1"/>
            <p:nvPr/>
          </p:nvSpPr>
          <p:spPr>
            <a:xfrm>
              <a:off x="10898850" y="4813169"/>
              <a:ext cx="685714" cy="246221"/>
            </a:xfrm>
            <a:prstGeom prst="rect">
              <a:avLst/>
            </a:prstGeom>
            <a:solidFill>
              <a:srgbClr val="A7A7A7"/>
            </a:solidFill>
            <a:ln w="12700">
              <a:solidFill>
                <a:srgbClr val="A7A7A7"/>
              </a:solidFill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 defTabSz="914400">
                <a:defRPr sz="1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Target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973125" y="6083311"/>
            <a:ext cx="1907736" cy="1800779"/>
            <a:chOff x="9617257" y="6089955"/>
            <a:chExt cx="1907736" cy="1800779"/>
          </a:xfrm>
        </p:grpSpPr>
        <p:grpSp>
          <p:nvGrpSpPr>
            <p:cNvPr id="63" name="Group 62"/>
            <p:cNvGrpSpPr/>
            <p:nvPr/>
          </p:nvGrpSpPr>
          <p:grpSpPr>
            <a:xfrm>
              <a:off x="9617257" y="6089955"/>
              <a:ext cx="1907736" cy="1800779"/>
              <a:chOff x="10183632" y="7442079"/>
              <a:chExt cx="2282439" cy="2154474"/>
            </a:xfrm>
          </p:grpSpPr>
          <p:pic>
            <p:nvPicPr>
              <p:cNvPr id="7" name="Screen Shot 2018-06-27 at 3.24.32 PM.png" descr="Screen Shot 2018-06-27 at 3.24.32 PM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83632" y="7442079"/>
                <a:ext cx="2282439" cy="2147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Rectangle"/>
              <p:cNvSpPr/>
              <p:nvPr/>
            </p:nvSpPr>
            <p:spPr>
              <a:xfrm>
                <a:off x="10951949" y="9311936"/>
                <a:ext cx="1032483" cy="284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4" name="Feedback + ML"/>
            <p:cNvSpPr txBox="1"/>
            <p:nvPr/>
          </p:nvSpPr>
          <p:spPr>
            <a:xfrm>
              <a:off x="10140524" y="6215514"/>
              <a:ext cx="1183092" cy="261610"/>
            </a:xfrm>
            <a:prstGeom prst="rect">
              <a:avLst/>
            </a:prstGeom>
            <a:solidFill>
              <a:srgbClr val="B4DF94"/>
            </a:solidFill>
            <a:ln w="12700">
              <a:solidFill>
                <a:schemeClr val="accent2">
                  <a:satOff val="-63636"/>
                  <a:lumOff val="36666"/>
                </a:schemeClr>
              </a:solidFill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 defTabSz="914400">
                <a:defRPr sz="1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00" dirty="0"/>
                <a:t>Feedback + ML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2429" y="146304"/>
            <a:ext cx="11244348" cy="853437"/>
          </a:xfrm>
        </p:spPr>
        <p:txBody>
          <a:bodyPr/>
          <a:lstStyle/>
          <a:p>
            <a:r>
              <a:rPr lang="en-US" dirty="0"/>
              <a:t>Algorithmic Beam Tuning - If you can predict it you can control </a:t>
            </a:r>
            <a:r>
              <a:rPr lang="en-US" dirty="0" smtClean="0"/>
              <a:t>it</a:t>
            </a:r>
            <a:br>
              <a:rPr lang="en-US" dirty="0" smtClean="0"/>
            </a:br>
            <a:r>
              <a:rPr lang="en-US" sz="2000" i="1" dirty="0"/>
              <a:t>Slide credit: C. Emma</a:t>
            </a:r>
            <a:endParaRPr lang="en-US" sz="2000" dirty="0"/>
          </a:p>
        </p:txBody>
      </p:sp>
      <p:sp>
        <p:nvSpPr>
          <p:cNvPr id="12" name="Rectangle"/>
          <p:cNvSpPr/>
          <p:nvPr/>
        </p:nvSpPr>
        <p:spPr>
          <a:xfrm>
            <a:off x="7526437" y="1416559"/>
            <a:ext cx="4520913" cy="6314670"/>
          </a:xfrm>
          <a:prstGeom prst="rect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Line"/>
          <p:cNvSpPr/>
          <p:nvPr/>
        </p:nvSpPr>
        <p:spPr>
          <a:xfrm>
            <a:off x="10999686" y="2450752"/>
            <a:ext cx="0" cy="258881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15" name="Line"/>
          <p:cNvSpPr/>
          <p:nvPr/>
        </p:nvSpPr>
        <p:spPr>
          <a:xfrm>
            <a:off x="9396070" y="2232335"/>
            <a:ext cx="469094" cy="0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18" name="Line"/>
          <p:cNvSpPr/>
          <p:nvPr/>
        </p:nvSpPr>
        <p:spPr>
          <a:xfrm flipH="1">
            <a:off x="9652236" y="3017588"/>
            <a:ext cx="21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19" name="Line"/>
          <p:cNvSpPr/>
          <p:nvPr/>
        </p:nvSpPr>
        <p:spPr>
          <a:xfrm>
            <a:off x="9349496" y="3207770"/>
            <a:ext cx="1" cy="42288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21" name="Line"/>
          <p:cNvSpPr/>
          <p:nvPr/>
        </p:nvSpPr>
        <p:spPr>
          <a:xfrm>
            <a:off x="8080021" y="2306208"/>
            <a:ext cx="0" cy="1336835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22" name="Connection Line"/>
          <p:cNvSpPr/>
          <p:nvPr/>
        </p:nvSpPr>
        <p:spPr>
          <a:xfrm>
            <a:off x="9802549" y="3253496"/>
            <a:ext cx="1197138" cy="653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515" y="12358"/>
                  <a:pt x="8315" y="19558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6" name="Flow diagram for the ML-diagnostic + feedback"/>
          <p:cNvSpPr txBox="1"/>
          <p:nvPr/>
        </p:nvSpPr>
        <p:spPr>
          <a:xfrm>
            <a:off x="7575878" y="1534209"/>
            <a:ext cx="4422029" cy="284078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600" dirty="0">
                <a:solidFill>
                  <a:schemeClr val="bg2"/>
                </a:solidFill>
              </a:rPr>
              <a:t>Flow diagram for the ML-diagnostic </a:t>
            </a:r>
            <a:r>
              <a:rPr sz="1600" dirty="0" smtClean="0">
                <a:solidFill>
                  <a:schemeClr val="bg2"/>
                </a:solidFill>
              </a:rPr>
              <a:t>+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sz="1600" dirty="0" smtClean="0">
                <a:solidFill>
                  <a:schemeClr val="bg2"/>
                </a:solidFill>
              </a:rPr>
              <a:t>feedback</a:t>
            </a:r>
            <a:endParaRPr sz="1600" dirty="0">
              <a:solidFill>
                <a:schemeClr val="bg2"/>
              </a:solidFill>
            </a:endParaRPr>
          </a:p>
        </p:txBody>
      </p:sp>
      <p:sp>
        <p:nvSpPr>
          <p:cNvPr id="27" name="Line"/>
          <p:cNvSpPr/>
          <p:nvPr/>
        </p:nvSpPr>
        <p:spPr>
          <a:xfrm>
            <a:off x="7543388" y="4285875"/>
            <a:ext cx="4503961" cy="0"/>
          </a:xfrm>
          <a:prstGeom prst="line">
            <a:avLst/>
          </a:prstGeom>
          <a:ln w="25400">
            <a:solidFill>
              <a:srgbClr val="000000"/>
            </a:solidFill>
            <a:bevel/>
          </a:ln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sp>
        <p:nvSpPr>
          <p:cNvPr id="28" name="Line"/>
          <p:cNvSpPr/>
          <p:nvPr/>
        </p:nvSpPr>
        <p:spPr>
          <a:xfrm flipV="1">
            <a:off x="9819394" y="6083310"/>
            <a:ext cx="0" cy="1636929"/>
          </a:xfrm>
          <a:prstGeom prst="line">
            <a:avLst/>
          </a:prstGeom>
          <a:ln w="25400">
            <a:solidFill>
              <a:srgbClr val="000000"/>
            </a:solidFill>
            <a:bevel/>
          </a:ln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grpSp>
        <p:nvGrpSpPr>
          <p:cNvPr id="35" name="Group"/>
          <p:cNvGrpSpPr/>
          <p:nvPr/>
        </p:nvGrpSpPr>
        <p:grpSpPr>
          <a:xfrm>
            <a:off x="-61883" y="2193691"/>
            <a:ext cx="7617958" cy="2547444"/>
            <a:chOff x="1" y="1"/>
            <a:chExt cx="7617953" cy="2547441"/>
          </a:xfrm>
        </p:grpSpPr>
        <p:pic>
          <p:nvPicPr>
            <p:cNvPr id="3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1" y="1"/>
              <a:ext cx="7579935" cy="254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135 MeV"/>
            <p:cNvSpPr txBox="1"/>
            <p:nvPr/>
          </p:nvSpPr>
          <p:spPr>
            <a:xfrm>
              <a:off x="554238" y="1450099"/>
              <a:ext cx="1104727" cy="43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135 MeV</a:t>
              </a:r>
            </a:p>
          </p:txBody>
        </p:sp>
        <p:sp>
          <p:nvSpPr>
            <p:cNvPr id="40" name="335 MeV"/>
            <p:cNvSpPr txBox="1"/>
            <p:nvPr/>
          </p:nvSpPr>
          <p:spPr>
            <a:xfrm>
              <a:off x="2402247" y="1769391"/>
              <a:ext cx="1059062" cy="35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335 MeV</a:t>
              </a:r>
            </a:p>
          </p:txBody>
        </p:sp>
        <p:sp>
          <p:nvSpPr>
            <p:cNvPr id="41" name="4.5 GeV"/>
            <p:cNvSpPr txBox="1"/>
            <p:nvPr/>
          </p:nvSpPr>
          <p:spPr>
            <a:xfrm>
              <a:off x="3607923" y="1763999"/>
              <a:ext cx="1238125" cy="372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4.5 GeV</a:t>
              </a:r>
            </a:p>
          </p:txBody>
        </p:sp>
        <p:sp>
          <p:nvSpPr>
            <p:cNvPr id="42" name="10 GeV"/>
            <p:cNvSpPr txBox="1"/>
            <p:nvPr/>
          </p:nvSpPr>
          <p:spPr>
            <a:xfrm>
              <a:off x="6330810" y="1881110"/>
              <a:ext cx="1150606" cy="3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10 GeV</a:t>
              </a:r>
            </a:p>
          </p:txBody>
        </p:sp>
        <p:sp>
          <p:nvSpPr>
            <p:cNvPr id="43" name="Rectangle"/>
            <p:cNvSpPr/>
            <p:nvPr/>
          </p:nvSpPr>
          <p:spPr>
            <a:xfrm>
              <a:off x="2175375" y="2102093"/>
              <a:ext cx="2354847" cy="2334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400"/>
            </a:p>
          </p:txBody>
        </p:sp>
        <p:sp>
          <p:nvSpPr>
            <p:cNvPr id="44" name="400 A"/>
            <p:cNvSpPr txBox="1"/>
            <p:nvPr/>
          </p:nvSpPr>
          <p:spPr>
            <a:xfrm>
              <a:off x="2404558" y="2001296"/>
              <a:ext cx="880097" cy="37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400 A</a:t>
              </a:r>
            </a:p>
          </p:txBody>
        </p:sp>
        <p:sp>
          <p:nvSpPr>
            <p:cNvPr id="45" name="3.5 kA"/>
            <p:cNvSpPr txBox="1"/>
            <p:nvPr/>
          </p:nvSpPr>
          <p:spPr>
            <a:xfrm>
              <a:off x="3771977" y="2011594"/>
              <a:ext cx="943756" cy="356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3.5 kA</a:t>
              </a:r>
            </a:p>
          </p:txBody>
        </p:sp>
        <p:sp>
          <p:nvSpPr>
            <p:cNvPr id="46" name="10-200 kA"/>
            <p:cNvSpPr txBox="1"/>
            <p:nvPr/>
          </p:nvSpPr>
          <p:spPr>
            <a:xfrm>
              <a:off x="6194273" y="2070826"/>
              <a:ext cx="1423681" cy="39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10-200 kA</a:t>
              </a:r>
            </a:p>
          </p:txBody>
        </p:sp>
        <p:sp>
          <p:nvSpPr>
            <p:cNvPr id="47" name="240 A"/>
            <p:cNvSpPr txBox="1"/>
            <p:nvPr/>
          </p:nvSpPr>
          <p:spPr>
            <a:xfrm>
              <a:off x="834647" y="1753880"/>
              <a:ext cx="695880" cy="383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240 A</a:t>
              </a:r>
            </a:p>
          </p:txBody>
        </p:sp>
      </p:grpSp>
      <p:sp>
        <p:nvSpPr>
          <p:cNvPr id="53" name="Goal is to decrease tuning time and improve/tailor beam parameters for different experiments - Emittance,  Longitudinal Phase Space, Energy……"/>
          <p:cNvSpPr txBox="1">
            <a:spLocks/>
          </p:cNvSpPr>
          <p:nvPr/>
        </p:nvSpPr>
        <p:spPr>
          <a:xfrm>
            <a:off x="14341" y="4663601"/>
            <a:ext cx="7549036" cy="166946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996" indent="-179996" algn="l" defTabSz="914377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987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7979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1971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2100"/>
            </a:pPr>
            <a:r>
              <a:rPr lang="en-US" sz="2100" dirty="0" smtClean="0"/>
              <a:t>Goal is to decrease tuning time and improve/tailor beam parameters for different experiments - Emittance, Longitudinal Phase Space, Energy…</a:t>
            </a:r>
          </a:p>
          <a:p>
            <a:pPr marL="342900" indent="-34290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2100"/>
            </a:pPr>
            <a:r>
              <a:rPr lang="en-US" sz="2100" dirty="0" smtClean="0"/>
              <a:t>ML-diagnostic and a feedback algorithm are used to automatically change machine parameters to obtain a desired target phase space</a:t>
            </a:r>
          </a:p>
          <a:p>
            <a:pPr marL="342900" indent="-342900" fontAlgn="auto">
              <a:buClr>
                <a:srgbClr val="B61826"/>
              </a:buClr>
              <a:buSzPct val="150000"/>
              <a:buFont typeface="Arial" panose="020B0604020202020204" pitchFamily="34" charset="0"/>
              <a:buChar char="•"/>
              <a:defRPr sz="2100"/>
            </a:pPr>
            <a:r>
              <a:rPr lang="en-US" sz="2100" dirty="0" smtClean="0"/>
              <a:t>By making an initial guess using the ML-diagnostic, the feedback is able to achieve the desired phase space</a:t>
            </a:r>
            <a:endParaRPr lang="en-US" sz="2100" dirty="0"/>
          </a:p>
        </p:txBody>
      </p:sp>
      <p:grpSp>
        <p:nvGrpSpPr>
          <p:cNvPr id="75" name="Group 74"/>
          <p:cNvGrpSpPr/>
          <p:nvPr/>
        </p:nvGrpSpPr>
        <p:grpSpPr>
          <a:xfrm>
            <a:off x="7948056" y="4529261"/>
            <a:ext cx="1604641" cy="1562040"/>
            <a:chOff x="7672074" y="4522140"/>
            <a:chExt cx="1604641" cy="1562040"/>
          </a:xfrm>
        </p:grpSpPr>
        <p:pic>
          <p:nvPicPr>
            <p:cNvPr id="23" name="Screen Shot 2018-06-27 at 2.20.39 PM.png" descr="Screen Shot 2018-06-27 at 2.20.39 P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72074" y="4522140"/>
              <a:ext cx="1604641" cy="15620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" name="Initial"/>
            <p:cNvSpPr txBox="1"/>
            <p:nvPr/>
          </p:nvSpPr>
          <p:spPr>
            <a:xfrm>
              <a:off x="8335981" y="4642330"/>
              <a:ext cx="685714" cy="246221"/>
            </a:xfrm>
            <a:prstGeom prst="rect">
              <a:avLst/>
            </a:prstGeom>
            <a:solidFill>
              <a:srgbClr val="A7A7A7"/>
            </a:solidFill>
            <a:ln w="12700">
              <a:solidFill>
                <a:srgbClr val="A7A7A7"/>
              </a:solidFill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 defTabSz="914400">
                <a:defRPr sz="1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Initial</a:t>
              </a:r>
            </a:p>
          </p:txBody>
        </p:sp>
      </p:grpSp>
      <p:sp>
        <p:nvSpPr>
          <p:cNvPr id="58" name="⟲"/>
          <p:cNvSpPr txBox="1"/>
          <p:nvPr/>
        </p:nvSpPr>
        <p:spPr>
          <a:xfrm>
            <a:off x="9732461" y="3199936"/>
            <a:ext cx="59738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rPr dirty="0">
                <a:solidFill>
                  <a:schemeClr val="bg2"/>
                </a:solidFill>
              </a:rPr>
              <a:t>⟲</a:t>
            </a:r>
          </a:p>
        </p:txBody>
      </p:sp>
      <p:pic>
        <p:nvPicPr>
          <p:cNvPr id="59" name="Screen Shot 2019-04-23 at 12.21.53 PM.png" descr="Screen Shot 2019-04-23 at 12.21.53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2905" y="6315159"/>
            <a:ext cx="5315586" cy="1469856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1" name="Rectangle 60"/>
          <p:cNvSpPr/>
          <p:nvPr/>
        </p:nvSpPr>
        <p:spPr>
          <a:xfrm>
            <a:off x="153774" y="1416559"/>
            <a:ext cx="7226050" cy="78974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2"/>
                </a:solidFill>
              </a:rPr>
              <a:t>ML-diagnostic can be used to predict machine settings required to optimize beam delivery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77181" y="2044505"/>
            <a:ext cx="1667025" cy="2909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1. Target LPS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895190" y="2073798"/>
            <a:ext cx="2084216" cy="2909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2. ML-diagnostic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72074" y="3648666"/>
            <a:ext cx="2132554" cy="4899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Feedback</a:t>
            </a:r>
          </a:p>
          <a:p>
            <a:pPr algn="ctr"/>
            <a:r>
              <a:rPr lang="en-US" sz="1500" dirty="0"/>
              <a:t>(calculate difference)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472895" y="2709634"/>
            <a:ext cx="1179341" cy="4863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Actual LPS</a:t>
            </a:r>
            <a:endParaRPr lang="en-US" sz="1500" dirty="0"/>
          </a:p>
        </p:txBody>
      </p:sp>
      <p:sp>
        <p:nvSpPr>
          <p:cNvPr id="69" name="Rounded Rectangle 68"/>
          <p:cNvSpPr/>
          <p:nvPr/>
        </p:nvSpPr>
        <p:spPr>
          <a:xfrm>
            <a:off x="9895190" y="2729454"/>
            <a:ext cx="2067152" cy="4863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3. Guess </a:t>
            </a:r>
            <a:r>
              <a:rPr lang="en-US" sz="1500" dirty="0" smtClean="0"/>
              <a:t>machine</a:t>
            </a:r>
            <a:endParaRPr lang="en-US" sz="1500" dirty="0"/>
          </a:p>
          <a:p>
            <a:pPr algn="ctr"/>
            <a:r>
              <a:rPr lang="en-US" sz="1500" dirty="0"/>
              <a:t>settings</a:t>
            </a:r>
          </a:p>
        </p:txBody>
      </p:sp>
      <p:sp>
        <p:nvSpPr>
          <p:cNvPr id="70" name="FACET-II…"/>
          <p:cNvSpPr txBox="1"/>
          <p:nvPr/>
        </p:nvSpPr>
        <p:spPr>
          <a:xfrm>
            <a:off x="7622557" y="4358861"/>
            <a:ext cx="1089207" cy="318036"/>
          </a:xfrm>
          <a:prstGeom prst="rect">
            <a:avLst/>
          </a:prstGeom>
          <a:gradFill>
            <a:gsLst>
              <a:gs pos="35000">
                <a:srgbClr val="FFEFC3"/>
              </a:gs>
              <a:gs pos="100000">
                <a:srgbClr val="FFB700">
                  <a:lumMod val="31000"/>
                  <a:lumOff val="69000"/>
                </a:srgbClr>
              </a:gs>
              <a:gs pos="0">
                <a:srgbClr val="FFC50F">
                  <a:lumMod val="56000"/>
                  <a:lumOff val="44000"/>
                </a:srgbClr>
              </a:gs>
            </a:gsLst>
            <a:lin ang="16200000"/>
          </a:gradFill>
          <a:ln w="12700">
            <a:solidFill>
              <a:srgbClr val="000000"/>
            </a:solidFill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 smtClean="0">
                <a:solidFill>
                  <a:schemeClr val="bg2"/>
                </a:solidFill>
              </a:rPr>
              <a:t>LCLS data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71" name="Line"/>
          <p:cNvSpPr/>
          <p:nvPr/>
        </p:nvSpPr>
        <p:spPr>
          <a:xfrm>
            <a:off x="7526437" y="6084180"/>
            <a:ext cx="4503961" cy="0"/>
          </a:xfrm>
          <a:prstGeom prst="line">
            <a:avLst/>
          </a:prstGeom>
          <a:ln w="25400">
            <a:solidFill>
              <a:srgbClr val="000000"/>
            </a:solidFill>
            <a:bevel/>
          </a:ln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8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Edge Radiation Diagnostic for beam </a:t>
            </a:r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sz="2000" i="1" dirty="0"/>
              <a:t>Slide credit: </a:t>
            </a:r>
            <a:r>
              <a:rPr lang="en-US" sz="2000" i="1" dirty="0" smtClean="0"/>
              <a:t>B. O’Shea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10977" y="3429286"/>
            <a:ext cx="7128723" cy="2479953"/>
          </a:xfrm>
        </p:spPr>
        <p:txBody>
          <a:bodyPr>
            <a:normAutofit fontScale="92500" lnSpcReduction="10000"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Quantify emittance and energy spread in a non-destructive manner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Edge Radiation based diagnostics naturally integrates into present </a:t>
            </a:r>
            <a:r>
              <a:rPr lang="en-US" dirty="0" err="1"/>
              <a:t>linac</a:t>
            </a:r>
            <a:r>
              <a:rPr lang="en-US" dirty="0"/>
              <a:t> designs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Diagnostic segments accelerator for better global tuning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Integrates into Gaussian Process, optimizer and other methods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Expect to expand work to positron damping ring</a:t>
            </a:r>
          </a:p>
        </p:txBody>
      </p:sp>
      <p:grpSp>
        <p:nvGrpSpPr>
          <p:cNvPr id="31" name="Group"/>
          <p:cNvGrpSpPr/>
          <p:nvPr/>
        </p:nvGrpSpPr>
        <p:grpSpPr>
          <a:xfrm>
            <a:off x="-1" y="1432444"/>
            <a:ext cx="9919231" cy="1890409"/>
            <a:chOff x="837" y="187411"/>
            <a:chExt cx="9919229" cy="2845223"/>
          </a:xfrm>
        </p:grpSpPr>
        <p:grpSp>
          <p:nvGrpSpPr>
            <p:cNvPr id="32" name="Group"/>
            <p:cNvGrpSpPr/>
            <p:nvPr/>
          </p:nvGrpSpPr>
          <p:grpSpPr>
            <a:xfrm>
              <a:off x="837" y="187411"/>
              <a:ext cx="9919229" cy="2845223"/>
              <a:chOff x="613623" y="187411"/>
              <a:chExt cx="9919228" cy="2845222"/>
            </a:xfrm>
          </p:grpSpPr>
          <p:sp>
            <p:nvSpPr>
              <p:cNvPr id="35" name="Rectangle"/>
              <p:cNvSpPr/>
              <p:nvPr/>
            </p:nvSpPr>
            <p:spPr>
              <a:xfrm>
                <a:off x="6984253" y="681579"/>
                <a:ext cx="2579009" cy="1270001"/>
              </a:xfrm>
              <a:prstGeom prst="rect">
                <a:avLst/>
              </a:prstGeom>
              <a:solidFill>
                <a:srgbClr val="0070C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Rectangle"/>
              <p:cNvSpPr/>
              <p:nvPr/>
            </p:nvSpPr>
            <p:spPr>
              <a:xfrm>
                <a:off x="1872908" y="681579"/>
                <a:ext cx="2579009" cy="1270001"/>
              </a:xfrm>
              <a:prstGeom prst="rect">
                <a:avLst/>
              </a:prstGeom>
              <a:solidFill>
                <a:srgbClr val="0070C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Dipole Magnet"/>
              <p:cNvSpPr txBox="1"/>
              <p:nvPr/>
            </p:nvSpPr>
            <p:spPr>
              <a:xfrm>
                <a:off x="1836450" y="207762"/>
                <a:ext cx="1586273" cy="381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/>
                </a:lvl1pPr>
              </a:lstStyle>
              <a:p>
                <a:r>
                  <a:rPr dirty="0">
                    <a:solidFill>
                      <a:schemeClr val="bg2"/>
                    </a:solidFill>
                  </a:rPr>
                  <a:t>Dipole Magnet</a:t>
                </a:r>
              </a:p>
            </p:txBody>
          </p:sp>
          <p:grpSp>
            <p:nvGrpSpPr>
              <p:cNvPr id="38" name="Group"/>
              <p:cNvGrpSpPr/>
              <p:nvPr/>
            </p:nvGrpSpPr>
            <p:grpSpPr>
              <a:xfrm>
                <a:off x="613623" y="1232170"/>
                <a:ext cx="9919228" cy="1800463"/>
                <a:chOff x="-1" y="716658"/>
                <a:chExt cx="9919226" cy="1800462"/>
              </a:xfrm>
            </p:grpSpPr>
            <p:sp>
              <p:nvSpPr>
                <p:cNvPr id="45" name="Line"/>
                <p:cNvSpPr/>
                <p:nvPr/>
              </p:nvSpPr>
              <p:spPr>
                <a:xfrm flipV="1">
                  <a:off x="-1" y="1247119"/>
                  <a:ext cx="1268325" cy="1270001"/>
                </a:xfrm>
                <a:prstGeom prst="line">
                  <a:avLst/>
                </a:prstGeom>
                <a:noFill/>
                <a:ln w="25400" cap="flat">
                  <a:solidFill>
                    <a:srgbClr val="C5201E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200"/>
                  </a:pPr>
                  <a:endParaRPr sz="1200"/>
                </a:p>
              </p:txBody>
            </p:sp>
            <p:sp>
              <p:nvSpPr>
                <p:cNvPr id="46" name="Line"/>
                <p:cNvSpPr/>
                <p:nvPr/>
              </p:nvSpPr>
              <p:spPr>
                <a:xfrm>
                  <a:off x="9001205" y="1264199"/>
                  <a:ext cx="918020" cy="919233"/>
                </a:xfrm>
                <a:prstGeom prst="line">
                  <a:avLst/>
                </a:prstGeom>
                <a:noFill/>
                <a:ln w="25400" cap="flat">
                  <a:solidFill>
                    <a:srgbClr val="C5201E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200"/>
                  </a:pPr>
                  <a:endParaRPr sz="1200"/>
                </a:p>
              </p:txBody>
            </p:sp>
            <p:sp>
              <p:nvSpPr>
                <p:cNvPr id="47" name="Connection Line"/>
                <p:cNvSpPr/>
                <p:nvPr/>
              </p:nvSpPr>
              <p:spPr>
                <a:xfrm>
                  <a:off x="1222826" y="716659"/>
                  <a:ext cx="2752511" cy="569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582" extrusionOk="0">
                      <a:moveTo>
                        <a:pt x="0" y="19582"/>
                      </a:moveTo>
                      <a:cubicBezTo>
                        <a:pt x="7020" y="4323"/>
                        <a:pt x="14220" y="-2018"/>
                        <a:pt x="21600" y="558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5"/>
                  </a:solidFill>
                  <a:prstDash val="solid"/>
                  <a:bevel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8" name="Connection Line"/>
                <p:cNvSpPr/>
                <p:nvPr/>
              </p:nvSpPr>
              <p:spPr>
                <a:xfrm>
                  <a:off x="1222825" y="716658"/>
                  <a:ext cx="2752512" cy="569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582" extrusionOk="0">
                      <a:moveTo>
                        <a:pt x="0" y="19582"/>
                      </a:moveTo>
                      <a:cubicBezTo>
                        <a:pt x="7020" y="4323"/>
                        <a:pt x="14220" y="-2018"/>
                        <a:pt x="21600" y="558"/>
                      </a:cubicBezTo>
                    </a:path>
                  </a:pathLst>
                </a:custGeom>
                <a:noFill/>
                <a:ln w="25400" cap="flat">
                  <a:solidFill>
                    <a:srgbClr val="C5201E"/>
                  </a:solidFill>
                  <a:prstDash val="solid"/>
                  <a:bevel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49" name="Connection Line"/>
                <p:cNvSpPr/>
                <p:nvPr/>
              </p:nvSpPr>
              <p:spPr>
                <a:xfrm>
                  <a:off x="6246280" y="718035"/>
                  <a:ext cx="2783328" cy="567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812" extrusionOk="0">
                      <a:moveTo>
                        <a:pt x="0" y="422"/>
                      </a:moveTo>
                      <a:cubicBezTo>
                        <a:pt x="7812" y="-1788"/>
                        <a:pt x="15012" y="4675"/>
                        <a:pt x="21600" y="19812"/>
                      </a:cubicBezTo>
                    </a:path>
                  </a:pathLst>
                </a:custGeom>
                <a:noFill/>
                <a:ln w="25400" cap="flat">
                  <a:solidFill>
                    <a:srgbClr val="C5201E"/>
                  </a:solidFill>
                  <a:prstDash val="solid"/>
                  <a:bevel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0" name="Line"/>
                <p:cNvSpPr/>
                <p:nvPr/>
              </p:nvSpPr>
              <p:spPr>
                <a:xfrm>
                  <a:off x="3927910" y="718099"/>
                  <a:ext cx="2396642" cy="1"/>
                </a:xfrm>
                <a:prstGeom prst="line">
                  <a:avLst/>
                </a:prstGeom>
                <a:noFill/>
                <a:ln w="25400" cap="flat">
                  <a:solidFill>
                    <a:srgbClr val="C5201E"/>
                  </a:solidFill>
                  <a:prstDash val="solid"/>
                  <a:bevel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200"/>
                  </a:pPr>
                  <a:endParaRPr sz="1200"/>
                </a:p>
              </p:txBody>
            </p:sp>
          </p:grpSp>
          <p:sp>
            <p:nvSpPr>
              <p:cNvPr id="39" name="e- trajectory"/>
              <p:cNvSpPr txBox="1"/>
              <p:nvPr/>
            </p:nvSpPr>
            <p:spPr>
              <a:xfrm>
                <a:off x="1247786" y="2248794"/>
                <a:ext cx="1453321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000"/>
                </a:lvl1pPr>
              </a:lstStyle>
              <a:p>
                <a:r>
                  <a:rPr dirty="0">
                    <a:solidFill>
                      <a:schemeClr val="bg2"/>
                    </a:solidFill>
                  </a:rPr>
                  <a:t>e- trajectory</a:t>
                </a:r>
              </a:p>
            </p:txBody>
          </p:sp>
          <p:sp>
            <p:nvSpPr>
              <p:cNvPr id="40" name="Shape"/>
              <p:cNvSpPr/>
              <p:nvPr/>
            </p:nvSpPr>
            <p:spPr>
              <a:xfrm rot="21300000">
                <a:off x="4407068" y="961171"/>
                <a:ext cx="1424626" cy="248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5" extrusionOk="0">
                    <a:moveTo>
                      <a:pt x="16797" y="2877"/>
                    </a:moveTo>
                    <a:cubicBezTo>
                      <a:pt x="20639" y="6717"/>
                      <a:pt x="20639" y="12945"/>
                      <a:pt x="16796" y="16790"/>
                    </a:cubicBezTo>
                    <a:cubicBezTo>
                      <a:pt x="12954" y="20634"/>
                      <a:pt x="6724" y="20638"/>
                      <a:pt x="2881" y="16799"/>
                    </a:cubicBezTo>
                    <a:cubicBezTo>
                      <a:pt x="-961" y="12959"/>
                      <a:pt x="-961" y="6731"/>
                      <a:pt x="2882" y="2886"/>
                    </a:cubicBezTo>
                    <a:cubicBezTo>
                      <a:pt x="6724" y="-958"/>
                      <a:pt x="12954" y="-962"/>
                      <a:pt x="16797" y="2877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Shape"/>
              <p:cNvSpPr/>
              <p:nvPr/>
            </p:nvSpPr>
            <p:spPr>
              <a:xfrm rot="300000">
                <a:off x="4407060" y="1246190"/>
                <a:ext cx="1428836" cy="248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5" extrusionOk="0">
                    <a:moveTo>
                      <a:pt x="16796" y="2885"/>
                    </a:moveTo>
                    <a:cubicBezTo>
                      <a:pt x="20639" y="6730"/>
                      <a:pt x="20639" y="12959"/>
                      <a:pt x="16797" y="16798"/>
                    </a:cubicBezTo>
                    <a:cubicBezTo>
                      <a:pt x="12954" y="20637"/>
                      <a:pt x="6724" y="20633"/>
                      <a:pt x="2882" y="16789"/>
                    </a:cubicBezTo>
                    <a:cubicBezTo>
                      <a:pt x="-961" y="12944"/>
                      <a:pt x="-961" y="6715"/>
                      <a:pt x="2881" y="2876"/>
                    </a:cubicBezTo>
                    <a:cubicBezTo>
                      <a:pt x="6724" y="-963"/>
                      <a:pt x="12954" y="-959"/>
                      <a:pt x="16796" y="2885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Shape"/>
              <p:cNvSpPr/>
              <p:nvPr/>
            </p:nvSpPr>
            <p:spPr>
              <a:xfrm rot="21300000">
                <a:off x="6931032" y="948472"/>
                <a:ext cx="1424626" cy="248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5" extrusionOk="0">
                    <a:moveTo>
                      <a:pt x="16797" y="2877"/>
                    </a:moveTo>
                    <a:cubicBezTo>
                      <a:pt x="20639" y="6717"/>
                      <a:pt x="20639" y="12945"/>
                      <a:pt x="16796" y="16790"/>
                    </a:cubicBezTo>
                    <a:cubicBezTo>
                      <a:pt x="12954" y="20634"/>
                      <a:pt x="6724" y="20638"/>
                      <a:pt x="2881" y="16799"/>
                    </a:cubicBezTo>
                    <a:cubicBezTo>
                      <a:pt x="-961" y="12959"/>
                      <a:pt x="-961" y="6731"/>
                      <a:pt x="2882" y="2886"/>
                    </a:cubicBezTo>
                    <a:cubicBezTo>
                      <a:pt x="6724" y="-958"/>
                      <a:pt x="12954" y="-962"/>
                      <a:pt x="16797" y="2877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Shape"/>
              <p:cNvSpPr/>
              <p:nvPr/>
            </p:nvSpPr>
            <p:spPr>
              <a:xfrm rot="300000">
                <a:off x="6931025" y="1233490"/>
                <a:ext cx="1428836" cy="248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5" extrusionOk="0">
                    <a:moveTo>
                      <a:pt x="16796" y="2885"/>
                    </a:moveTo>
                    <a:cubicBezTo>
                      <a:pt x="20639" y="6730"/>
                      <a:pt x="20639" y="12959"/>
                      <a:pt x="16797" y="16798"/>
                    </a:cubicBezTo>
                    <a:cubicBezTo>
                      <a:pt x="12954" y="20637"/>
                      <a:pt x="6724" y="20633"/>
                      <a:pt x="2882" y="16789"/>
                    </a:cubicBezTo>
                    <a:cubicBezTo>
                      <a:pt x="-961" y="12944"/>
                      <a:pt x="-961" y="6715"/>
                      <a:pt x="2881" y="2876"/>
                    </a:cubicBezTo>
                    <a:cubicBezTo>
                      <a:pt x="6724" y="-963"/>
                      <a:pt x="12954" y="-959"/>
                      <a:pt x="16796" y="2885"/>
                    </a:cubicBezTo>
                    <a:close/>
                  </a:path>
                </a:pathLst>
              </a:custGeom>
              <a:solidFill>
                <a:srgbClr val="00B050"/>
              </a:solidFill>
              <a:ln w="25400" cap="flat">
                <a:noFill/>
                <a:prstDash val="solid"/>
                <a:bevel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Dipole Magnet"/>
              <p:cNvSpPr txBox="1"/>
              <p:nvPr/>
            </p:nvSpPr>
            <p:spPr>
              <a:xfrm>
                <a:off x="6938177" y="187411"/>
                <a:ext cx="1586273" cy="381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/>
                </a:lvl1pPr>
              </a:lstStyle>
              <a:p>
                <a:r>
                  <a:rPr dirty="0">
                    <a:solidFill>
                      <a:schemeClr val="bg2"/>
                    </a:solidFill>
                  </a:rPr>
                  <a:t>Dipole Magnet</a:t>
                </a:r>
              </a:p>
            </p:txBody>
          </p:sp>
        </p:grpSp>
        <p:sp>
          <p:nvSpPr>
            <p:cNvPr id="33" name="Line"/>
            <p:cNvSpPr/>
            <p:nvPr/>
          </p:nvSpPr>
          <p:spPr>
            <a:xfrm>
              <a:off x="4840795" y="1383358"/>
              <a:ext cx="4928419" cy="1"/>
            </a:xfrm>
            <a:prstGeom prst="line">
              <a:avLst/>
            </a:prstGeom>
            <a:noFill/>
            <a:ln w="25400" cap="flat">
              <a:solidFill>
                <a:srgbClr val="0B8843"/>
              </a:solidFill>
              <a:prstDash val="solid"/>
              <a:bevel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 sz="1200"/>
            </a:p>
          </p:txBody>
        </p:sp>
        <p:sp>
          <p:nvSpPr>
            <p:cNvPr id="34" name="Line"/>
            <p:cNvSpPr/>
            <p:nvPr/>
          </p:nvSpPr>
          <p:spPr>
            <a:xfrm>
              <a:off x="4707607" y="1078558"/>
              <a:ext cx="4928418" cy="1"/>
            </a:xfrm>
            <a:prstGeom prst="line">
              <a:avLst/>
            </a:prstGeom>
            <a:noFill/>
            <a:ln w="25400" cap="flat">
              <a:solidFill>
                <a:srgbClr val="0B8843"/>
              </a:solidFill>
              <a:prstDash val="solid"/>
              <a:bevel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 sz="1200"/>
            </a:p>
          </p:txBody>
        </p:sp>
      </p:grpSp>
      <p:pic>
        <p:nvPicPr>
          <p:cNvPr id="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7908" y="3287488"/>
            <a:ext cx="4289535" cy="240491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ectangle 54"/>
          <p:cNvSpPr/>
          <p:nvPr/>
        </p:nvSpPr>
        <p:spPr>
          <a:xfrm>
            <a:off x="423873" y="6329685"/>
            <a:ext cx="5410457" cy="65315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A single shot, non-intercepting diagnostic ideal for efficient computer control of accelerators</a:t>
            </a:r>
          </a:p>
        </p:txBody>
      </p:sp>
      <p:pic>
        <p:nvPicPr>
          <p:cNvPr id="56" name="Image" descr="Image"/>
          <p:cNvPicPr>
            <a:picLocks/>
          </p:cNvPicPr>
          <p:nvPr/>
        </p:nvPicPr>
        <p:blipFill>
          <a:blip r:embed="rId4">
            <a:extLst/>
          </a:blip>
          <a:srcRect l="2041" t="834" r="2033" b="827"/>
          <a:stretch>
            <a:fillRect/>
          </a:stretch>
        </p:blipFill>
        <p:spPr>
          <a:xfrm rot="771438">
            <a:off x="9992160" y="1530564"/>
            <a:ext cx="1730177" cy="1358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604" y="20843"/>
                </a:lnTo>
                <a:lnTo>
                  <a:pt x="21600" y="21600"/>
                </a:lnTo>
                <a:lnTo>
                  <a:pt x="16993" y="754"/>
                </a:lnTo>
                <a:lnTo>
                  <a:pt x="0" y="0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grpSp>
        <p:nvGrpSpPr>
          <p:cNvPr id="28" name="Group"/>
          <p:cNvGrpSpPr/>
          <p:nvPr/>
        </p:nvGrpSpPr>
        <p:grpSpPr>
          <a:xfrm>
            <a:off x="6012285" y="5721722"/>
            <a:ext cx="6264154" cy="2094732"/>
            <a:chOff x="1" y="1"/>
            <a:chExt cx="7617953" cy="2547441"/>
          </a:xfrm>
        </p:grpSpPr>
        <p:pic>
          <p:nvPicPr>
            <p:cNvPr id="2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" y="1"/>
              <a:ext cx="7579935" cy="254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135 MeV"/>
            <p:cNvSpPr txBox="1"/>
            <p:nvPr/>
          </p:nvSpPr>
          <p:spPr>
            <a:xfrm>
              <a:off x="554238" y="1450099"/>
              <a:ext cx="1104727" cy="43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135 MeV</a:t>
              </a:r>
            </a:p>
          </p:txBody>
        </p:sp>
        <p:sp>
          <p:nvSpPr>
            <p:cNvPr id="51" name="335 MeV"/>
            <p:cNvSpPr txBox="1"/>
            <p:nvPr/>
          </p:nvSpPr>
          <p:spPr>
            <a:xfrm>
              <a:off x="2402247" y="1769391"/>
              <a:ext cx="1059062" cy="35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335 MeV</a:t>
              </a:r>
            </a:p>
          </p:txBody>
        </p:sp>
        <p:sp>
          <p:nvSpPr>
            <p:cNvPr id="52" name="4.5 GeV"/>
            <p:cNvSpPr txBox="1"/>
            <p:nvPr/>
          </p:nvSpPr>
          <p:spPr>
            <a:xfrm>
              <a:off x="3607923" y="1763999"/>
              <a:ext cx="1238125" cy="372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4.5 GeV</a:t>
              </a:r>
            </a:p>
          </p:txBody>
        </p:sp>
        <p:sp>
          <p:nvSpPr>
            <p:cNvPr id="54" name="10 GeV"/>
            <p:cNvSpPr txBox="1"/>
            <p:nvPr/>
          </p:nvSpPr>
          <p:spPr>
            <a:xfrm>
              <a:off x="6330810" y="1881110"/>
              <a:ext cx="1150606" cy="35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rgbClr val="017100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10 GeV</a:t>
              </a:r>
            </a:p>
          </p:txBody>
        </p:sp>
        <p:sp>
          <p:nvSpPr>
            <p:cNvPr id="57" name="Rectangle"/>
            <p:cNvSpPr/>
            <p:nvPr/>
          </p:nvSpPr>
          <p:spPr>
            <a:xfrm>
              <a:off x="2175375" y="2102093"/>
              <a:ext cx="2354847" cy="2334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400"/>
            </a:p>
          </p:txBody>
        </p:sp>
        <p:sp>
          <p:nvSpPr>
            <p:cNvPr id="58" name="400 A"/>
            <p:cNvSpPr txBox="1"/>
            <p:nvPr/>
          </p:nvSpPr>
          <p:spPr>
            <a:xfrm>
              <a:off x="2404558" y="2001296"/>
              <a:ext cx="880097" cy="37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400 A</a:t>
              </a:r>
            </a:p>
          </p:txBody>
        </p:sp>
        <p:sp>
          <p:nvSpPr>
            <p:cNvPr id="59" name="3.5 kA"/>
            <p:cNvSpPr txBox="1"/>
            <p:nvPr/>
          </p:nvSpPr>
          <p:spPr>
            <a:xfrm>
              <a:off x="3771977" y="2011594"/>
              <a:ext cx="943756" cy="356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 dirty="0"/>
                <a:t>3.5 kA</a:t>
              </a:r>
            </a:p>
          </p:txBody>
        </p:sp>
        <p:sp>
          <p:nvSpPr>
            <p:cNvPr id="60" name="10-200 kA"/>
            <p:cNvSpPr txBox="1"/>
            <p:nvPr/>
          </p:nvSpPr>
          <p:spPr>
            <a:xfrm>
              <a:off x="6194273" y="2070826"/>
              <a:ext cx="1423681" cy="39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10-200 kA</a:t>
              </a:r>
            </a:p>
          </p:txBody>
        </p:sp>
        <p:sp>
          <p:nvSpPr>
            <p:cNvPr id="61" name="240 A"/>
            <p:cNvSpPr txBox="1"/>
            <p:nvPr/>
          </p:nvSpPr>
          <p:spPr>
            <a:xfrm>
              <a:off x="834647" y="1753880"/>
              <a:ext cx="695880" cy="383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 b="1">
                  <a:solidFill>
                    <a:schemeClr val="accent5"/>
                  </a:solid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r>
                <a:rPr sz="1600"/>
                <a:t>240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4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94785" y="1892723"/>
            <a:ext cx="10610771" cy="5267960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FACET-II will start beam commissioning in Fall 2019, and the experimental user program in 2020.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Upgrades from FACET-I will provide orders of magnitude improvements to beam emittance and peak current.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These unprecedented beam intensities create unique challenges for diagnostics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the beam in a challenging </a:t>
            </a:r>
            <a:r>
              <a:rPr lang="en-US" sz="2400" dirty="0" smtClean="0"/>
              <a:t>environment.</a:t>
            </a:r>
          </a:p>
          <a:p>
            <a:pPr marL="1170879" lvl="3" indent="-342900">
              <a:spcAft>
                <a:spcPts val="1800"/>
              </a:spcAft>
            </a:pP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are planning a FACET-II Science Workshop for Oct 2019:</a:t>
            </a:r>
          </a:p>
          <a:p>
            <a:pPr marL="846887" lvl="2" indent="-342900"/>
            <a:r>
              <a:rPr lang="en-US" sz="2000" dirty="0" smtClean="0"/>
              <a:t>For more details contact Mark Hogan, hogan@slac.stanford.edu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23393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1280829" y="6950521"/>
            <a:ext cx="425243" cy="611717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1302254"/>
            <a:ext cx="12192000" cy="6631298"/>
            <a:chOff x="140705" y="1396038"/>
            <a:chExt cx="12494590" cy="6795878"/>
          </a:xfrm>
        </p:grpSpPr>
        <p:pic>
          <p:nvPicPr>
            <p:cNvPr id="12" name="Picture 11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0705" y="1396038"/>
              <a:ext cx="12494590" cy="6640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Rectangle"/>
            <p:cNvSpPr/>
            <p:nvPr/>
          </p:nvSpPr>
          <p:spPr>
            <a:xfrm>
              <a:off x="6454507" y="4558764"/>
              <a:ext cx="6093415" cy="36331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87860" y="4438079"/>
            <a:ext cx="6215987" cy="3670655"/>
            <a:chOff x="6419308" y="4606433"/>
            <a:chExt cx="6215987" cy="3670655"/>
          </a:xfrm>
        </p:grpSpPr>
        <p:pic>
          <p:nvPicPr>
            <p:cNvPr id="7" name="download (5).png" descr="download (5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935454" y="5101994"/>
              <a:ext cx="2582187" cy="17187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Screen Shot 2018-07-09 at 3.32.54 PM.png" descr="Screen Shot 2018-07-09 at 3.32.54 PM.png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t="6673" r="4990" b="14155"/>
            <a:stretch/>
          </p:blipFill>
          <p:spPr>
            <a:xfrm>
              <a:off x="7373233" y="5013461"/>
              <a:ext cx="2474847" cy="1388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ML-based phase space reconstruction"/>
            <p:cNvSpPr txBox="1"/>
            <p:nvPr/>
          </p:nvSpPr>
          <p:spPr>
            <a:xfrm>
              <a:off x="6419308" y="4606433"/>
              <a:ext cx="6215987" cy="330995"/>
            </a:xfrm>
            <a:prstGeom prst="rect">
              <a:avLst/>
            </a:prstGeom>
            <a:ln w="12700"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b"/>
            <a:lstStyle>
              <a:lvl1pPr defTabSz="1295400">
                <a:defRPr sz="2200" b="1">
                  <a:solidFill>
                    <a:srgbClr val="B51826"/>
                  </a:solidFill>
                  <a:uFill>
                    <a:solidFill>
                      <a:srgbClr val="B51826"/>
                    </a:solidFill>
                  </a:uFill>
                  <a:latin typeface="Garamond"/>
                  <a:ea typeface="Garamond"/>
                  <a:cs typeface="Garamond"/>
                  <a:sym typeface="Garamond"/>
                </a:defRPr>
              </a:lvl1pPr>
            </a:lstStyle>
            <a:p>
              <a:pPr algn="ctr"/>
              <a:r>
                <a:rPr lang="en-US" sz="1800" dirty="0">
                  <a:latin typeface="+mn-lt"/>
                </a:rPr>
                <a:t>ML-based phase space reconstruction</a:t>
              </a:r>
              <a:endParaRPr sz="18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308" y="5512525"/>
              <a:ext cx="9483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E-beam from </a:t>
              </a:r>
              <a:r>
                <a:rPr lang="en-US" sz="1100" dirty="0" err="1"/>
                <a:t>linac</a:t>
              </a:r>
              <a:endParaRPr lang="en-US" sz="1100" dirty="0"/>
            </a:p>
          </p:txBody>
        </p:sp>
        <p:sp>
          <p:nvSpPr>
            <p:cNvPr id="11" name="Content Placeholder 3"/>
            <p:cNvSpPr txBox="1">
              <a:spLocks/>
            </p:cNvSpPr>
            <p:nvPr/>
          </p:nvSpPr>
          <p:spPr>
            <a:xfrm>
              <a:off x="6579576" y="6742360"/>
              <a:ext cx="6042102" cy="15347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20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2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00000"/>
                </a:lnSpc>
                <a:buSzPct val="130000"/>
                <a:buFont typeface="Arial" pitchFamily="34" charset="0"/>
                <a:buChar char="•"/>
              </a:pPr>
              <a:r>
                <a:rPr lang="en-US" sz="1800" dirty="0"/>
                <a:t>Goal for ML-based virtual diagnostic is to provide shot-to-shot non-destructive measurements of LPS.</a:t>
              </a:r>
            </a:p>
            <a:p>
              <a:pPr marL="171450" indent="-171450">
                <a:lnSpc>
                  <a:spcPct val="100000"/>
                </a:lnSpc>
                <a:buSzPct val="130000"/>
                <a:buFont typeface="Arial" pitchFamily="34" charset="0"/>
                <a:buChar char="•"/>
              </a:pPr>
              <a:r>
                <a:rPr lang="en-US" sz="1800" dirty="0"/>
                <a:t>Can be used for machine tuning and interpretation of experimental data</a:t>
              </a:r>
            </a:p>
          </p:txBody>
        </p:sp>
      </p:grpSp>
      <p:sp>
        <p:nvSpPr>
          <p:cNvPr id="14" name="Oval"/>
          <p:cNvSpPr/>
          <p:nvPr/>
        </p:nvSpPr>
        <p:spPr>
          <a:xfrm>
            <a:off x="6392807" y="5779253"/>
            <a:ext cx="187169" cy="125538"/>
          </a:xfrm>
          <a:prstGeom prst="ellipse">
            <a:avLst/>
          </a:prstGeom>
          <a:solidFill>
            <a:srgbClr val="0076BA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>
            <a:off x="6610257" y="5842021"/>
            <a:ext cx="336777" cy="1"/>
          </a:xfrm>
          <a:prstGeom prst="line">
            <a:avLst/>
          </a:prstGeom>
          <a:noFill/>
          <a:ln w="38100" cap="flat">
            <a:solidFill>
              <a:schemeClr val="accent1">
                <a:satOff val="-36923"/>
                <a:lumOff val="15441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>
              <a:defRPr sz="1200"/>
            </a:pPr>
            <a:endParaRPr/>
          </a:p>
        </p:txBody>
      </p:sp>
      <p:sp>
        <p:nvSpPr>
          <p:cNvPr id="16" name="Output…"/>
          <p:cNvSpPr txBox="1"/>
          <p:nvPr/>
        </p:nvSpPr>
        <p:spPr>
          <a:xfrm>
            <a:off x="10059435" y="4832399"/>
            <a:ext cx="1133332" cy="24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700" b="1">
                <a:latin typeface="Garamond"/>
                <a:ea typeface="Garamond"/>
                <a:cs typeface="Garamond"/>
                <a:sym typeface="Garamond"/>
              </a:defRPr>
            </a:pPr>
            <a:r>
              <a:rPr sz="900" dirty="0">
                <a:latin typeface="+mj-lt"/>
              </a:rPr>
              <a:t>Output LPS</a:t>
            </a:r>
          </a:p>
        </p:txBody>
      </p:sp>
      <p:sp>
        <p:nvSpPr>
          <p:cNvPr id="17" name="ML…"/>
          <p:cNvSpPr txBox="1"/>
          <p:nvPr/>
        </p:nvSpPr>
        <p:spPr>
          <a:xfrm>
            <a:off x="11125537" y="4831291"/>
            <a:ext cx="1412740" cy="24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700" b="1">
                <a:latin typeface="Garamond"/>
                <a:ea typeface="Garamond"/>
                <a:cs typeface="Garamond"/>
                <a:sym typeface="Garamond"/>
              </a:defRPr>
            </a:pPr>
            <a:r>
              <a:rPr sz="900" dirty="0">
                <a:latin typeface="+mj-lt"/>
              </a:rPr>
              <a:t>ML</a:t>
            </a:r>
            <a:r>
              <a:rPr lang="en-US" sz="900" dirty="0">
                <a:latin typeface="+mj-lt"/>
              </a:rPr>
              <a:t> </a:t>
            </a:r>
            <a:r>
              <a:rPr sz="900" dirty="0">
                <a:latin typeface="+mj-lt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10414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349" y="1748712"/>
            <a:ext cx="3942704" cy="1432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5" y="1862977"/>
            <a:ext cx="2855726" cy="831355"/>
          </a:xfrm>
          <a:prstGeom prst="rect">
            <a:avLst/>
          </a:prstGeom>
        </p:spPr>
      </p:pic>
      <p:pic>
        <p:nvPicPr>
          <p:cNvPr id="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4583" y="1708495"/>
            <a:ext cx="5306209" cy="663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 descr="Buff on white - tiny.jpg">
            <a:extLst>
              <a:ext uri="{FF2B5EF4-FFF2-40B4-BE49-F238E27FC236}">
                <a16:creationId xmlns:a16="http://schemas.microsoft.com/office/drawing/2014/main" id="{FBD25767-8CD6-D64E-BF5B-865EACB241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23" y="3464459"/>
            <a:ext cx="1005564" cy="735497"/>
          </a:xfrm>
          <a:prstGeom prst="rect">
            <a:avLst/>
          </a:prstGeom>
        </p:spPr>
      </p:pic>
      <p:pic>
        <p:nvPicPr>
          <p:cNvPr id="26" name="Picture 25" descr="ucla_logo.png">
            <a:extLst>
              <a:ext uri="{FF2B5EF4-FFF2-40B4-BE49-F238E27FC236}">
                <a16:creationId xmlns:a16="http://schemas.microsoft.com/office/drawing/2014/main" id="{90297BD2-B1C6-EC4D-B402-B9C64820E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79" t="21923" r="10763" b="21614"/>
          <a:stretch>
            <a:fillRect/>
          </a:stretch>
        </p:blipFill>
        <p:spPr>
          <a:xfrm>
            <a:off x="492332" y="4263785"/>
            <a:ext cx="1204900" cy="414757"/>
          </a:xfrm>
          <a:prstGeom prst="rect">
            <a:avLst/>
          </a:prstGeom>
        </p:spPr>
      </p:pic>
      <p:pic>
        <p:nvPicPr>
          <p:cNvPr id="27" name="Picture 26" descr="uio-logo-ny.png">
            <a:extLst>
              <a:ext uri="{FF2B5EF4-FFF2-40B4-BE49-F238E27FC236}">
                <a16:creationId xmlns:a16="http://schemas.microsoft.com/office/drawing/2014/main" id="{542ABA21-7633-5442-B1D9-A16815B6B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49" y="4871519"/>
            <a:ext cx="903798" cy="835912"/>
          </a:xfrm>
          <a:prstGeom prst="rect">
            <a:avLst/>
          </a:prstGeom>
        </p:spPr>
      </p:pic>
      <p:pic>
        <p:nvPicPr>
          <p:cNvPr id="28" name="Picture 27" descr="logo-X.jpg">
            <a:extLst>
              <a:ext uri="{FF2B5EF4-FFF2-40B4-BE49-F238E27FC236}">
                <a16:creationId xmlns:a16="http://schemas.microsoft.com/office/drawing/2014/main" id="{5B05AB2E-EB5B-BA46-BC65-18623A92F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32" y="3531285"/>
            <a:ext cx="680682" cy="931085"/>
          </a:xfrm>
          <a:prstGeom prst="rect">
            <a:avLst/>
          </a:prstGeom>
        </p:spPr>
      </p:pic>
      <p:pic>
        <p:nvPicPr>
          <p:cNvPr id="35" name="Picture 34" descr="Screen Shot 2016-10-14 at 8.43.2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52" y="11235523"/>
            <a:ext cx="357863" cy="295047"/>
          </a:xfrm>
          <a:prstGeom prst="rect">
            <a:avLst/>
          </a:prstGeom>
        </p:spPr>
      </p:pic>
      <p:pic>
        <p:nvPicPr>
          <p:cNvPr id="36" name="Picture 35" descr="Screen Shot 2018-08-12 at 8.11.2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0" y="3214204"/>
            <a:ext cx="2205567" cy="928660"/>
          </a:xfrm>
          <a:prstGeom prst="rect">
            <a:avLst/>
          </a:prstGeom>
        </p:spPr>
      </p:pic>
      <p:pic>
        <p:nvPicPr>
          <p:cNvPr id="37" name="Picture 36" descr="Screen Shot 2016-10-14 at 8.41.1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05" y="3755030"/>
            <a:ext cx="1044675" cy="989485"/>
          </a:xfrm>
          <a:prstGeom prst="rect">
            <a:avLst/>
          </a:prstGeom>
        </p:spPr>
      </p:pic>
      <p:pic>
        <p:nvPicPr>
          <p:cNvPr id="1026" name="Picture 2" descr="Image result for unl ed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79" y="6532784"/>
            <a:ext cx="1563480" cy="6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ony brook universit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04" y="4728361"/>
            <a:ext cx="1505342" cy="5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ern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068" y="3744698"/>
            <a:ext cx="1123022" cy="11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lnl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30" y="6566494"/>
            <a:ext cx="2261460" cy="4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max planck institu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26" y="5111291"/>
            <a:ext cx="1169623" cy="9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princeton plasma physics la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71" y="5117335"/>
            <a:ext cx="1654899" cy="9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08" y="6009298"/>
            <a:ext cx="1654899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queen's university belfast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68" y="4339103"/>
            <a:ext cx="1282568" cy="4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ed imag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54" y="5671393"/>
            <a:ext cx="2027425" cy="6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university of strathclyde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2" y="5581353"/>
            <a:ext cx="1353185" cy="8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aarhus university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07" y="5054744"/>
            <a:ext cx="1554362" cy="6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3"/>
          <p:cNvSpPr>
            <a:spLocks noGrp="1"/>
          </p:cNvSpPr>
          <p:nvPr>
            <p:ph sz="quarter" idx="14"/>
          </p:nvPr>
        </p:nvSpPr>
        <p:spPr>
          <a:xfrm>
            <a:off x="1946424" y="2572357"/>
            <a:ext cx="8554940" cy="61551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SLAC: C. Emma, M. Hogan, B. O’Shea, G. White, V. Yakimenko</a:t>
            </a:r>
            <a:endParaRPr lang="en-US" dirty="0" smtClean="0"/>
          </a:p>
        </p:txBody>
      </p:sp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602429" y="146304"/>
            <a:ext cx="10804760" cy="853437"/>
          </a:xfrm>
        </p:spPr>
        <p:txBody>
          <a:bodyPr/>
          <a:lstStyle/>
          <a:p>
            <a:r>
              <a:rPr lang="en-US" altLang="en-US" dirty="0" smtClean="0">
                <a:solidFill>
                  <a:srgbClr val="B51826"/>
                </a:solidFill>
                <a:sym typeface="Arial" panose="020B0604020202020204" pitchFamily="34" charset="0"/>
              </a:rPr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2429" y="233388"/>
            <a:ext cx="10804760" cy="853437"/>
          </a:xfrm>
        </p:spPr>
        <p:txBody>
          <a:bodyPr/>
          <a:lstStyle/>
          <a:p>
            <a:r>
              <a:rPr lang="en-US" dirty="0"/>
              <a:t>FACET-II: A National User Facility Based on High-energy Beams and Their Interaction with Plasmas and Lasers</a:t>
            </a:r>
          </a:p>
        </p:txBody>
      </p:sp>
      <p:pic>
        <p:nvPicPr>
          <p:cNvPr id="5" name="pasted-image.tiff"/>
          <p:cNvPicPr>
            <a:picLocks/>
          </p:cNvPicPr>
          <p:nvPr/>
        </p:nvPicPr>
        <p:blipFill>
          <a:blip r:embed="rId3">
            <a:extLst/>
          </a:blip>
          <a:srcRect t="13375" b="12133"/>
          <a:stretch>
            <a:fillRect/>
          </a:stretch>
        </p:blipFill>
        <p:spPr>
          <a:xfrm>
            <a:off x="255667" y="4023468"/>
            <a:ext cx="11591110" cy="3253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9441" b="19753"/>
          <a:stretch>
            <a:fillRect/>
          </a:stretch>
        </p:blipFill>
        <p:spPr>
          <a:xfrm>
            <a:off x="255668" y="1495279"/>
            <a:ext cx="11591110" cy="24602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Y18: Gun/cathode R&amp;D will start  FY19: 135MeV e- beam…"/>
          <p:cNvSpPr/>
          <p:nvPr/>
        </p:nvSpPr>
        <p:spPr>
          <a:xfrm>
            <a:off x="331888" y="1564112"/>
            <a:ext cx="8187997" cy="500646"/>
          </a:xfrm>
          <a:prstGeom prst="rect">
            <a:avLst/>
          </a:prstGeom>
          <a:gradFill>
            <a:gsLst>
              <a:gs pos="0">
                <a:srgbClr val="F5E7E6"/>
              </a:gs>
              <a:gs pos="100000">
                <a:srgbClr val="EBCBCA"/>
              </a:gs>
            </a:gsLst>
            <a:lin ang="16200000"/>
          </a:gradFill>
          <a:ln w="3175">
            <a:solidFill>
              <a:srgbClr val="A0001C"/>
            </a:solidFill>
            <a:bevel/>
          </a:ln>
          <a:effectLst>
            <a:outerShdw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2" tIns="65022" rIns="65022" bIns="65022">
            <a:spAutoFit/>
          </a:bodyPr>
          <a:lstStyle/>
          <a:p>
            <a:pPr algn="l" defTabSz="1295400">
              <a:lnSpc>
                <a:spcPct val="120000"/>
              </a:lnSpc>
              <a:defRPr sz="2200"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bg2"/>
                </a:solidFill>
              </a:rPr>
              <a:t>10 GeV e</a:t>
            </a:r>
            <a:r>
              <a:rPr sz="2000" baseline="31999" dirty="0">
                <a:solidFill>
                  <a:schemeClr val="bg2"/>
                </a:solidFill>
              </a:rPr>
              <a:t>-</a:t>
            </a:r>
            <a:r>
              <a:rPr sz="2000" dirty="0">
                <a:solidFill>
                  <a:schemeClr val="bg2"/>
                </a:solidFill>
              </a:rPr>
              <a:t> &amp; e</a:t>
            </a:r>
            <a:r>
              <a:rPr sz="2000" baseline="31999" dirty="0">
                <a:solidFill>
                  <a:schemeClr val="bg2"/>
                </a:solidFill>
              </a:rPr>
              <a:t>+</a:t>
            </a:r>
            <a:r>
              <a:rPr sz="2000" dirty="0">
                <a:solidFill>
                  <a:schemeClr val="bg2"/>
                </a:solidFill>
              </a:rPr>
              <a:t> beams, 2nC/1nC @ 30/5Hz, ~µm emittance, </a:t>
            </a:r>
            <a:r>
              <a:rPr sz="2000" dirty="0" err="1">
                <a:solidFill>
                  <a:schemeClr val="bg2"/>
                </a:solidFill>
              </a:rPr>
              <a:t>Ipk</a:t>
            </a:r>
            <a:r>
              <a:rPr sz="2000" dirty="0">
                <a:solidFill>
                  <a:schemeClr val="bg2"/>
                </a:solidFill>
              </a:rPr>
              <a:t> &gt; 10kA</a:t>
            </a:r>
          </a:p>
        </p:txBody>
      </p:sp>
    </p:spTree>
    <p:extLst>
      <p:ext uri="{BB962C8B-B14F-4D97-AF65-F5344CB8AC3E}">
        <p14:creationId xmlns:p14="http://schemas.microsoft.com/office/powerpoint/2010/main" val="23718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B51826"/>
                </a:solidFill>
                <a:sym typeface="Arial" panose="020B0604020202020204" pitchFamily="34" charset="0"/>
              </a:rPr>
              <a:t>PWFA Research Priorities at FACET-II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1375912"/>
            <a:ext cx="12386561" cy="6396489"/>
            <a:chOff x="-3175" y="1716567"/>
            <a:chExt cx="13203802" cy="6818518"/>
          </a:xfrm>
        </p:grpSpPr>
        <p:pic>
          <p:nvPicPr>
            <p:cNvPr id="5" name="Picture 1" descr="pasted-ima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286" y="6298298"/>
              <a:ext cx="3427411" cy="2236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07"/>
            <a:stretch>
              <a:fillRect/>
            </a:stretch>
          </p:blipFill>
          <p:spPr bwMode="auto">
            <a:xfrm>
              <a:off x="55953" y="6277659"/>
              <a:ext cx="6065837" cy="225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Line 7" descr="Line"/>
            <p:cNvSpPr>
              <a:spLocks noChangeShapeType="1"/>
            </p:cNvSpPr>
            <p:nvPr/>
          </p:nvSpPr>
          <p:spPr bwMode="auto">
            <a:xfrm>
              <a:off x="-3175" y="4945063"/>
              <a:ext cx="13003213" cy="0"/>
            </a:xfrm>
            <a:prstGeom prst="line">
              <a:avLst/>
            </a:prstGeom>
            <a:noFill/>
            <a:ln w="38100" cap="flat" cmpd="sng">
              <a:solidFill>
                <a:srgbClr val="B5182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en-US" altLang="en-US" sz="1800" b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Line 8" descr="Line"/>
            <p:cNvSpPr>
              <a:spLocks noChangeShapeType="1"/>
            </p:cNvSpPr>
            <p:nvPr/>
          </p:nvSpPr>
          <p:spPr bwMode="auto">
            <a:xfrm flipH="1">
              <a:off x="6322007" y="1759635"/>
              <a:ext cx="0" cy="6775450"/>
            </a:xfrm>
            <a:prstGeom prst="line">
              <a:avLst/>
            </a:prstGeom>
            <a:noFill/>
            <a:ln w="38100" cap="flat" cmpd="sng">
              <a:solidFill>
                <a:srgbClr val="B5182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/>
              <a:endParaRPr lang="en-US" altLang="en-US" sz="1800" b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Text Box 9" descr="Emittance Preservation with Efficient Acceleration…"/>
            <p:cNvSpPr txBox="1">
              <a:spLocks/>
            </p:cNvSpPr>
            <p:nvPr/>
          </p:nvSpPr>
          <p:spPr bwMode="auto">
            <a:xfrm>
              <a:off x="55953" y="1768150"/>
              <a:ext cx="6299200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>
              <a:spAutoFit/>
            </a:bodyPr>
            <a:lstStyle>
              <a:lvl1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altLang="en-US" sz="1900" dirty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Emittance Preservation with Efficient Acceleration</a:t>
              </a:r>
            </a:p>
            <a:p>
              <a:r>
                <a:rPr lang="en-US" altLang="en-US" sz="19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FY19-21</a:t>
              </a:r>
            </a:p>
          </p:txBody>
        </p:sp>
        <p:sp>
          <p:nvSpPr>
            <p:cNvPr id="10" name="Text Box 10" descr="High Brightness Beam Generation &amp; Characterization…"/>
            <p:cNvSpPr txBox="1">
              <a:spLocks/>
            </p:cNvSpPr>
            <p:nvPr/>
          </p:nvSpPr>
          <p:spPr bwMode="auto">
            <a:xfrm>
              <a:off x="6416001" y="1716567"/>
              <a:ext cx="6784626" cy="681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6788" tIns="26788" rIns="26788" bIns="26788" anchor="ctr">
              <a:spAutoFit/>
            </a:bodyPr>
            <a:lstStyle>
              <a:lvl1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altLang="en-US" sz="1900" dirty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High Brightness Beam Generation &amp; Characterization</a:t>
              </a:r>
            </a:p>
            <a:p>
              <a:r>
                <a:rPr lang="en-US" altLang="en-US" sz="19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FY20-22</a:t>
              </a:r>
            </a:p>
          </p:txBody>
        </p:sp>
        <p:sp>
          <p:nvSpPr>
            <p:cNvPr id="11" name="Text Box 11" descr="Positron Acceleration…"/>
            <p:cNvSpPr txBox="1">
              <a:spLocks/>
            </p:cNvSpPr>
            <p:nvPr/>
          </p:nvSpPr>
          <p:spPr bwMode="auto">
            <a:xfrm>
              <a:off x="55953" y="5011784"/>
              <a:ext cx="4405312" cy="681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>
              <a:spAutoFit/>
            </a:bodyPr>
            <a:lstStyle>
              <a:lvl1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altLang="en-US" sz="1900" dirty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Positron Acceleration</a:t>
              </a:r>
            </a:p>
            <a:p>
              <a:r>
                <a:rPr lang="en-US" altLang="en-US" sz="1900" dirty="0" smtClean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FY22-24</a:t>
              </a:r>
              <a:endParaRPr lang="en-US" altLang="en-US" sz="19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Text Box 12" descr="Staging Studies…"/>
            <p:cNvSpPr txBox="1">
              <a:spLocks/>
            </p:cNvSpPr>
            <p:nvPr/>
          </p:nvSpPr>
          <p:spPr bwMode="auto">
            <a:xfrm>
              <a:off x="6416001" y="5000631"/>
              <a:ext cx="6412587" cy="681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6788" tIns="26788" rIns="26788" bIns="26788" anchor="ctr">
              <a:spAutoFit/>
            </a:bodyPr>
            <a:lstStyle>
              <a:lvl1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307975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307975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altLang="en-US" sz="1900" dirty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Simultaneous </a:t>
              </a:r>
              <a:r>
                <a:rPr lang="en-US" altLang="en-US" sz="1900" dirty="0" smtClean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Delivery </a:t>
              </a:r>
              <a:r>
                <a:rPr lang="en-US" altLang="en-US" sz="1900" dirty="0">
                  <a:solidFill>
                    <a:srgbClr val="B5182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of Electrons &amp; Positrons</a:t>
              </a:r>
            </a:p>
            <a:p>
              <a:r>
                <a:rPr lang="en-US" altLang="en-US" sz="19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FY22-25</a:t>
              </a:r>
            </a:p>
          </p:txBody>
        </p:sp>
        <p:pic>
          <p:nvPicPr>
            <p:cNvPr id="13" name="Picture 13" descr="pasted-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600" y="3167045"/>
              <a:ext cx="3803649" cy="171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Text Box 14" descr="Shape 228"/>
            <p:cNvSpPr txBox="1">
              <a:spLocks/>
            </p:cNvSpPr>
            <p:nvPr/>
          </p:nvSpPr>
          <p:spPr bwMode="auto">
            <a:xfrm>
              <a:off x="6416001" y="2432615"/>
              <a:ext cx="6297612" cy="60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8" tIns="35718" rIns="35718" bIns="35718" anchor="ctr">
              <a:spAutoFit/>
            </a:bodyPr>
            <a:lstStyle>
              <a:lvl1pPr marL="160338" indent="-160338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>
                <a:lnSpc>
                  <a:spcPct val="120000"/>
                </a:lnSpc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10’s nm emittance preservation is necessary for collider apps</a:t>
              </a:r>
            </a:p>
            <a:p>
              <a:pPr algn="l" defTabSz="914400">
                <a:lnSpc>
                  <a:spcPct val="120000"/>
                </a:lnSpc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Ultra-high brightness plasma injectors may lead to first apps</a:t>
              </a:r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6521274" y="3223869"/>
              <a:ext cx="5154788" cy="1467194"/>
              <a:chOff x="-144680" y="-94053"/>
              <a:chExt cx="5156261" cy="1467922"/>
            </a:xfrm>
          </p:grpSpPr>
          <p:pic>
            <p:nvPicPr>
              <p:cNvPr id="16" name="Picture 16" descr="image4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4680" y="-94053"/>
                <a:ext cx="2491510" cy="146792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50800" dir="8100000" algn="ctr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</a:extLst>
            </p:spPr>
          </p:pic>
          <p:pic>
            <p:nvPicPr>
              <p:cNvPr id="17" name="Picture 17" descr="image31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8822" y="-94053"/>
                <a:ext cx="2552759" cy="1467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xt Box 18" descr="Shape 228"/>
            <p:cNvSpPr txBox="1">
              <a:spLocks/>
            </p:cNvSpPr>
            <p:nvPr/>
          </p:nvSpPr>
          <p:spPr bwMode="auto">
            <a:xfrm>
              <a:off x="6416001" y="5693460"/>
              <a:ext cx="6231190" cy="339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 marL="160338" indent="-160338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 defTabSz="914400"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Positron Acceleration on Electron Beam Driven </a:t>
              </a:r>
              <a:r>
                <a:rPr lang="en-US" altLang="en-US" sz="1600" b="0" dirty="0" err="1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Wakefields</a:t>
              </a:r>
              <a:endParaRPr lang="en-US" altLang="en-US" sz="1600" b="0" dirty="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9" name="Text Box 19"/>
            <p:cNvSpPr txBox="1">
              <a:spLocks/>
            </p:cNvSpPr>
            <p:nvPr/>
          </p:nvSpPr>
          <p:spPr bwMode="auto">
            <a:xfrm>
              <a:off x="1178883" y="4376329"/>
              <a:ext cx="1201738" cy="450850"/>
            </a:xfrm>
            <a:prstGeom prst="rect">
              <a:avLst/>
            </a:prstGeom>
            <a:solidFill>
              <a:srgbClr val="FFFB00">
                <a:alpha val="50000"/>
              </a:srgbClr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 anchor="ctr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914400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Stage 1</a:t>
              </a:r>
            </a:p>
          </p:txBody>
        </p:sp>
        <p:sp>
          <p:nvSpPr>
            <p:cNvPr id="20" name="Text Box 20"/>
            <p:cNvSpPr txBox="1">
              <a:spLocks/>
            </p:cNvSpPr>
            <p:nvPr/>
          </p:nvSpPr>
          <p:spPr bwMode="auto">
            <a:xfrm>
              <a:off x="11708553" y="4390987"/>
              <a:ext cx="1200149" cy="449262"/>
            </a:xfrm>
            <a:prstGeom prst="rect">
              <a:avLst/>
            </a:prstGeom>
            <a:solidFill>
              <a:srgbClr val="FFFB00">
                <a:alpha val="50000"/>
              </a:srgbClr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 anchor="ctr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914400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Stage 1</a:t>
              </a:r>
            </a:p>
          </p:txBody>
        </p:sp>
        <p:sp>
          <p:nvSpPr>
            <p:cNvPr id="21" name="Text Box 21"/>
            <p:cNvSpPr txBox="1">
              <a:spLocks/>
            </p:cNvSpPr>
            <p:nvPr/>
          </p:nvSpPr>
          <p:spPr bwMode="auto">
            <a:xfrm>
              <a:off x="8683432" y="6150998"/>
              <a:ext cx="1200149" cy="449263"/>
            </a:xfrm>
            <a:prstGeom prst="rect">
              <a:avLst/>
            </a:prstGeom>
            <a:solidFill>
              <a:srgbClr val="FFFB00">
                <a:alpha val="50000"/>
              </a:srgbClr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 anchor="ctr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914400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Stage 3</a:t>
              </a:r>
            </a:p>
          </p:txBody>
        </p:sp>
        <p:sp>
          <p:nvSpPr>
            <p:cNvPr id="22" name="Text Box 22"/>
            <p:cNvSpPr txBox="1">
              <a:spLocks/>
            </p:cNvSpPr>
            <p:nvPr/>
          </p:nvSpPr>
          <p:spPr bwMode="auto">
            <a:xfrm>
              <a:off x="4782423" y="6779992"/>
              <a:ext cx="1277439" cy="492125"/>
            </a:xfrm>
            <a:prstGeom prst="rect">
              <a:avLst/>
            </a:prstGeom>
            <a:solidFill>
              <a:srgbClr val="FFFB00">
                <a:alpha val="50000"/>
              </a:srgbClr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 anchor="ctr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defTabSz="914400"/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Stage 2</a:t>
              </a:r>
            </a:p>
          </p:txBody>
        </p:sp>
        <p:pic>
          <p:nvPicPr>
            <p:cNvPr id="23" name="Picture 23" descr="anim_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5" t="22447" r="15796" b="15016"/>
            <a:stretch>
              <a:fillRect/>
            </a:stretch>
          </p:blipFill>
          <p:spPr bwMode="auto">
            <a:xfrm>
              <a:off x="10083800" y="6150998"/>
              <a:ext cx="2744788" cy="2198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Text Box 24"/>
            <p:cNvSpPr txBox="1">
              <a:spLocks/>
            </p:cNvSpPr>
            <p:nvPr/>
          </p:nvSpPr>
          <p:spPr bwMode="auto">
            <a:xfrm>
              <a:off x="27182" y="2433413"/>
              <a:ext cx="6370638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marL="203200" indent="-203200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High-gradient high-efficiency (instantaneous) acceleration has been demonstrated @ FACET</a:t>
              </a:r>
            </a:p>
          </p:txBody>
        </p:sp>
        <p:sp>
          <p:nvSpPr>
            <p:cNvPr id="25" name="Text Box 25"/>
            <p:cNvSpPr txBox="1">
              <a:spLocks/>
            </p:cNvSpPr>
            <p:nvPr/>
          </p:nvSpPr>
          <p:spPr bwMode="auto">
            <a:xfrm>
              <a:off x="27182" y="2968912"/>
              <a:ext cx="2541588" cy="1421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marL="203200" indent="-203200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Full pump-depletion and </a:t>
              </a:r>
              <a:r>
                <a:rPr lang="en-US" altLang="en-US" sz="1600" b="0" dirty="0" smtClean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emittance </a:t>
              </a: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preservation at µm level planned as first experiment</a:t>
              </a:r>
            </a:p>
          </p:txBody>
        </p:sp>
        <p:sp>
          <p:nvSpPr>
            <p:cNvPr id="26" name="Text Box 26"/>
            <p:cNvSpPr txBox="1">
              <a:spLocks/>
            </p:cNvSpPr>
            <p:nvPr/>
          </p:nvSpPr>
          <p:spPr bwMode="auto">
            <a:xfrm>
              <a:off x="44044" y="5693460"/>
              <a:ext cx="626110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marL="203200" indent="-203200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Only high-current positron capability in the world for PWFA research will be enabled by Phase II</a:t>
              </a:r>
            </a:p>
          </p:txBody>
        </p:sp>
        <p:sp>
          <p:nvSpPr>
            <p:cNvPr id="27" name="Text Box 27"/>
            <p:cNvSpPr txBox="1">
              <a:spLocks/>
            </p:cNvSpPr>
            <p:nvPr/>
          </p:nvSpPr>
          <p:spPr bwMode="auto">
            <a:xfrm>
              <a:off x="1344007" y="6268367"/>
              <a:ext cx="4703946" cy="634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203200" indent="-203200"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58420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>
                <a:buClr>
                  <a:srgbClr val="B51826"/>
                </a:buClr>
                <a:buSzPct val="100000"/>
                <a:buFontTx/>
                <a:buChar char="•"/>
              </a:pP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Develop techniques for </a:t>
              </a:r>
              <a:r>
                <a:rPr lang="en-US" altLang="en-US" sz="1600" b="0" dirty="0" smtClean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positron </a:t>
              </a:r>
              <a:r>
                <a:rPr lang="en-US" altLang="en-US" sz="1600" b="0" dirty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rPr>
                <a:t>acceleration in PWFA stages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4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1445259"/>
            <a:ext cx="12182819" cy="5806664"/>
            <a:chOff x="0" y="1445259"/>
            <a:chExt cx="12182819" cy="580666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1" t="13105" r="5914" b="12123"/>
            <a:stretch/>
          </p:blipFill>
          <p:spPr>
            <a:xfrm>
              <a:off x="0" y="1445259"/>
              <a:ext cx="11671193" cy="53296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61694" y="1559933"/>
              <a:ext cx="1946110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Final bunch </a:t>
              </a:r>
              <a:r>
                <a:rPr lang="en-US" sz="1400" dirty="0" smtClean="0">
                  <a:solidFill>
                    <a:srgbClr val="002060"/>
                  </a:solidFill>
                </a:rPr>
                <a:t>compressor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8201" y="3087590"/>
              <a:ext cx="1936492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Final focus quadrupoles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38328" y="4412918"/>
              <a:ext cx="2144883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Spectrometer quadrupoles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35269" y="4802318"/>
              <a:ext cx="1668790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Spectrometer dipole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51065" y="4197474"/>
              <a:ext cx="1221553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Plasma source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56012" y="3477617"/>
              <a:ext cx="1660519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Transverse deflector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0734" y="6128531"/>
              <a:ext cx="672085" cy="6660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71942" y="6517931"/>
              <a:ext cx="598027" cy="73399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35" name="TextBox 34"/>
            <p:cNvSpPr txBox="1"/>
            <p:nvPr/>
          </p:nvSpPr>
          <p:spPr>
            <a:xfrm>
              <a:off x="1889732" y="2220895"/>
              <a:ext cx="1768176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Wiggler Spectrometer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8019" y="5191718"/>
              <a:ext cx="1870383" cy="430887"/>
            </a:xfrm>
            <a:prstGeom prst="rect">
              <a:avLst/>
            </a:prstGeom>
            <a:noFill/>
          </p:spPr>
          <p:txBody>
            <a:bodyPr wrap="square" lIns="18288" tIns="0" rIns="18288" bIns="0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B8843"/>
                  </a:solidFill>
                </a:rPr>
                <a:t>Electron and gamma diagnostics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0869" y="3956180"/>
              <a:ext cx="1519711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Experimental laser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14381" y="1852535"/>
              <a:ext cx="1320939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Notch collimator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39" name="Elbow Connector 38"/>
            <p:cNvCxnSpPr>
              <a:stCxn id="38" idx="1"/>
            </p:cNvCxnSpPr>
            <p:nvPr/>
          </p:nvCxnSpPr>
          <p:spPr>
            <a:xfrm rot="10800000">
              <a:off x="780363" y="1955029"/>
              <a:ext cx="334019" cy="5228"/>
            </a:xfrm>
            <a:prstGeom prst="bentConnector3">
              <a:avLst>
                <a:gd name="adj1" fmla="val 100379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0800000" flipV="1">
              <a:off x="5080726" y="3202834"/>
              <a:ext cx="488903" cy="376596"/>
            </a:xfrm>
            <a:prstGeom prst="bentConnector3">
              <a:avLst>
                <a:gd name="adj1" fmla="val 102992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28" idx="3"/>
            </p:cNvCxnSpPr>
            <p:nvPr/>
          </p:nvCxnSpPr>
          <p:spPr>
            <a:xfrm flipH="1">
              <a:off x="6156074" y="3195312"/>
              <a:ext cx="1358619" cy="655169"/>
            </a:xfrm>
            <a:prstGeom prst="bentConnector3">
              <a:avLst>
                <a:gd name="adj1" fmla="val -16826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>
              <a:stCxn id="27" idx="1"/>
            </p:cNvCxnSpPr>
            <p:nvPr/>
          </p:nvCxnSpPr>
          <p:spPr>
            <a:xfrm rot="10800000" flipV="1">
              <a:off x="512480" y="1667655"/>
              <a:ext cx="1349215" cy="9560"/>
            </a:xfrm>
            <a:prstGeom prst="bentConnector3">
              <a:avLst>
                <a:gd name="adj1" fmla="val 100124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27" idx="3"/>
            </p:cNvCxnSpPr>
            <p:nvPr/>
          </p:nvCxnSpPr>
          <p:spPr>
            <a:xfrm>
              <a:off x="3807804" y="1667655"/>
              <a:ext cx="573696" cy="1600202"/>
            </a:xfrm>
            <a:prstGeom prst="bentConnector2">
              <a:avLst/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stCxn id="35" idx="3"/>
            </p:cNvCxnSpPr>
            <p:nvPr/>
          </p:nvCxnSpPr>
          <p:spPr>
            <a:xfrm>
              <a:off x="3657908" y="2328617"/>
              <a:ext cx="36795" cy="758973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32" idx="1"/>
            </p:cNvCxnSpPr>
            <p:nvPr/>
          </p:nvCxnSpPr>
          <p:spPr>
            <a:xfrm rot="10800000" flipV="1">
              <a:off x="5709292" y="3585339"/>
              <a:ext cx="146721" cy="320596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37" idx="1"/>
            </p:cNvCxnSpPr>
            <p:nvPr/>
          </p:nvCxnSpPr>
          <p:spPr>
            <a:xfrm rot="10800000" flipV="1">
              <a:off x="6686277" y="4063902"/>
              <a:ext cx="334593" cy="402916"/>
            </a:xfrm>
            <a:prstGeom prst="bentConnector2">
              <a:avLst/>
            </a:prstGeom>
            <a:ln>
              <a:solidFill>
                <a:srgbClr val="FF000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>
              <a:stCxn id="31" idx="1"/>
            </p:cNvCxnSpPr>
            <p:nvPr/>
          </p:nvCxnSpPr>
          <p:spPr>
            <a:xfrm rot="10800000" flipV="1">
              <a:off x="7356155" y="4305195"/>
              <a:ext cx="194911" cy="210561"/>
            </a:xfrm>
            <a:prstGeom prst="bentConnector2">
              <a:avLst/>
            </a:prstGeom>
            <a:ln>
              <a:solidFill>
                <a:srgbClr val="FF000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29" idx="1"/>
            </p:cNvCxnSpPr>
            <p:nvPr/>
          </p:nvCxnSpPr>
          <p:spPr>
            <a:xfrm rot="10800000" flipV="1">
              <a:off x="8374380" y="4520640"/>
              <a:ext cx="463948" cy="411852"/>
            </a:xfrm>
            <a:prstGeom prst="bentConnector3">
              <a:avLst>
                <a:gd name="adj1" fmla="val 104200"/>
              </a:avLst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30" idx="1"/>
            </p:cNvCxnSpPr>
            <p:nvPr/>
          </p:nvCxnSpPr>
          <p:spPr>
            <a:xfrm rot="10800000" flipV="1">
              <a:off x="9022557" y="4910040"/>
              <a:ext cx="712713" cy="245366"/>
            </a:xfrm>
            <a:prstGeom prst="bentConnector3">
              <a:avLst>
                <a:gd name="adj1" fmla="val 99448"/>
              </a:avLst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36" idx="3"/>
            </p:cNvCxnSpPr>
            <p:nvPr/>
          </p:nvCxnSpPr>
          <p:spPr>
            <a:xfrm>
              <a:off x="11918402" y="5407162"/>
              <a:ext cx="86814" cy="1000722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/>
            <p:nvPr/>
          </p:nvCxnSpPr>
          <p:spPr>
            <a:xfrm rot="5400000">
              <a:off x="6068783" y="3931423"/>
              <a:ext cx="174583" cy="12700"/>
            </a:xfrm>
            <a:prstGeom prst="bentConnector3">
              <a:avLst>
                <a:gd name="adj1" fmla="val 100466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FACET-II Experimental Area – Beam Parameters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524605"/>
                  </p:ext>
                </p:extLst>
              </p:nvPr>
            </p:nvGraphicFramePr>
            <p:xfrm>
              <a:off x="174811" y="4391692"/>
              <a:ext cx="5999835" cy="290360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962923">
                      <a:extLst>
                        <a:ext uri="{9D8B030D-6E8A-4147-A177-3AD203B41FA5}">
                          <a16:colId xmlns:a16="http://schemas.microsoft.com/office/drawing/2014/main" val="1844876672"/>
                        </a:ext>
                      </a:extLst>
                    </a:gridCol>
                    <a:gridCol w="1676274">
                      <a:extLst>
                        <a:ext uri="{9D8B030D-6E8A-4147-A177-3AD203B41FA5}">
                          <a16:colId xmlns:a16="http://schemas.microsoft.com/office/drawing/2014/main" val="3351534742"/>
                        </a:ext>
                      </a:extLst>
                    </a:gridCol>
                    <a:gridCol w="1002994">
                      <a:extLst>
                        <a:ext uri="{9D8B030D-6E8A-4147-A177-3AD203B41FA5}">
                          <a16:colId xmlns:a16="http://schemas.microsoft.com/office/drawing/2014/main" val="795261850"/>
                        </a:ext>
                      </a:extLst>
                    </a:gridCol>
                    <a:gridCol w="1357644">
                      <a:extLst>
                        <a:ext uri="{9D8B030D-6E8A-4147-A177-3AD203B41FA5}">
                          <a16:colId xmlns:a16="http://schemas.microsoft.com/office/drawing/2014/main" val="4013677893"/>
                        </a:ext>
                      </a:extLst>
                    </a:gridCol>
                  </a:tblGrid>
                  <a:tr h="484455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Parameter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Single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Bunch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Two Bunch</a:t>
                          </a:r>
                        </a:p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bg2"/>
                              </a:solidFill>
                            </a:rPr>
                            <a:t>Witness/Drive</a:t>
                          </a:r>
                          <a:endParaRPr lang="en-US" sz="1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7194448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Final energy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10 GeV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9.9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10.1 GeV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0605471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Bunch charge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 </a:t>
                          </a:r>
                          <a:r>
                            <a:rPr lang="en-US" sz="1600" dirty="0" err="1" smtClean="0">
                              <a:solidFill>
                                <a:schemeClr val="bg2"/>
                              </a:solidFill>
                            </a:rPr>
                            <a:t>nC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0.5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1.5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solidFill>
                                <a:schemeClr val="bg2"/>
                              </a:solidFill>
                            </a:rPr>
                            <a:t>nC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6815569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Rep.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rate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1-30 Hz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6784216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Emittance,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*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46, 4.4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3.2, 2.6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21, 37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1900274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Max peak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current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165 kA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28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68 kA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260477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solidFill>
                                <a:schemeClr val="bg2"/>
                              </a:solidFill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 at plasma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5 cm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75002"/>
                      </a:ext>
                    </a:extLst>
                  </a:tr>
                  <a:tr h="33512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 at plasma*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8.2, 3.8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3.0, 2.6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6.3,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9.1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39101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524605"/>
                  </p:ext>
                </p:extLst>
              </p:nvPr>
            </p:nvGraphicFramePr>
            <p:xfrm>
              <a:off x="174811" y="4391692"/>
              <a:ext cx="5999835" cy="290360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962923">
                      <a:extLst>
                        <a:ext uri="{9D8B030D-6E8A-4147-A177-3AD203B41FA5}">
                          <a16:colId xmlns:a16="http://schemas.microsoft.com/office/drawing/2014/main" val="1844876672"/>
                        </a:ext>
                      </a:extLst>
                    </a:gridCol>
                    <a:gridCol w="1676274">
                      <a:extLst>
                        <a:ext uri="{9D8B030D-6E8A-4147-A177-3AD203B41FA5}">
                          <a16:colId xmlns:a16="http://schemas.microsoft.com/office/drawing/2014/main" val="3351534742"/>
                        </a:ext>
                      </a:extLst>
                    </a:gridCol>
                    <a:gridCol w="1002994">
                      <a:extLst>
                        <a:ext uri="{9D8B030D-6E8A-4147-A177-3AD203B41FA5}">
                          <a16:colId xmlns:a16="http://schemas.microsoft.com/office/drawing/2014/main" val="795261850"/>
                        </a:ext>
                      </a:extLst>
                    </a:gridCol>
                    <a:gridCol w="1357644">
                      <a:extLst>
                        <a:ext uri="{9D8B030D-6E8A-4147-A177-3AD203B41FA5}">
                          <a16:colId xmlns:a16="http://schemas.microsoft.com/office/drawing/2014/main" val="401367789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Parameter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Single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Bunch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Two Bunch</a:t>
                          </a:r>
                        </a:p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bg2"/>
                              </a:solidFill>
                            </a:rPr>
                            <a:t>Witness/Drive</a:t>
                          </a:r>
                          <a:endParaRPr lang="en-US" sz="1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b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719444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Final energy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10 GeV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9.9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10.1 GeV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060547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Bunch charge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 </a:t>
                          </a:r>
                          <a:r>
                            <a:rPr lang="en-US" sz="1600" dirty="0" err="1" smtClean="0">
                              <a:solidFill>
                                <a:schemeClr val="bg2"/>
                              </a:solidFill>
                            </a:rPr>
                            <a:t>nC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0.5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1.5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solidFill>
                                <a:schemeClr val="bg2"/>
                              </a:solidFill>
                            </a:rPr>
                            <a:t>nC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681556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Rep.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rate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1-30 Hz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6784216"/>
                      </a:ext>
                    </a:extLst>
                  </a:tr>
                  <a:tr h="3545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28814" r="-206211" b="-3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46, 4.4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3.2, 2.6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21, 37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190027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Max peak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current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165 kA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28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68 kA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2604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667273" r="-206211" b="-123636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5 cm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75002"/>
                      </a:ext>
                    </a:extLst>
                  </a:tr>
                  <a:tr h="3545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727586" r="-206211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8.2, 3.8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3.0, 2.6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2"/>
                              </a:solidFill>
                            </a:rPr>
                            <a:t>6.3,</a:t>
                          </a:r>
                          <a:r>
                            <a:rPr lang="en-US" sz="1600" baseline="0" dirty="0" smtClean="0">
                              <a:solidFill>
                                <a:schemeClr val="bg2"/>
                              </a:solidFill>
                            </a:rPr>
                            <a:t> 9.1 µm</a:t>
                          </a:r>
                          <a:endParaRPr lang="en-US" sz="16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39101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Content Placeholder 3"/>
          <p:cNvSpPr>
            <a:spLocks noGrp="1"/>
          </p:cNvSpPr>
          <p:nvPr>
            <p:ph sz="quarter" idx="14"/>
          </p:nvPr>
        </p:nvSpPr>
        <p:spPr>
          <a:xfrm>
            <a:off x="181542" y="3940176"/>
            <a:ext cx="4871205" cy="400797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Beam parameters after final compression: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5438033" y="7310169"/>
            <a:ext cx="1587062" cy="4007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996" indent="-179996" algn="l" defTabSz="914377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987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7979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1971" indent="-179996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1600" dirty="0" smtClean="0"/>
              <a:t>* = </a:t>
            </a:r>
            <a:r>
              <a:rPr lang="en-US" sz="1600" i="1" dirty="0" smtClean="0"/>
              <a:t>core values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35910" y="1696296"/>
            <a:ext cx="6569306" cy="9564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The FACET-II experimental area is configurable to meet the needs of many experiments, including the delivery of: 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single and double bunch, high peak current beams.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812820" y="6561203"/>
            <a:ext cx="401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For more details see: FACET-II Technical Design Report </a:t>
            </a:r>
            <a:r>
              <a:rPr lang="en-US" sz="1600" i="1" dirty="0" smtClean="0">
                <a:solidFill>
                  <a:schemeClr val="bg2"/>
                </a:solidFill>
              </a:rPr>
              <a:t>SLAC-R-1072</a:t>
            </a:r>
          </a:p>
        </p:txBody>
      </p:sp>
    </p:spTree>
    <p:extLst>
      <p:ext uri="{BB962C8B-B14F-4D97-AF65-F5344CB8AC3E}">
        <p14:creationId xmlns:p14="http://schemas.microsoft.com/office/powerpoint/2010/main" val="8788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0" y="1445259"/>
            <a:ext cx="12182819" cy="5806664"/>
            <a:chOff x="0" y="1445259"/>
            <a:chExt cx="12182819" cy="58066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1" t="13105" r="5914" b="12123"/>
            <a:stretch/>
          </p:blipFill>
          <p:spPr>
            <a:xfrm>
              <a:off x="0" y="1445259"/>
              <a:ext cx="11671193" cy="53296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61694" y="1559933"/>
              <a:ext cx="1946110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Final bunch </a:t>
              </a:r>
              <a:r>
                <a:rPr lang="en-US" sz="1400" dirty="0" smtClean="0">
                  <a:solidFill>
                    <a:srgbClr val="002060"/>
                  </a:solidFill>
                </a:rPr>
                <a:t>compressor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78201" y="3087590"/>
              <a:ext cx="1936492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Final focus quadrupoles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38328" y="4412918"/>
              <a:ext cx="2144883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Spectrometer quadrupoles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35269" y="4802318"/>
              <a:ext cx="1668790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Spectrometer dipole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51065" y="4197474"/>
              <a:ext cx="1221553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Plasma source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6012" y="3477617"/>
              <a:ext cx="1660519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Transverse deflector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0734" y="6128531"/>
              <a:ext cx="672085" cy="6660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71942" y="6517931"/>
              <a:ext cx="598027" cy="73399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23" name="TextBox 22"/>
            <p:cNvSpPr txBox="1"/>
            <p:nvPr/>
          </p:nvSpPr>
          <p:spPr>
            <a:xfrm>
              <a:off x="1889732" y="2220895"/>
              <a:ext cx="1768176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B8843"/>
                  </a:solidFill>
                </a:rPr>
                <a:t>Wiggler Spectrometer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8019" y="5191718"/>
              <a:ext cx="1870383" cy="430887"/>
            </a:xfrm>
            <a:prstGeom prst="rect">
              <a:avLst/>
            </a:prstGeom>
            <a:noFill/>
          </p:spPr>
          <p:txBody>
            <a:bodyPr wrap="square" lIns="18288" tIns="0" rIns="18288" bIns="0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B8843"/>
                  </a:solidFill>
                </a:rPr>
                <a:t>Electron and gamma diagnostics</a:t>
              </a:r>
              <a:endParaRPr lang="en-US" sz="1400" dirty="0">
                <a:solidFill>
                  <a:srgbClr val="0B8843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20869" y="3956180"/>
              <a:ext cx="1519711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Experimental laser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4381" y="1852535"/>
              <a:ext cx="1320939" cy="215444"/>
            </a:xfrm>
            <a:prstGeom prst="rect">
              <a:avLst/>
            </a:prstGeom>
            <a:noFill/>
          </p:spPr>
          <p:txBody>
            <a:bodyPr wrap="none" lIns="18288" tIns="0" rIns="18288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</a:rPr>
                <a:t>Notch collimator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6" name="Elbow Connector 5"/>
            <p:cNvCxnSpPr>
              <a:stCxn id="30" idx="1"/>
            </p:cNvCxnSpPr>
            <p:nvPr/>
          </p:nvCxnSpPr>
          <p:spPr>
            <a:xfrm rot="10800000">
              <a:off x="780363" y="1955029"/>
              <a:ext cx="334019" cy="5228"/>
            </a:xfrm>
            <a:prstGeom prst="bentConnector3">
              <a:avLst>
                <a:gd name="adj1" fmla="val 100379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rot="10800000" flipV="1">
              <a:off x="5080726" y="3202834"/>
              <a:ext cx="488903" cy="376596"/>
            </a:xfrm>
            <a:prstGeom prst="bentConnector3">
              <a:avLst>
                <a:gd name="adj1" fmla="val 102992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>
              <a:stCxn id="10" idx="3"/>
            </p:cNvCxnSpPr>
            <p:nvPr/>
          </p:nvCxnSpPr>
          <p:spPr>
            <a:xfrm flipH="1">
              <a:off x="6156074" y="3195312"/>
              <a:ext cx="1358619" cy="655169"/>
            </a:xfrm>
            <a:prstGeom prst="bentConnector3">
              <a:avLst>
                <a:gd name="adj1" fmla="val -16826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9" idx="1"/>
            </p:cNvCxnSpPr>
            <p:nvPr/>
          </p:nvCxnSpPr>
          <p:spPr>
            <a:xfrm rot="10800000" flipV="1">
              <a:off x="512480" y="1667655"/>
              <a:ext cx="1349215" cy="9560"/>
            </a:xfrm>
            <a:prstGeom prst="bentConnector3">
              <a:avLst>
                <a:gd name="adj1" fmla="val 100124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9" idx="3"/>
            </p:cNvCxnSpPr>
            <p:nvPr/>
          </p:nvCxnSpPr>
          <p:spPr>
            <a:xfrm>
              <a:off x="3807804" y="1667655"/>
              <a:ext cx="573696" cy="1600202"/>
            </a:xfrm>
            <a:prstGeom prst="bentConnector2">
              <a:avLst/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23" idx="3"/>
            </p:cNvCxnSpPr>
            <p:nvPr/>
          </p:nvCxnSpPr>
          <p:spPr>
            <a:xfrm>
              <a:off x="3657908" y="2328617"/>
              <a:ext cx="36795" cy="758973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stCxn id="16" idx="1"/>
            </p:cNvCxnSpPr>
            <p:nvPr/>
          </p:nvCxnSpPr>
          <p:spPr>
            <a:xfrm rot="10800000" flipV="1">
              <a:off x="5709292" y="3585339"/>
              <a:ext cx="146721" cy="320596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/>
            <p:cNvCxnSpPr>
              <a:stCxn id="29" idx="1"/>
            </p:cNvCxnSpPr>
            <p:nvPr/>
          </p:nvCxnSpPr>
          <p:spPr>
            <a:xfrm rot="10800000" flipV="1">
              <a:off x="6686277" y="4063902"/>
              <a:ext cx="334593" cy="402916"/>
            </a:xfrm>
            <a:prstGeom prst="bentConnector2">
              <a:avLst/>
            </a:prstGeom>
            <a:ln>
              <a:solidFill>
                <a:srgbClr val="FF000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stCxn id="15" idx="1"/>
            </p:cNvCxnSpPr>
            <p:nvPr/>
          </p:nvCxnSpPr>
          <p:spPr>
            <a:xfrm rot="10800000" flipV="1">
              <a:off x="7356155" y="4305195"/>
              <a:ext cx="194911" cy="210561"/>
            </a:xfrm>
            <a:prstGeom prst="bentConnector2">
              <a:avLst/>
            </a:prstGeom>
            <a:ln>
              <a:solidFill>
                <a:srgbClr val="FF000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>
              <a:stCxn id="11" idx="1"/>
            </p:cNvCxnSpPr>
            <p:nvPr/>
          </p:nvCxnSpPr>
          <p:spPr>
            <a:xfrm rot="10800000" flipV="1">
              <a:off x="8374380" y="4520640"/>
              <a:ext cx="463948" cy="411852"/>
            </a:xfrm>
            <a:prstGeom prst="bentConnector3">
              <a:avLst>
                <a:gd name="adj1" fmla="val 104200"/>
              </a:avLst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lbow Connector 80"/>
            <p:cNvCxnSpPr>
              <a:stCxn id="12" idx="1"/>
            </p:cNvCxnSpPr>
            <p:nvPr/>
          </p:nvCxnSpPr>
          <p:spPr>
            <a:xfrm rot="10800000" flipV="1">
              <a:off x="9022557" y="4910040"/>
              <a:ext cx="712713" cy="245366"/>
            </a:xfrm>
            <a:prstGeom prst="bentConnector3">
              <a:avLst>
                <a:gd name="adj1" fmla="val 99448"/>
              </a:avLst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stCxn id="25" idx="3"/>
            </p:cNvCxnSpPr>
            <p:nvPr/>
          </p:nvCxnSpPr>
          <p:spPr>
            <a:xfrm>
              <a:off x="11918402" y="5407162"/>
              <a:ext cx="86814" cy="1000722"/>
            </a:xfrm>
            <a:prstGeom prst="bentConnector2">
              <a:avLst/>
            </a:prstGeom>
            <a:ln>
              <a:solidFill>
                <a:srgbClr val="0B8843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lbow Connector 98"/>
            <p:cNvCxnSpPr/>
            <p:nvPr/>
          </p:nvCxnSpPr>
          <p:spPr>
            <a:xfrm rot="5400000">
              <a:off x="6068783" y="3931423"/>
              <a:ext cx="174583" cy="12700"/>
            </a:xfrm>
            <a:prstGeom prst="bentConnector3">
              <a:avLst>
                <a:gd name="adj1" fmla="val 100466"/>
              </a:avLst>
            </a:prstGeom>
            <a:ln>
              <a:solidFill>
                <a:srgbClr val="00206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FACET-II Experimental Area – Diagnostic Devices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04836" y="4216011"/>
            <a:ext cx="7162000" cy="3323668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Experimental diagnostics devices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Wiggler spectrometer to measure pre-plasma                    energy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X-band TCAV and EOS for longitudinal profile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BPMs, OTRs, </a:t>
            </a:r>
            <a:r>
              <a:rPr lang="en-US" dirty="0" err="1" smtClean="0"/>
              <a:t>Wirescanner</a:t>
            </a:r>
            <a:r>
              <a:rPr lang="en-US" dirty="0" smtClean="0"/>
              <a:t>, </a:t>
            </a:r>
            <a:r>
              <a:rPr lang="en-US" dirty="0" err="1" smtClean="0"/>
              <a:t>Toroids</a:t>
            </a:r>
            <a:r>
              <a:rPr lang="en-US" dirty="0" smtClean="0"/>
              <a:t>, Pyro-bunch length monitor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Imaging spectrometer diagnostics:</a:t>
            </a:r>
          </a:p>
          <a:p>
            <a:pPr marL="522896" lvl="1" indent="-342900">
              <a:spcBef>
                <a:spcPts val="0"/>
              </a:spcBef>
            </a:pPr>
            <a:r>
              <a:rPr lang="en-US" dirty="0" smtClean="0"/>
              <a:t>Both high resolution and large FOV electron profile monitors</a:t>
            </a:r>
          </a:p>
          <a:p>
            <a:pPr marL="522896" lvl="1" indent="-342900"/>
            <a:r>
              <a:rPr lang="en-US" dirty="0" smtClean="0"/>
              <a:t>Gamma ray radiation diagnostics </a:t>
            </a:r>
          </a:p>
        </p:txBody>
      </p:sp>
      <p:sp>
        <p:nvSpPr>
          <p:cNvPr id="71" name="Donut 70"/>
          <p:cNvSpPr/>
          <p:nvPr/>
        </p:nvSpPr>
        <p:spPr>
          <a:xfrm rot="1532873">
            <a:off x="7318946" y="5121356"/>
            <a:ext cx="6818995" cy="1950336"/>
          </a:xfrm>
          <a:prstGeom prst="donut">
            <a:avLst>
              <a:gd name="adj" fmla="val 29224"/>
            </a:avLst>
          </a:prstGeom>
          <a:solidFill>
            <a:srgbClr val="FFFF00">
              <a:alpha val="29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31213" y="1393627"/>
            <a:ext cx="9122196" cy="2599600"/>
            <a:chOff x="2531213" y="1393627"/>
            <a:chExt cx="9122196" cy="2599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9409" y="1393627"/>
              <a:ext cx="3114000" cy="2599600"/>
            </a:xfrm>
            <a:prstGeom prst="rect">
              <a:avLst/>
            </a:prstGeom>
          </p:spPr>
        </p:pic>
        <p:sp>
          <p:nvSpPr>
            <p:cNvPr id="7" name="Donut 6"/>
            <p:cNvSpPr/>
            <p:nvPr/>
          </p:nvSpPr>
          <p:spPr>
            <a:xfrm rot="520202">
              <a:off x="2531213" y="2745208"/>
              <a:ext cx="1900642" cy="837529"/>
            </a:xfrm>
            <a:prstGeom prst="donut">
              <a:avLst>
                <a:gd name="adj" fmla="val 44560"/>
              </a:avLst>
            </a:prstGeom>
            <a:solidFill>
              <a:srgbClr val="FFFF00">
                <a:alpha val="29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76617" y="2503135"/>
              <a:ext cx="20761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Energy Spectrum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064857" y="2533615"/>
              <a:ext cx="1825792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1"/>
            </p:cNvCxnSpPr>
            <p:nvPr/>
          </p:nvCxnSpPr>
          <p:spPr>
            <a:xfrm flipH="1">
              <a:off x="3981691" y="2693427"/>
              <a:ext cx="4557718" cy="394163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5293438" y="1384146"/>
            <a:ext cx="7023932" cy="6152933"/>
            <a:chOff x="5293438" y="1384146"/>
            <a:chExt cx="7023932" cy="6152933"/>
          </a:xfrm>
        </p:grpSpPr>
        <p:sp>
          <p:nvSpPr>
            <p:cNvPr id="70" name="Donut 69"/>
            <p:cNvSpPr/>
            <p:nvPr/>
          </p:nvSpPr>
          <p:spPr>
            <a:xfrm rot="1341212">
              <a:off x="5293438" y="3541009"/>
              <a:ext cx="901116" cy="817554"/>
            </a:xfrm>
            <a:prstGeom prst="donut">
              <a:avLst>
                <a:gd name="adj" fmla="val 44560"/>
              </a:avLst>
            </a:prstGeom>
            <a:solidFill>
              <a:srgbClr val="FFFF00">
                <a:alpha val="29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Donut 72"/>
            <p:cNvSpPr/>
            <p:nvPr/>
          </p:nvSpPr>
          <p:spPr>
            <a:xfrm>
              <a:off x="11242207" y="6151366"/>
              <a:ext cx="1075163" cy="1385713"/>
            </a:xfrm>
            <a:prstGeom prst="donut">
              <a:avLst>
                <a:gd name="adj" fmla="val 44560"/>
              </a:avLst>
            </a:prstGeom>
            <a:solidFill>
              <a:srgbClr val="FFFF00">
                <a:alpha val="29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293812" y="1384146"/>
              <a:ext cx="2214583" cy="2737074"/>
              <a:chOff x="11961883" y="805975"/>
              <a:chExt cx="2214583" cy="2737074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7"/>
              <a:srcRect r="23488"/>
              <a:stretch/>
            </p:blipFill>
            <p:spPr>
              <a:xfrm>
                <a:off x="11961883" y="805975"/>
                <a:ext cx="2214583" cy="2737074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12585986" y="2441666"/>
                <a:ext cx="13210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Longitudinal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12658725" y="2444387"/>
                <a:ext cx="1019175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13750147" y="1482090"/>
                <a:ext cx="3993" cy="98037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5400000">
                <a:off x="13247499" y="1942000"/>
                <a:ext cx="13210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Momentum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85" name="Straight Arrow Connector 84"/>
            <p:cNvCxnSpPr>
              <a:endCxn id="74" idx="1"/>
            </p:cNvCxnSpPr>
            <p:nvPr/>
          </p:nvCxnSpPr>
          <p:spPr>
            <a:xfrm flipV="1">
              <a:off x="5782652" y="2752683"/>
              <a:ext cx="3511160" cy="1134513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74" idx="2"/>
            </p:cNvCxnSpPr>
            <p:nvPr/>
          </p:nvCxnSpPr>
          <p:spPr>
            <a:xfrm>
              <a:off x="10401104" y="4121220"/>
              <a:ext cx="1233051" cy="255410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68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6871" r="22428" b="8830"/>
          <a:stretch/>
        </p:blipFill>
        <p:spPr>
          <a:xfrm>
            <a:off x="3022184" y="1418554"/>
            <a:ext cx="9140589" cy="63350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Spectrometer Diagnostics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77578" y="1701948"/>
            <a:ext cx="6849487" cy="53318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0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/>
              <a:t>Well equipped spectrometer with both electron and gamma radiation diagnostics:</a:t>
            </a:r>
          </a:p>
          <a:p>
            <a:pPr marL="522900" lvl="1" indent="-342900" fontAlgn="auto"/>
            <a:r>
              <a:rPr lang="en-US" dirty="0" smtClean="0"/>
              <a:t>Electron diagnostics:</a:t>
            </a:r>
          </a:p>
          <a:p>
            <a:pPr marL="846900" lvl="2" indent="-342900" fontAlgn="auto"/>
            <a:r>
              <a:rPr lang="en-US" dirty="0" smtClean="0"/>
              <a:t>High resolution profile monitor</a:t>
            </a:r>
          </a:p>
          <a:p>
            <a:pPr marL="846900" lvl="2" indent="-342900" fontAlgn="auto"/>
            <a:r>
              <a:rPr lang="en-US" dirty="0" smtClean="0"/>
              <a:t>Large FOV profile monitors</a:t>
            </a:r>
          </a:p>
          <a:p>
            <a:pPr marL="846900" lvl="2" indent="-342900" fontAlgn="auto"/>
            <a:r>
              <a:rPr lang="en-US" dirty="0" smtClean="0"/>
              <a:t>Cherenkov light camera</a:t>
            </a:r>
          </a:p>
          <a:p>
            <a:pPr marL="522900" lvl="1" indent="-342900" fontAlgn="auto">
              <a:spcBef>
                <a:spcPts val="1200"/>
              </a:spcBef>
            </a:pPr>
            <a:r>
              <a:rPr lang="en-US" dirty="0" smtClean="0"/>
              <a:t>Gamma radiation diagnostics**:</a:t>
            </a:r>
          </a:p>
          <a:p>
            <a:pPr marL="846900" lvl="2" indent="-342900" fontAlgn="auto"/>
            <a:r>
              <a:rPr lang="en-US" dirty="0" smtClean="0"/>
              <a:t>High resolution phosphor screens</a:t>
            </a:r>
          </a:p>
          <a:p>
            <a:pPr marL="846900" lvl="2" indent="-342900" fontAlgn="auto"/>
            <a:r>
              <a:rPr lang="en-US" dirty="0" smtClean="0"/>
              <a:t>Stack calorimeter</a:t>
            </a:r>
            <a:endParaRPr lang="en-US" dirty="0"/>
          </a:p>
          <a:p>
            <a:pPr marL="846900" lvl="2" indent="-342900" fontAlgn="auto"/>
            <a:r>
              <a:rPr lang="en-US" dirty="0" smtClean="0"/>
              <a:t>High precision diagnostics:</a:t>
            </a:r>
          </a:p>
          <a:p>
            <a:pPr marL="1170900" lvl="3" indent="-342900" fontAlgn="auto"/>
            <a:r>
              <a:rPr lang="en-US" dirty="0" smtClean="0"/>
              <a:t>Bent crystal spectrometer</a:t>
            </a:r>
          </a:p>
          <a:p>
            <a:pPr marL="1170900" lvl="3" indent="-342900" fontAlgn="auto"/>
            <a:r>
              <a:rPr lang="en-US" dirty="0" smtClean="0"/>
              <a:t>Compact Compton </a:t>
            </a:r>
            <a:r>
              <a:rPr lang="en-US" dirty="0"/>
              <a:t>s</a:t>
            </a:r>
            <a:r>
              <a:rPr lang="en-US" dirty="0" smtClean="0"/>
              <a:t>pectrometer</a:t>
            </a:r>
          </a:p>
          <a:p>
            <a:pPr marL="1170900" lvl="3" indent="-342900" fontAlgn="auto"/>
            <a:r>
              <a:rPr lang="en-US" dirty="0" smtClean="0"/>
              <a:t>Pair spectrometer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010" y="6726055"/>
            <a:ext cx="4591254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 Recall Pablo San Miguel’s talk from Tuesday at 15:20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14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9328" b="32480"/>
          <a:stretch/>
        </p:blipFill>
        <p:spPr>
          <a:xfrm>
            <a:off x="-1" y="1608900"/>
            <a:ext cx="13669941" cy="3096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183940"/>
            <a:ext cx="5448300" cy="588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 Emittance Diagnostic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20822" y="1411298"/>
            <a:ext cx="1777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B8843"/>
                </a:solidFill>
              </a:rPr>
              <a:t>Reimaging Triplet</a:t>
            </a:r>
            <a:endParaRPr lang="en-US" sz="1600" dirty="0">
              <a:solidFill>
                <a:srgbClr val="0B884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9010" y="1402965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B8843"/>
                </a:solidFill>
              </a:rPr>
              <a:t>Spectrometer Dipole</a:t>
            </a:r>
            <a:endParaRPr lang="en-US" sz="1600" dirty="0">
              <a:solidFill>
                <a:srgbClr val="0B884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7" y="141129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Plasma Source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15181" y="1583425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B8843"/>
                </a:solidFill>
              </a:rPr>
              <a:t>In-vacuum OTR</a:t>
            </a:r>
          </a:p>
          <a:p>
            <a:pPr algn="ctr"/>
            <a:r>
              <a:rPr lang="en-US" sz="1600" dirty="0" smtClean="0">
                <a:solidFill>
                  <a:srgbClr val="0B8843"/>
                </a:solidFill>
              </a:rPr>
              <a:t>Profile Monitor</a:t>
            </a:r>
            <a:endParaRPr lang="en-US" sz="1600" dirty="0">
              <a:solidFill>
                <a:srgbClr val="0B884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3"/>
              <p:cNvSpPr txBox="1">
                <a:spLocks/>
              </p:cNvSpPr>
              <p:nvPr/>
            </p:nvSpPr>
            <p:spPr>
              <a:xfrm>
                <a:off x="454464" y="5456225"/>
                <a:ext cx="6529227" cy="203549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92500" lnSpcReduction="10000"/>
              </a:bodyPr>
              <a:lstStyle>
                <a:lvl1pPr marL="0" indent="0" algn="l" defTabSz="914377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300"/>
                  </a:spcAft>
                  <a:buClr>
                    <a:srgbClr val="981E32"/>
                  </a:buClr>
                  <a:buFont typeface="Arial" pitchFamily="34" charset="0"/>
                  <a:buNone/>
                  <a:defRPr sz="2000" b="0" kern="1200" baseline="0">
                    <a:solidFill>
                      <a:schemeClr val="bg2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179996" indent="-179996" algn="l" defTabSz="914377" rtl="0" eaLnBrk="1" latinLnBrk="0" hangingPunct="1">
                  <a:lnSpc>
                    <a:spcPct val="12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981E32"/>
                  </a:buClr>
                  <a:buSzPct val="100000"/>
                  <a:buFont typeface="Arial" pitchFamily="34" charset="0"/>
                  <a:buChar char="•"/>
                  <a:defRPr sz="1800" kern="1200">
                    <a:solidFill>
                      <a:schemeClr val="bg2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503987" indent="-179996" algn="l" defTabSz="914377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981E32"/>
                  </a:buClr>
                  <a:buSzPct val="100000"/>
                  <a:buFont typeface="Arial" pitchFamily="34" charset="0"/>
                  <a:buChar char="-"/>
                  <a:defRPr sz="1800" kern="1200">
                    <a:solidFill>
                      <a:schemeClr val="bg2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827979" indent="-179996" algn="l" defTabSz="914377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981E32"/>
                  </a:buClr>
                  <a:buSzPct val="100000"/>
                  <a:buFont typeface="Arial" pitchFamily="34" charset="0"/>
                  <a:buChar char="•"/>
                  <a:defRPr sz="1800" kern="1200">
                    <a:solidFill>
                      <a:schemeClr val="bg2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151971" indent="-179996" algn="l" defTabSz="914377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981E32"/>
                  </a:buClr>
                  <a:buSzPct val="100000"/>
                  <a:buFont typeface="Arial" pitchFamily="34" charset="0"/>
                  <a:buChar char="-"/>
                  <a:defRPr sz="18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/>
                <a:r>
                  <a:rPr lang="en-US" dirty="0" smtClean="0"/>
                  <a:t>Butterfly emittance measurement technique:</a:t>
                </a:r>
              </a:p>
              <a:p>
                <a:pPr marL="522896" lvl="1" indent="-342900" fontAlgn="auto"/>
                <a:r>
                  <a:rPr lang="en-US" dirty="0" smtClean="0"/>
                  <a:t>Beam is reimaged from waist at plasma exit, to a screen after a spectrometer dipole</a:t>
                </a:r>
              </a:p>
              <a:p>
                <a:pPr marL="846887" lvl="2" indent="-342900" fontAlgn="auto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dirty="0" smtClean="0"/>
                  <a:t> magnifies the beam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marL="846887" lvl="2" indent="-342900" fontAlgn="auto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for a reference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dirty="0" smtClean="0"/>
              </a:p>
              <a:p>
                <a:pPr marL="522896" lvl="1" indent="-342900" fontAlgn="auto"/>
                <a:r>
                  <a:rPr lang="en-US" dirty="0" smtClean="0"/>
                  <a:t>Beam size varies with energy</a:t>
                </a:r>
              </a:p>
              <a:p>
                <a:pPr marL="522896" lvl="1" indent="-342900" fontAlgn="auto"/>
                <a:endParaRPr lang="en-US" dirty="0"/>
              </a:p>
            </p:txBody>
          </p:sp>
        </mc:Choice>
        <mc:Fallback xmlns="">
          <p:sp>
            <p:nvSpPr>
              <p:cNvPr id="1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4" y="5456225"/>
                <a:ext cx="6529227" cy="2035492"/>
              </a:xfrm>
              <a:prstGeom prst="rect">
                <a:avLst/>
              </a:prstGeom>
              <a:blipFill>
                <a:blip r:embed="rId4"/>
                <a:stretch>
                  <a:fillRect l="-2334" t="-3593" r="-84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186060" y="2500767"/>
            <a:ext cx="6945054" cy="2792114"/>
            <a:chOff x="361156" y="4620810"/>
            <a:chExt cx="7100308" cy="2854530"/>
          </a:xfrm>
        </p:grpSpPr>
        <p:sp>
          <p:nvSpPr>
            <p:cNvPr id="8" name="TextBox 7"/>
            <p:cNvSpPr txBox="1"/>
            <p:nvPr/>
          </p:nvSpPr>
          <p:spPr>
            <a:xfrm>
              <a:off x="1201161" y="7160683"/>
              <a:ext cx="5420297" cy="31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2"/>
                  </a:solidFill>
                </a:rPr>
                <a:t>Distance from plasma [m]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156" y="4620810"/>
              <a:ext cx="7100308" cy="253987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4329" y="4054140"/>
            <a:ext cx="4741704" cy="3174077"/>
            <a:chOff x="7730197" y="4752986"/>
            <a:chExt cx="4146999" cy="27759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0197" y="4918416"/>
              <a:ext cx="4146999" cy="261055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158011" y="4752986"/>
              <a:ext cx="2929982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dirty="0" smtClean="0">
                  <a:solidFill>
                    <a:schemeClr val="bg2"/>
                  </a:solidFill>
                </a:rPr>
                <a:t>Transverse Beam Profile</a:t>
              </a:r>
              <a:endParaRPr lang="en-US" sz="1550" dirty="0">
                <a:solidFill>
                  <a:schemeClr val="bg2"/>
                </a:solidFill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H="1">
            <a:off x="10584567" y="3480925"/>
            <a:ext cx="356825" cy="573215"/>
          </a:xfrm>
          <a:prstGeom prst="straightConnector1">
            <a:avLst/>
          </a:prstGeom>
          <a:ln w="12700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34969" y="7293505"/>
            <a:ext cx="451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2"/>
                </a:solidFill>
                <a:latin typeface="SFRM1000"/>
              </a:rPr>
              <a:t>Weingartner</a:t>
            </a:r>
            <a:r>
              <a:rPr lang="en-US" sz="1600" dirty="0" smtClean="0">
                <a:solidFill>
                  <a:schemeClr val="bg2"/>
                </a:solidFill>
                <a:latin typeface="SFRM1000"/>
              </a:rPr>
              <a:t> et. al, </a:t>
            </a:r>
            <a:r>
              <a:rPr lang="de-DE" sz="1600" dirty="0" smtClean="0">
                <a:solidFill>
                  <a:schemeClr val="bg2"/>
                </a:solidFill>
                <a:latin typeface="SFRM1000"/>
              </a:rPr>
              <a:t>PRST AB </a:t>
            </a:r>
            <a:r>
              <a:rPr lang="de-DE" sz="1600" dirty="0">
                <a:solidFill>
                  <a:schemeClr val="bg2"/>
                </a:solidFill>
                <a:latin typeface="SFBX1000"/>
              </a:rPr>
              <a:t>15</a:t>
            </a:r>
            <a:r>
              <a:rPr lang="de-DE" sz="1600" dirty="0">
                <a:solidFill>
                  <a:schemeClr val="bg2"/>
                </a:solidFill>
                <a:latin typeface="SFRM1000"/>
              </a:rPr>
              <a:t>, 111302 (2012)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 Emittance 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5385978" y="1735670"/>
                <a:ext cx="6330451" cy="2715387"/>
              </a:xfrm>
            </p:spPr>
            <p:txBody>
              <a:bodyPr/>
              <a:lstStyle/>
              <a:p>
                <a:pPr marL="522896" lvl="1" indent="-342900" fontAlgn="auto"/>
                <a:r>
                  <a:rPr lang="en-US" sz="2000" dirty="0" smtClean="0"/>
                  <a:t>Beam width at the imaging plane:</a:t>
                </a:r>
                <a:endParaRPr lang="en-US" dirty="0"/>
              </a:p>
              <a:p>
                <a:pPr lvl="1" indent="0" fontAlgn="auto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1113729" lvl="3" indent="-285750"/>
                <a:endParaRPr lang="en-US" sz="1100" dirty="0" smtClean="0"/>
              </a:p>
              <a:p>
                <a:pPr marL="465746" lvl="1" indent="-285750"/>
                <a:r>
                  <a:rPr lang="en-US" dirty="0" smtClean="0"/>
                  <a:t>For FACET-II PWFA parameters, minimum  beams size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~10 </m:t>
                    </m:r>
                  </m:oMath>
                </a14:m>
                <a:r>
                  <a:rPr lang="en-US" dirty="0" smtClean="0"/>
                  <a:t>µm for a 3 µm emittance witness beam</a:t>
                </a:r>
              </a:p>
              <a:p>
                <a:pPr marL="1113729" lvl="3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Need good imaging resolution</a:t>
                </a:r>
              </a:p>
              <a:p>
                <a:pPr marL="1113729" lvl="3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No windows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5385978" y="1735670"/>
                <a:ext cx="6330451" cy="2715387"/>
              </a:xfrm>
              <a:blipFill>
                <a:blip r:embed="rId3"/>
                <a:stretch>
                  <a:fillRect t="-1798" r="-2505" b="-4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35910" y="1626392"/>
            <a:ext cx="4893982" cy="5712136"/>
            <a:chOff x="6952795" y="1670635"/>
            <a:chExt cx="4893982" cy="5712136"/>
          </a:xfrm>
        </p:grpSpPr>
        <p:grpSp>
          <p:nvGrpSpPr>
            <p:cNvPr id="12" name="Group 11"/>
            <p:cNvGrpSpPr/>
            <p:nvPr/>
          </p:nvGrpSpPr>
          <p:grpSpPr>
            <a:xfrm>
              <a:off x="6952795" y="1670635"/>
              <a:ext cx="4893982" cy="5712136"/>
              <a:chOff x="7173133" y="1754406"/>
              <a:chExt cx="4893982" cy="571213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3133" y="1754406"/>
                <a:ext cx="4893982" cy="57121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7853506" y="1768147"/>
                    <a:ext cx="385535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2"/>
                        </a:solidFill>
                      </a:rPr>
                      <a:t>Butterfly Image: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b="1" dirty="0" smtClean="0">
                        <a:solidFill>
                          <a:schemeClr val="bg2"/>
                        </a:solidFill>
                      </a:rPr>
                      <a:t>µm,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b="1" dirty="0" smtClean="0">
                        <a:solidFill>
                          <a:schemeClr val="bg2"/>
                        </a:solidFill>
                      </a:rPr>
                      <a:t>cm</a:t>
                    </a:r>
                    <a:endParaRPr lang="en-US" sz="1600" b="1" dirty="0">
                      <a:solidFill>
                        <a:schemeClr val="bg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53506" y="1768147"/>
                    <a:ext cx="3855351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49" t="-5357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Connector 5"/>
            <p:cNvCxnSpPr/>
            <p:nvPr/>
          </p:nvCxnSpPr>
          <p:spPr>
            <a:xfrm flipV="1">
              <a:off x="8839200" y="2786743"/>
              <a:ext cx="0" cy="370114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0116457" y="2757716"/>
              <a:ext cx="0" cy="217714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0109203" y="5702300"/>
              <a:ext cx="0" cy="785587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874" y="4687025"/>
            <a:ext cx="6131059" cy="29417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16297" y="4517748"/>
            <a:ext cx="3196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Emittance Resolution Estimate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LAC Published Controlled Document" ma:contentTypeID="0x0101000DE68A87D5FCF644814D623BEEAED63F02004D13F123D9C5A44EBA17F2E4173D07F4" ma:contentTypeVersion="8" ma:contentTypeDescription="" ma:contentTypeScope="" ma:versionID="41b54274463e2627a2676316ec841028">
  <xsd:schema xmlns:xsd="http://www.w3.org/2001/XMLSchema" xmlns:xs="http://www.w3.org/2001/XMLSchema" xmlns:p="http://schemas.microsoft.com/office/2006/metadata/properties" xmlns:ns1="http://schemas.microsoft.com/sharepoint/v3" xmlns:ns2="1bcfbb0d-57da-4fff-968f-f82913bae0e8" xmlns:ns3="http://schemas.microsoft.com/sharepoint/v3/fields" targetNamespace="http://schemas.microsoft.com/office/2006/metadata/properties" ma:root="true" ma:fieldsID="62564b727ada55f0828695295f901d5b" ns1:_="" ns2:_="" ns3:_="">
    <xsd:import namespace="http://schemas.microsoft.com/sharepoint/v3"/>
    <xsd:import namespace="1bcfbb0d-57da-4fff-968f-f82913bae0e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Document_x0020_Sequential_x0020_Number" minOccurs="0"/>
                <xsd:element ref="ns2:Document_x0020_Subsection" minOccurs="0"/>
                <xsd:element ref="ns2:CD_x0020_Area" minOccurs="0"/>
                <xsd:element ref="ns2:CD_x0020_Section" minOccurs="0"/>
                <xsd:element ref="ns2:CD_x0020_System" minOccurs="0"/>
                <xsd:element ref="ns2:DCO_x0020_Number" minOccurs="0"/>
                <xsd:element ref="ns2:InProgress_x0020_Revision" minOccurs="0"/>
                <xsd:element ref="ns2:Current_x0020_Release_x0020_Revision" minOccurs="0"/>
                <xsd:element ref="ns2:Current_x0020_Released_x0020_Revision_x0020_Date" minOccurs="0"/>
                <xsd:element ref="ns2:Released_x0020_Revisions" minOccurs="0"/>
                <xsd:element ref="ns2:Issue_x0020_Date" minOccurs="0"/>
                <xsd:element ref="ns2:Effective_x0020_Date" minOccurs="0"/>
                <xsd:element ref="ns2:Completed_x0020_Date" minOccurs="0"/>
                <xsd:element ref="ns2:Document_x0020_Specialists" minOccurs="0"/>
                <xsd:element ref="ns2:Originator" minOccurs="0"/>
                <xsd:element ref="ns2:Approvers" minOccurs="0"/>
                <xsd:element ref="ns2:Collaborators" minOccurs="0"/>
                <xsd:element ref="ns2:Reviewers" minOccurs="0"/>
                <xsd:element ref="ns2:Other_x0020_Collaborators" minOccurs="0"/>
                <xsd:element ref="ns2:Retention_x0020_Action_x0020_Date" minOccurs="0"/>
                <xsd:element ref="ns2:Retention_x0020_Authority" minOccurs="0"/>
                <xsd:element ref="ns2:Review_x0020_Schedule" minOccurs="0"/>
                <xsd:element ref="ns2:Retention_x0020_Action" minOccurs="0"/>
                <xsd:element ref="ns2:Rescinded" minOccurs="0"/>
                <xsd:element ref="ns2:Utilization"/>
                <xsd:element ref="ns2:In_x0020_Use" minOccurs="0"/>
                <xsd:element ref="ns2:Form" minOccurs="0"/>
                <xsd:element ref="ns2:Related_x0020_Document" minOccurs="0"/>
                <xsd:element ref="ns2:Associated_x0020_Policy" minOccurs="0"/>
                <xsd:element ref="ns2:CDMS_Area" minOccurs="0"/>
                <xsd:element ref="ns2:Lock_x0020_and_x0020_Tag" minOccurs="0"/>
                <xsd:element ref="ns2:Subsystem" minOccurs="0"/>
                <xsd:element ref="ns2:Management_x0020_System" minOccurs="0"/>
                <xsd:element ref="ns2:Tier" minOccurs="0"/>
                <xsd:element ref="ns2:Legacy_Modified" minOccurs="0"/>
                <xsd:element ref="ns2:Legacy_x0020_Modified_x0020_By" minOccurs="0"/>
                <xsd:element ref="ns2:Date_x0020_Document_x0020_Created" minOccurs="0"/>
                <xsd:element ref="ns2:Legacy_x0020_Previous_x0020_Document_x0020_Number" minOccurs="0"/>
                <xsd:element ref="ns2:Notes1" minOccurs="0"/>
                <xsd:element ref="ns2:Legacy_x0020_Approvers" minOccurs="0"/>
                <xsd:element ref="ns2:Published_x0020_Document_x0020_ID" minOccurs="0"/>
                <xsd:element ref="ns2:_dlc_DocIdPersistId" minOccurs="0"/>
                <xsd:element ref="ns2:_dlc_DocIdUrl" minOccurs="0"/>
                <xsd:element ref="ns2:TaxCatchAll" minOccurs="0"/>
                <xsd:element ref="ns2:TaxCatchAllLabel" minOccurs="0"/>
                <xsd:element ref="ns2:_dlc_DocId" minOccurs="0"/>
                <xsd:element ref="ns2:Source_x0020_Document_x0020_ID" minOccurs="0"/>
                <xsd:element ref="ns2:Related_x0020_Document_x0020_URL" minOccurs="0"/>
                <xsd:element ref="ns2:Legacy_x0020_Document_x0020_URL" minOccurs="0"/>
                <xsd:element ref="ns1:_dlc_Exempt" minOccurs="0"/>
                <xsd:element ref="ns1:_dlc_ExpireDateSaved" minOccurs="0"/>
                <xsd:element ref="ns1:_dlc_ExpireDate" minOccurs="0"/>
                <xsd:element ref="ns3:ShortComment" minOccurs="0"/>
                <xsd:element ref="ns2:Related_x0020_URL" minOccurs="0"/>
                <xsd:element ref="ns2:dfbd1098dd984cca8e572d891b515fc5" minOccurs="0"/>
                <xsd:element ref="ns2:m0f8c9a06362439a93ccf8e7250f9630" minOccurs="0"/>
                <xsd:element ref="ns2:eb957945f0cf41a089fc8cbef600415c" minOccurs="0"/>
                <xsd:element ref="ns2:Source_x0020_Document_x0020_ID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60" nillable="true" ma:displayName="Exempt from Policy" ma:hidden="true" ma:internalName="_dlc_Exempt" ma:readOnly="false">
      <xsd:simpleType>
        <xsd:restriction base="dms:Unknown"/>
      </xsd:simpleType>
    </xsd:element>
    <xsd:element name="_dlc_ExpireDateSaved" ma:index="61" nillable="true" ma:displayName="Original Expiration Date" ma:hidden="true" ma:internalName="_dlc_ExpireDateSaved" ma:readOnly="false">
      <xsd:simpleType>
        <xsd:restriction base="dms:DateTime"/>
      </xsd:simpleType>
    </xsd:element>
    <xsd:element name="_dlc_ExpireDate" ma:index="62" nillable="true" ma:displayName="Expiration Date" ma:hidden="true" ma:internalName="_dlc_Expire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fbb0d-57da-4fff-968f-f82913bae0e8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2" nillable="true" ma:displayName="Legacy Document Number" ma:description="" ma:internalName="Legacy_x0020_Document_x0020_Number">
      <xsd:simpleType>
        <xsd:restriction base="dms:Text">
          <xsd:maxLength value="25"/>
        </xsd:restriction>
      </xsd:simpleType>
    </xsd:element>
    <xsd:element name="Document_x0020_Sequential_x0020_Number" ma:index="6" nillable="true" ma:displayName="Document Sequential Number" ma:description="" ma:internalName="Document_x0020_Sequential_x0020_Number">
      <xsd:simpleType>
        <xsd:restriction base="dms:Text">
          <xsd:maxLength value="255"/>
        </xsd:restriction>
      </xsd:simpleType>
    </xsd:element>
    <xsd:element name="Document_x0020_Subsection" ma:index="7" nillable="true" ma:displayName="Document Subsection" ma:default="00" ma:description="" ma:internalName="Document_x0020_Subsection">
      <xsd:simpleType>
        <xsd:restriction base="dms:Text">
          <xsd:maxLength value="255"/>
        </xsd:restriction>
      </xsd:simpleType>
    </xsd:element>
    <xsd:element name="CD_x0020_Area" ma:index="8" nillable="true" ma:displayName="CD Area" ma:default="--" ma:description="" ma:format="Dropdown" ma:internalName="CD_x0020_Area">
      <xsd:simpleType>
        <xsd:restriction base="dms:Choice">
          <xsd:enumeration value="--"/>
          <xsd:enumeration value="00 Management"/>
          <xsd:enumeration value="01 Generic (Universal)"/>
          <xsd:enumeration value="02 LINAC (includes CID, O, DRIP, Positron, LCLS, INJ, BSY)"/>
          <xsd:enumeration value="03 ESA – End Station A"/>
          <xsd:enumeration value="04 PEP – Positron Electron Project"/>
          <xsd:enumeration value="05 SLC – SLAC Linear Accelerator"/>
          <xsd:enumeration value="06 LCLS – LINAC Coherent Light Source"/>
          <xsd:enumeration value="07 LCLS-II"/>
          <xsd:enumeration value="11 KTL – Klystron Test Lab"/>
          <xsd:enumeration value="12 NLCTA – Next Linear Collider Test Accelerator"/>
          <xsd:enumeration value="13 ITF/HVTF – Injector Test Facility / High Voltage Test Facility"/>
          <xsd:enumeration value="14"/>
          <xsd:enumeration value="15"/>
          <xsd:enumeration value="16"/>
        </xsd:restriction>
      </xsd:simpleType>
    </xsd:element>
    <xsd:element name="CD_x0020_Section" ma:index="9" nillable="true" ma:displayName="CD Section" ma:default="--" ma:description="" ma:format="Dropdown" ma:internalName="CD_x0020_Section">
      <xsd:simpleType>
        <xsd:restriction base="dms:Choice">
          <xsd:enumeration value="--"/>
          <xsd:enumeration value="DPT"/>
          <xsd:enumeration value="SS"/>
          <xsd:enumeration value="SW"/>
          <xsd:enumeration value="HW"/>
          <xsd:enumeration value="ES"/>
        </xsd:restriction>
      </xsd:simpleType>
    </xsd:element>
    <xsd:element name="CD_x0020_System" ma:index="10" nillable="true" ma:displayName="CD System" ma:default="--" ma:description="" ma:format="Dropdown" ma:internalName="CD_x0020_System">
      <xsd:simpleType>
        <xsd:restriction base="dms:Choice">
          <xsd:enumeration value="--"/>
          <xsd:enumeration value="BCS"/>
          <xsd:enumeration value="MAN"/>
          <xsd:enumeration value="PPS"/>
        </xsd:restriction>
      </xsd:simpleType>
    </xsd:element>
    <xsd:element name="DCO_x0020_Number" ma:index="11" nillable="true" ma:displayName="DCO Number" ma:description="" ma:internalName="DCO_x0020_Number">
      <xsd:simpleType>
        <xsd:restriction base="dms:Note">
          <xsd:maxLength value="255"/>
        </xsd:restriction>
      </xsd:simpleType>
    </xsd:element>
    <xsd:element name="InProgress_x0020_Revision" ma:index="12" nillable="true" ma:displayName="In Progress Revision" ma:description="" ma:internalName="InProgress_x0020_Revision">
      <xsd:simpleType>
        <xsd:restriction base="dms:Text">
          <xsd:maxLength value="255"/>
        </xsd:restriction>
      </xsd:simpleType>
    </xsd:element>
    <xsd:element name="Current_x0020_Release_x0020_Revision" ma:index="13" nillable="true" ma:displayName="Current Released Revision" ma:description="" ma:internalName="Current_x0020_Release_x0020_Revision">
      <xsd:simpleType>
        <xsd:restriction base="dms:Text">
          <xsd:maxLength value="255"/>
        </xsd:restriction>
      </xsd:simpleType>
    </xsd:element>
    <xsd:element name="Current_x0020_Released_x0020_Revision_x0020_Date" ma:index="14" nillable="true" ma:displayName="Current Released Revision Date" ma:description="" ma:format="DateOnly" ma:internalName="Current_x0020_Released_x0020_Revision_x0020_Date">
      <xsd:simpleType>
        <xsd:restriction base="dms:DateTime"/>
      </xsd:simpleType>
    </xsd:element>
    <xsd:element name="Released_x0020_Revisions" ma:index="15" nillable="true" ma:displayName="Released Revisions" ma:description="" ma:internalName="Released_x0020_Revisions">
      <xsd:simpleType>
        <xsd:restriction base="dms:Note">
          <xsd:maxLength value="255"/>
        </xsd:restriction>
      </xsd:simpleType>
    </xsd:element>
    <xsd:element name="Issue_x0020_Date" ma:index="16" nillable="true" ma:displayName="Issue Date" ma:description="" ma:format="DateOnly" ma:internalName="Issue_x0020_Date">
      <xsd:simpleType>
        <xsd:restriction base="dms:DateTime"/>
      </xsd:simpleType>
    </xsd:element>
    <xsd:element name="Effective_x0020_Date" ma:index="17" nillable="true" ma:displayName="Effective Date" ma:description="" ma:format="DateOnly" ma:internalName="Effective_x0020_Date">
      <xsd:simpleType>
        <xsd:restriction base="dms:DateTime"/>
      </xsd:simpleType>
    </xsd:element>
    <xsd:element name="Completed_x0020_Date" ma:index="18" nillable="true" ma:displayName="Completed Date" ma:description="" ma:format="DateOnly" ma:internalName="Completed_x0020_Date">
      <xsd:simpleType>
        <xsd:restriction base="dms:DateTime"/>
      </xsd:simpleType>
    </xsd:element>
    <xsd:element name="Document_x0020_Specialists" ma:index="19" nillable="true" ma:displayName="Document Specialists" ma:description="" ma:list="UserInfo" ma:SearchPeopleOnly="false" ma:SharePointGroup="0" ma:internalName="Document_x0020_Specialist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iginator" ma:index="20" nillable="true" ma:displayName="Originators" ma:description="" ma:list="UserInfo" ma:SearchPeopleOnly="false" ma:SharePointGroup="0" ma:internalName="Originato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s" ma:index="21" nillable="true" ma:displayName="Approvers" ma:description="" ma:list="UserInfo" ma:SearchPeopleOnly="false" ma:SharePointGroup="0" ma:internalName="Approv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llaborators" ma:index="22" nillable="true" ma:displayName="Collaborators" ma:description="" ma:list="UserInfo" ma:SearchPeopleOnly="false" ma:SharePointGroup="0" ma:internalName="Collaborat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ers" ma:index="23" nillable="true" ma:displayName="Reviewers" ma:description="" ma:list="UserInfo" ma:SearchPeopleOnly="false" ma:SharePointGroup="0" ma:internalName="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ther_x0020_Collaborators" ma:index="24" nillable="true" ma:displayName="Other Collaborators" ma:description="" ma:list="UserInfo" ma:SearchPeopleOnly="false" ma:SharePointGroup="0" ma:internalName="Other_x0020_Collaborat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tention_x0020_Action_x0020_Date" ma:index="25" nillable="true" ma:displayName="Retention Action Date" ma:description="" ma:format="DateOnly" ma:internalName="Retention_x0020_Action_x0020_Date">
      <xsd:simpleType>
        <xsd:restriction base="dms:DateTime"/>
      </xsd:simpleType>
    </xsd:element>
    <xsd:element name="Retention_x0020_Authority" ma:index="26" nillable="true" ma:displayName="Retention Authority" ma:description="" ma:internalName="Retention_x0020_Authority">
      <xsd:simpleType>
        <xsd:restriction base="dms:Text">
          <xsd:maxLength value="255"/>
        </xsd:restriction>
      </xsd:simpleType>
    </xsd:element>
    <xsd:element name="Review_x0020_Schedule" ma:index="27" nillable="true" ma:displayName="Review Schedule" ma:description="" ma:format="DateOnly" ma:internalName="Review_x0020_Schedule">
      <xsd:simpleType>
        <xsd:restriction base="dms:DateTime"/>
      </xsd:simpleType>
    </xsd:element>
    <xsd:element name="Retention_x0020_Action" ma:index="28" nillable="true" ma:displayName="Retention Action" ma:default="--" ma:description="" ma:format="Dropdown" ma:internalName="Retention_x0020_Action">
      <xsd:simpleType>
        <xsd:restriction base="dms:Choice">
          <xsd:enumeration value="--"/>
          <xsd:enumeration value="dispose"/>
          <xsd:enumeration value="rescind"/>
          <xsd:enumeration value="transfer to archives"/>
          <xsd:enumeration value="freeze"/>
        </xsd:restriction>
      </xsd:simpleType>
    </xsd:element>
    <xsd:element name="Rescinded" ma:index="29" nillable="true" ma:displayName="Rescinded" ma:default="0" ma:description="" ma:internalName="Rescinded">
      <xsd:simpleType>
        <xsd:restriction base="dms:Boolean"/>
      </xsd:simpleType>
    </xsd:element>
    <xsd:element name="Utilization" ma:index="30" ma:displayName="Utilization" ma:default="Principal" ma:description="" ma:format="Dropdown" ma:internalName="Utilization" ma:readOnly="false">
      <xsd:simpleType>
        <xsd:restriction base="dms:Choice">
          <xsd:enumeration value="Principal"/>
          <xsd:enumeration value="Associated"/>
          <xsd:enumeration value="Archived"/>
        </xsd:restriction>
      </xsd:simpleType>
    </xsd:element>
    <xsd:element name="In_x0020_Use" ma:index="31" nillable="true" ma:displayName="In Use" ma:default="1" ma:description="" ma:internalName="In_x0020_Use">
      <xsd:simpleType>
        <xsd:restriction base="dms:Boolean"/>
      </xsd:simpleType>
    </xsd:element>
    <xsd:element name="Form" ma:index="32" nillable="true" ma:displayName="Form" ma:default="0" ma:description="" ma:internalName="Form">
      <xsd:simpleType>
        <xsd:restriction base="dms:Boolean"/>
      </xsd:simpleType>
    </xsd:element>
    <xsd:element name="Related_x0020_Document" ma:index="33" nillable="true" ma:displayName="Related Documents" ma:description="" ma:internalName="Related_x0020_Document">
      <xsd:simpleType>
        <xsd:restriction base="dms:Note">
          <xsd:maxLength value="255"/>
        </xsd:restriction>
      </xsd:simpleType>
    </xsd:element>
    <xsd:element name="Associated_x0020_Policy" ma:index="34" nillable="true" ma:displayName="Associated Policy" ma:default="--" ma:description="" ma:format="Dropdown" ma:internalName="Associated_x0020_Policy">
      <xsd:simpleType>
        <xsd:restriction base="dms:Choice">
          <xsd:enumeration value="--"/>
          <xsd:enumeration value="Access Control Policy"/>
          <xsd:enumeration value="Assignment and Classification of Staff"/>
          <xsd:enumeration value="Audit and Accountability Policy"/>
          <xsd:enumeration value="Computer Security Policy"/>
          <xsd:enumeration value="Computer Security Awareness and Training Policy"/>
          <xsd:enumeration value="Configuration Management Policy"/>
          <xsd:enumeration value="Contingency Planning Policy"/>
          <xsd:enumeration value="Identification and Authentication Policy"/>
          <xsd:enumeration value="Incident Response Policy"/>
          <xsd:enumeration value="IT Risk Management Policy"/>
          <xsd:enumeration value="Media Protection Policy"/>
          <xsd:enumeration value="Personally Identifiable Information"/>
          <xsd:enumeration value="Personnel Security Policy"/>
          <xsd:enumeration value="Physical and Environmental Protection Policy"/>
          <xsd:enumeration value="Risk Assessment Policy"/>
          <xsd:enumeration value="Security Assessment and Authorization Policy"/>
          <xsd:enumeration value="Security Planning Policy"/>
          <xsd:enumeration value="Space Standards Policy"/>
          <xsd:enumeration value="System Maintenance Policy"/>
          <xsd:enumeration value="System and Services Acquisition Policy"/>
          <xsd:enumeration value="System and Communications Protection Policy"/>
          <xsd:enumeration value="System and Information Integrity Policy"/>
        </xsd:restriction>
      </xsd:simpleType>
    </xsd:element>
    <xsd:element name="CDMS_Area" ma:index="35" nillable="true" ma:displayName="CDMS_Area" ma:default="--" ma:description="" ma:format="Dropdown" ma:internalName="CDMS_Area">
      <xsd:simpleType>
        <xsd:restriction base="dms:Choice">
          <xsd:enumeration value="--"/>
          <xsd:enumeration value="Ge Tower System"/>
          <xsd:enumeration value="Ge Modules"/>
          <xsd:enumeration value="Cold Electronics"/>
          <xsd:enumeration value="Tower Mechanical Structure and Cabling"/>
          <xsd:enumeration value="Integration into Cryostat"/>
        </xsd:restriction>
      </xsd:simpleType>
    </xsd:element>
    <xsd:element name="Lock_x0020_and_x0020_Tag" ma:index="36" nillable="true" ma:displayName="Lock and Tag" ma:default="0" ma:description="" ma:internalName="Lock_x0020_and_x0020_Tag">
      <xsd:simpleType>
        <xsd:restriction base="dms:Boolean"/>
      </xsd:simpleType>
    </xsd:element>
    <xsd:element name="Subsystem" ma:index="37" nillable="true" ma:displayName="Subsystem" ma:default="--" ma:description="" ma:format="Dropdown" ma:internalName="Subsystem">
      <xsd:simpleType>
        <xsd:restriction base="dms:Choice">
          <xsd:enumeration value="--"/>
          <xsd:enumeration value="Global"/>
          <xsd:enumeration value="Injector"/>
          <xsd:enumeration value="Linac"/>
          <xsd:enumeration value="Power Conversion"/>
          <xsd:enumeration value="Linac/Injector"/>
          <xsd:enumeration value="Controls"/>
          <xsd:enumeration value="Radiation Physics"/>
          <xsd:enumeration value="Undulator"/>
          <xsd:enumeration value="XTOD"/>
          <xsd:enumeration value="XTOD/XES"/>
          <xsd:enumeration value="X-Ray Endstations"/>
          <xsd:enumeration value="Conventional"/>
        </xsd:restriction>
      </xsd:simpleType>
    </xsd:element>
    <xsd:element name="Management_x0020_System" ma:index="38" nillable="true" ma:displayName="Management System" ma:description="" ma:format="Dropdown" ma:internalName="Management_x0020_System">
      <xsd:simpleType>
        <xsd:restriction base="dms:Choice">
          <xsd:enumeration value="--"/>
          <xsd:enumeration value="ES&amp;H"/>
          <xsd:enumeration value="Human Resources"/>
          <xsd:enumeration value="Computing &amp; IT Services"/>
          <xsd:enumeration value="Facilities Management"/>
          <xsd:enumeration value="Financial Services"/>
          <xsd:enumeration value="Supply Chain Management"/>
          <xsd:enumeration value="Communications"/>
          <xsd:enumeration value="Project Management"/>
          <xsd:enumeration value="Legal Services"/>
          <xsd:enumeration value="Performance Management"/>
          <xsd:enumeration value="Conduct of Research"/>
          <xsd:enumeration value="Engineering Services"/>
          <xsd:enumeration value="User Facilities"/>
          <xsd:enumeration value="SSRL"/>
          <xsd:enumeration value="AD"/>
          <xsd:enumeration value="PPA"/>
          <xsd:enumeration value="LCLS"/>
          <xsd:enumeration value="Photon Science"/>
          <xsd:enumeration value="Acquisition Management"/>
          <xsd:enumeration value="Assurance Management"/>
          <xsd:enumeration value="Communications and External Relations Management"/>
          <xsd:enumeration value="Document Control"/>
          <xsd:enumeration value="ES&amp;H Management"/>
          <xsd:enumeration value="Facilities Management"/>
          <xsd:enumeration value="Financial Management"/>
          <xsd:enumeration value="Human Resources Management"/>
          <xsd:enumeration value="Information Technology"/>
          <xsd:enumeration value="Integrated Safeguards and Security Management"/>
          <xsd:enumeration value="Legal"/>
          <xsd:enumeration value="Management Plan for SLAC"/>
          <xsd:enumeration value="Property Control Management"/>
          <xsd:enumeration value="Quality Assurance"/>
          <xsd:enumeration value="Records Management"/>
          <xsd:enumeration value="Requirements Management"/>
          <xsd:enumeration value="Safety Software Quality Assurance"/>
          <xsd:enumeration value="Strategic Planning"/>
          <xsd:enumeration value="User Support"/>
          <xsd:enumeration value="Work Planning and Control Management"/>
        </xsd:restriction>
      </xsd:simpleType>
    </xsd:element>
    <xsd:element name="Tier" ma:index="39" nillable="true" ma:displayName="Tier" ma:default="Tier 3" ma:description="" ma:format="Dropdown" ma:internalName="Tier">
      <xsd:simpleType>
        <xsd:restriction base="dms:Choice">
          <xsd:enumeration value="Tier 1"/>
          <xsd:enumeration value="Tier 2"/>
          <xsd:enumeration value="Tier 3"/>
          <xsd:enumeration value="Tier 4"/>
        </xsd:restriction>
      </xsd:simpleType>
    </xsd:element>
    <xsd:element name="Legacy_Modified" ma:index="40" nillable="true" ma:displayName="Legacy Modified Date" ma:description="" ma:format="DateOnly" ma:internalName="Legacy_Modified">
      <xsd:simpleType>
        <xsd:restriction base="dms:DateTime"/>
      </xsd:simpleType>
    </xsd:element>
    <xsd:element name="Legacy_x0020_Modified_x0020_By" ma:index="41" nillable="true" ma:displayName="Legacy Modified By" ma:description="" ma:internalName="Legacy_x0020_Modified_x0020_By">
      <xsd:simpleType>
        <xsd:restriction base="dms:Text">
          <xsd:maxLength value="255"/>
        </xsd:restriction>
      </xsd:simpleType>
    </xsd:element>
    <xsd:element name="Date_x0020_Document_x0020_Created" ma:index="42" nillable="true" ma:displayName="Date Document Created" ma:description="" ma:format="DateOnly" ma:internalName="Date_x0020_Document_x0020_Created">
      <xsd:simpleType>
        <xsd:restriction base="dms:DateTime"/>
      </xsd:simpleType>
    </xsd:element>
    <xsd:element name="Legacy_x0020_Previous_x0020_Document_x0020_Number" ma:index="43" nillable="true" ma:displayName="Legacy Previous Document Number" ma:description="" ma:internalName="Legacy_x0020_Previous_x0020_Document_x0020_Number">
      <xsd:simpleType>
        <xsd:restriction base="dms:Text">
          <xsd:maxLength value="255"/>
        </xsd:restriction>
      </xsd:simpleType>
    </xsd:element>
    <xsd:element name="Notes1" ma:index="44" nillable="true" ma:displayName="Notes" ma:description="" ma:internalName="Notes1">
      <xsd:simpleType>
        <xsd:restriction base="dms:Note">
          <xsd:maxLength value="255"/>
        </xsd:restriction>
      </xsd:simpleType>
    </xsd:element>
    <xsd:element name="Legacy_x0020_Approvers" ma:index="45" nillable="true" ma:displayName="Legacy Approvers" ma:description="" ma:internalName="Legacy_x0020_Approvers">
      <xsd:simpleType>
        <xsd:restriction base="dms:Text">
          <xsd:maxLength value="255"/>
        </xsd:restriction>
      </xsd:simpleType>
    </xsd:element>
    <xsd:element name="Published_x0020_Document_x0020_ID" ma:index="46" nillable="true" ma:displayName="Published Document ID" ma:description="" ma:hidden="true" ma:internalName="Published_x0020_Document_x0020_ID" ma:readOnly="false">
      <xsd:simpleType>
        <xsd:restriction base="dms:Text">
          <xsd:maxLength value="255"/>
        </xsd:restriction>
      </xsd:simpleType>
    </xsd:element>
    <xsd:element name="_dlc_DocIdPersistId" ma:index="4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Url" ma:index="5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52" nillable="true" ma:displayName="Taxonomy Catch All Column" ma:hidden="true" ma:list="{6a8977d6-1827-4952-bce4-e51fa1f7c590}" ma:internalName="TaxCatchAll" ma:showField="CatchAllData" ma:web="346ec391-089f-4fb0-a4cc-cb200bf233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53" nillable="true" ma:displayName="Taxonomy Catch All Column1" ma:hidden="true" ma:list="{6a8977d6-1827-4952-bce4-e51fa1f7c590}" ma:internalName="TaxCatchAllLabel" ma:readOnly="true" ma:showField="CatchAllDataLabel" ma:web="346ec391-089f-4fb0-a4cc-cb200bf233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5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Source_x0020_Document_x0020_ID" ma:index="57" nillable="true" ma:displayName="Source Document Library" ma:description="" ma:hidden="true" ma:internalName="Source_x0020_Document_x0020_ID" ma:readOnly="false">
      <xsd:simpleType>
        <xsd:restriction base="dms:Text">
          <xsd:maxLength value="255"/>
        </xsd:restriction>
      </xsd:simpleType>
    </xsd:element>
    <xsd:element name="Related_x0020_Document_x0020_URL" ma:index="58" nillable="true" ma:displayName="Related Document URL" ma:description="" ma:format="Hyperlink" ma:hidden="true" ma:internalName="Related_x0020_Document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egacy_x0020_Document_x0020_URL" ma:index="59" nillable="true" ma:displayName="Legacy Document URL" ma:description="" ma:hidden="true" ma:internalName="Legacy_x0020_Document_x0020_URL" ma:readOnly="false">
      <xsd:simpleType>
        <xsd:restriction base="dms:Text">
          <xsd:maxLength value="255"/>
        </xsd:restriction>
      </xsd:simpleType>
    </xsd:element>
    <xsd:element name="Related_x0020_URL" ma:index="64" nillable="true" ma:displayName="Related URL" ma:description="" ma:format="Hyperlink" ma:hidden="true" ma:internalName="Related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fbd1098dd984cca8e572d891b515fc5" ma:index="65" ma:taxonomy="true" ma:internalName="dfbd1098dd984cca8e572d891b515fc5" ma:taxonomyFieldName="Organization_x0020_Unit" ma:displayName="Organization Unit" ma:indexed="true" ma:default="" ma:fieldId="{dfbd1098-dd98-4cca-8e57-2d891b515fc5}" ma:sspId="8873248b-d7d4-452f-9de5-dced48d3002c" ma:termSetId="a3bef51c-adc4-4503-a1bb-0f20f3608a6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f8c9a06362439a93ccf8e7250f9630" ma:index="67" ma:taxonomy="true" ma:internalName="m0f8c9a06362439a93ccf8e7250f9630" ma:taxonomyFieldName="Document_x0020_Type" ma:displayName="Document Type" ma:indexed="true" ma:default="" ma:fieldId="{60f8c9a0-6362-439a-93cc-f8e7250f9630}" ma:sspId="8873248b-d7d4-452f-9de5-dced48d3002c" ma:termSetId="cac6ab47-f0a5-45cc-9454-7a2783ec5b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57945f0cf41a089fc8cbef600415c" ma:index="69" ma:taxonomy="true" ma:internalName="eb957945f0cf41a089fc8cbef600415c" ma:taxonomyFieldName="Document_x0020_Sub_x0020_Type" ma:displayName="Document Sub Type" ma:indexed="true" ma:default="" ma:fieldId="{eb957945-f0cf-41a0-89fc-8cbef600415c}" ma:sspId="8873248b-d7d4-452f-9de5-dced48d3002c" ma:termSetId="35c1fe8f-1b00-4066-ab6b-b22f72fbb4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ource_x0020_Document_x0020_ID1" ma:index="71" nillable="true" ma:displayName="Source Document ID" ma:description="" ma:internalName="Source_x0020_Document_x0020_ID1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hortComment" ma:index="63" nillable="true" ma:displayName="Comments" ma:internalName="ShortComment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displayName="Author"/>
        <xsd:element ref="dcterms:created" minOccurs="0" maxOccurs="1"/>
        <xsd:element ref="dc:identifier" minOccurs="0" maxOccurs="1"/>
        <xsd:element name="contentType" minOccurs="0" maxOccurs="1" type="xsd:string" ma:index="66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ocument_x0020_Specialists xmlns="1bcfbb0d-57da-4fff-968f-f82913bae0e8">
      <UserInfo>
        <DisplayName/>
        <AccountId xsi:nil="true"/>
        <AccountType/>
      </UserInfo>
    </Document_x0020_Specialists>
    <Retention_x0020_Action xmlns="1bcfbb0d-57da-4fff-968f-f82913bae0e8">--</Retention_x0020_Action>
    <Tier xmlns="1bcfbb0d-57da-4fff-968f-f82913bae0e8">Tier 3</Tier>
    <Legacy_x0020_Previous_x0020_Document_x0020_Number xmlns="1bcfbb0d-57da-4fff-968f-f82913bae0e8" xsi:nil="true"/>
    <Approvers xmlns="1bcfbb0d-57da-4fff-968f-f82913bae0e8">
      <UserInfo>
        <DisplayName/>
        <AccountId xsi:nil="true"/>
        <AccountType/>
      </UserInfo>
    </Approvers>
    <Associated_x0020_Policy xmlns="1bcfbb0d-57da-4fff-968f-f82913bae0e8">--</Associated_x0020_Policy>
    <CD_x0020_Section xmlns="1bcfbb0d-57da-4fff-968f-f82913bae0e8">--</CD_x0020_Section>
    <Current_x0020_Release_x0020_Revision xmlns="1bcfbb0d-57da-4fff-968f-f82913bae0e8">R0</Current_x0020_Release_x0020_Revision>
    <Subsystem xmlns="1bcfbb0d-57da-4fff-968f-f82913bae0e8">--</Subsystem>
    <Rescinded xmlns="1bcfbb0d-57da-4fff-968f-f82913bae0e8">false</Rescinded>
    <Legacy_x0020_Approvers xmlns="1bcfbb0d-57da-4fff-968f-f82913bae0e8" xsi:nil="true"/>
    <Legacy_x0020_Document_x0020_URL xmlns="1bcfbb0d-57da-4fff-968f-f82913bae0e8" xsi:nil="true"/>
    <Source_x0020_Document_x0020_ID1 xmlns="1bcfbb0d-57da-4fff-968f-f82913bae0e8" xsi:nil="true"/>
    <InProgress_x0020_Revision xmlns="1bcfbb0d-57da-4fff-968f-f82913bae0e8" xsi:nil="true"/>
    <Retention_x0020_Authority xmlns="1bcfbb0d-57da-4fff-968f-f82913bae0e8" xsi:nil="true"/>
    <dfbd1098dd984cca8e572d891b515fc5 xmlns="1bcfbb0d-57da-4fff-968f-f82913bae0e8">
      <Terms xmlns="http://schemas.microsoft.com/office/infopath/2007/PartnerControls">
        <TermInfo xmlns="http://schemas.microsoft.com/office/infopath/2007/PartnerControls">
          <TermName xmlns="http://schemas.microsoft.com/office/infopath/2007/PartnerControls">LCLS-2</TermName>
          <TermId xmlns="http://schemas.microsoft.com/office/infopath/2007/PartnerControls">5fa05ef5-bcb1-47c1-a006-b66d0ac2220e</TermId>
        </TermInfo>
      </Terms>
    </dfbd1098dd984cca8e572d891b515fc5>
    <Collaborators xmlns="1bcfbb0d-57da-4fff-968f-f82913bae0e8">
      <UserInfo>
        <DisplayName/>
        <AccountId xsi:nil="true"/>
        <AccountType/>
      </UserInfo>
    </Collaborators>
    <eb957945f0cf41a089fc8cbef600415c xmlns="1bcfbb0d-57da-4fff-968f-f82913bae0e8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</TermName>
          <TermId xmlns="http://schemas.microsoft.com/office/infopath/2007/PartnerControls">d57823a0-9e3d-424e-8823-44677f6c0461</TermId>
        </TermInfo>
      </Terms>
    </eb957945f0cf41a089fc8cbef600415c>
    <Legacy_x0020_Document_x0020_Number xmlns="1bcfbb0d-57da-4fff-968f-f82913bae0e8" xsi:nil="true"/>
    <Current_x0020_Released_x0020_Revision_x0020_Date xmlns="1bcfbb0d-57da-4fff-968f-f82913bae0e8" xsi:nil="true"/>
    <Released_x0020_Revisions xmlns="1bcfbb0d-57da-4fff-968f-f82913bae0e8" xsi:nil="true"/>
    <Issue_x0020_Date xmlns="1bcfbb0d-57da-4fff-968f-f82913bae0e8" xsi:nil="true"/>
    <Reviewers xmlns="1bcfbb0d-57da-4fff-968f-f82913bae0e8">
      <UserInfo>
        <DisplayName/>
        <AccountId xsi:nil="true"/>
        <AccountType/>
      </UserInfo>
    </Reviewers>
    <Retention_x0020_Action_x0020_Date xmlns="1bcfbb0d-57da-4fff-968f-f82913bae0e8" xsi:nil="true"/>
    <Legacy_x0020_Modified_x0020_By xmlns="1bcfbb0d-57da-4fff-968f-f82913bae0e8" xsi:nil="true"/>
    <Date_x0020_Document_x0020_Created xmlns="1bcfbb0d-57da-4fff-968f-f82913bae0e8" xsi:nil="true"/>
    <Completed_x0020_Date xmlns="1bcfbb0d-57da-4fff-968f-f82913bae0e8" xsi:nil="true"/>
    <DCO_x0020_Number xmlns="1bcfbb0d-57da-4fff-968f-f82913bae0e8" xsi:nil="true"/>
    <Originator xmlns="1bcfbb0d-57da-4fff-968f-f82913bae0e8">
      <UserInfo>
        <DisplayName/>
        <AccountId xsi:nil="true"/>
        <AccountType/>
      </UserInfo>
    </Originator>
    <Published_x0020_Document_x0020_ID xmlns="1bcfbb0d-57da-4fff-968f-f82913bae0e8" xsi:nil="true"/>
    <Source_x0020_Document_x0020_ID xmlns="1bcfbb0d-57da-4fff-968f-f82913bae0e8" xsi:nil="true"/>
    <_dlc_ExpireDateSaved xmlns="http://schemas.microsoft.com/sharepoint/v3" xsi:nil="true"/>
    <Effective_x0020_Date xmlns="1bcfbb0d-57da-4fff-968f-f82913bae0e8" xsi:nil="true"/>
    <In_x0020_Use xmlns="1bcfbb0d-57da-4fff-968f-f82913bae0e8">true</In_x0020_Use>
    <Form xmlns="1bcfbb0d-57da-4fff-968f-f82913bae0e8">false</Form>
    <Legacy_Modified xmlns="1bcfbb0d-57da-4fff-968f-f82913bae0e8" xsi:nil="true"/>
    <Utilization xmlns="1bcfbb0d-57da-4fff-968f-f82913bae0e8">Principal</Utilization>
    <TaxCatchAll xmlns="1bcfbb0d-57da-4fff-968f-f82913bae0e8">
      <Value>218</Value>
      <Value>238</Value>
      <Value>27</Value>
    </TaxCatchAll>
    <CDMS_Area xmlns="1bcfbb0d-57da-4fff-968f-f82913bae0e8">--</CDMS_Area>
    <CD_x0020_System xmlns="1bcfbb0d-57da-4fff-968f-f82913bae0e8">--</CD_x0020_System>
    <Other_x0020_Collaborators xmlns="1bcfbb0d-57da-4fff-968f-f82913bae0e8">
      <UserInfo>
        <DisplayName/>
        <AccountId xsi:nil="true"/>
        <AccountType/>
      </UserInfo>
    </Other_x0020_Collaborators>
    <Review_x0020_Schedule xmlns="1bcfbb0d-57da-4fff-968f-f82913bae0e8" xsi:nil="true"/>
    <Management_x0020_System xmlns="1bcfbb0d-57da-4fff-968f-f82913bae0e8" xsi:nil="true"/>
    <Notes1 xmlns="1bcfbb0d-57da-4fff-968f-f82913bae0e8" xsi:nil="true"/>
    <_dlc_ExpireDate xmlns="http://schemas.microsoft.com/sharepoint/v3" xsi:nil="true"/>
    <m0f8c9a06362439a93ccf8e7250f9630 xmlns="1bcfbb0d-57da-4fff-968f-f82913bae0e8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m0f8c9a06362439a93ccf8e7250f9630>
    <Document_x0020_Subsection xmlns="1bcfbb0d-57da-4fff-968f-f82913bae0e8">00</Document_x0020_Subsection>
    <Lock_x0020_and_x0020_Tag xmlns="1bcfbb0d-57da-4fff-968f-f82913bae0e8">false</Lock_x0020_and_x0020_Tag>
    <_dlc_Exempt xmlns="http://schemas.microsoft.com/sharepoint/v3" xsi:nil="true"/>
    <Document_x0020_Sequential_x0020_Number xmlns="1bcfbb0d-57da-4fff-968f-f82913bae0e8" xsi:nil="true"/>
    <Related_x0020_URL xmlns="1bcfbb0d-57da-4fff-968f-f82913bae0e8">
      <Url xsi:nil="true"/>
      <Description xsi:nil="true"/>
    </Related_x0020_URL>
    <CD_x0020_Area xmlns="1bcfbb0d-57da-4fff-968f-f82913bae0e8">--</CD_x0020_Area>
    <Related_x0020_Document xmlns="1bcfbb0d-57da-4fff-968f-f82913bae0e8" xsi:nil="true"/>
    <Related_x0020_Document_x0020_URL xmlns="1bcfbb0d-57da-4fff-968f-f82913bae0e8">
      <Url xsi:nil="true"/>
      <Description xsi:nil="true"/>
    </Related_x0020_Document_x0020_URL>
    <_dlc_DocId xmlns="1bcfbb0d-57da-4fff-968f-f82913bae0e8">SLACDOC-4-3058</_dlc_DocId>
    <_dlc_DocIdUrl xmlns="1bcfbb0d-57da-4fff-968f-f82913bae0e8">
      <Url>https://docs.slac.stanford.edu/sites/pub/_layouts/DocIdRedir.aspx?ID=SLACDOC-4-3058</Url>
      <Description>SLACDOC-4-3058</Description>
    </_dlc_DocIdUrl>
  </documentManagement>
</p:properties>
</file>

<file path=customXml/item4.xml><?xml version="1.0" encoding="utf-8"?>
<?mso-contentType ?>
<SharedContentType xmlns="Microsoft.SharePoint.Taxonomy.ContentTypeSync" SourceId="8873248b-d7d4-452f-9de5-dced48d3002c" ContentTypeId="0x0101000DE68A87D5FCF644814D623BEEAED63F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5BC7FC6-15BD-4F98-85CB-906E8B7B0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bcfbb0d-57da-4fff-968f-f82913bae0e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documentManagement/types"/>
    <ds:schemaRef ds:uri="1bcfbb0d-57da-4fff-968f-f82913bae0e8"/>
    <ds:schemaRef ds:uri="http://schemas.microsoft.com/sharepoint/v3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F1809775-0102-4118-B1B3-0E6CB2CAB7D6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E0F39D02-36B3-4DDB-913B-77A13176208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75110</TotalTime>
  <Words>1096</Words>
  <Application>Microsoft Office PowerPoint</Application>
  <PresentationFormat>Custom</PresentationFormat>
  <Paragraphs>270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Cambria Math</vt:lpstr>
      <vt:lpstr>Garamond</vt:lpstr>
      <vt:lpstr>Helvetica Light</vt:lpstr>
      <vt:lpstr>Helvetica Neue</vt:lpstr>
      <vt:lpstr>Helvetica Neue Medium</vt:lpstr>
      <vt:lpstr>SFBX1000</vt:lpstr>
      <vt:lpstr>SFRM1000</vt:lpstr>
      <vt:lpstr>Wingdings</vt:lpstr>
      <vt:lpstr>1_blank</vt:lpstr>
      <vt:lpstr>Beam diagnostics for high brightness beams at FACET-II</vt:lpstr>
      <vt:lpstr>Acknowledgements</vt:lpstr>
      <vt:lpstr>FACET-II: A National User Facility Based on High-energy Beams and Their Interaction with Plasmas and Lasers</vt:lpstr>
      <vt:lpstr>PWFA Research Priorities at FACET-II</vt:lpstr>
      <vt:lpstr>FACET-II Experimental Area – Beam Parameters</vt:lpstr>
      <vt:lpstr>FACET-II Experimental Area – Diagnostic Devices</vt:lpstr>
      <vt:lpstr>Imaging Spectrometer Diagnostics</vt:lpstr>
      <vt:lpstr>Butterfly Emittance Diagnostic</vt:lpstr>
      <vt:lpstr>Butterfly Emittance Measurement</vt:lpstr>
      <vt:lpstr>Extreme beams at FACET-II</vt:lpstr>
      <vt:lpstr>Virtual Diagnostics for High Brightness Beams Slide credit: C. Emma</vt:lpstr>
      <vt:lpstr>Algorithmic Beam Tuning - If you can predict it you can control it Slide credit: C. Emma</vt:lpstr>
      <vt:lpstr>An Edge Radiation Diagnostic for beam measurements Slide credit: B. O’Shea</vt:lpstr>
      <vt:lpstr>Summary</vt:lpstr>
      <vt:lpstr>PowerPoint Presentation</vt:lpstr>
      <vt:lpstr>PowerPoint Presentation</vt:lpstr>
    </vt:vector>
  </TitlesOfParts>
  <Company>SLAC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PowerPoint Template</dc:title>
  <dc:creator>FACET</dc:creator>
  <cp:lastModifiedBy>Storey, Doug Wesley</cp:lastModifiedBy>
  <cp:revision>2592</cp:revision>
  <cp:lastPrinted>2009-07-27T17:31:51Z</cp:lastPrinted>
  <dcterms:created xsi:type="dcterms:W3CDTF">2009-11-23T23:38:17Z</dcterms:created>
  <dcterms:modified xsi:type="dcterms:W3CDTF">2019-05-09T00:27:57Z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0x0101000DE68A87D5FCF644814D623BEEAED63F02004D13F123D9C5A44EBA17F2E4173D07F4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_dlc_DocIdItemGuid">
    <vt:lpwstr>c60d9011-2e8e-4be0-ae33-f390fdd3c08f</vt:lpwstr>
  </property>
  <property fmtid="{D5CDD505-2E9C-101B-9397-08002B2CF9AE}" pid="8" name="Organization Unit">
    <vt:lpwstr>238;#LCLS-2|5fa05ef5-bcb1-47c1-a006-b66d0ac2220e</vt:lpwstr>
  </property>
  <property fmtid="{D5CDD505-2E9C-101B-9397-08002B2CF9AE}" pid="9" name="Document Type">
    <vt:lpwstr>218;#Templates|09abdf3f-5dae-474d-8c44-157bf154b270</vt:lpwstr>
  </property>
  <property fmtid="{D5CDD505-2E9C-101B-9397-08002B2CF9AE}" pid="10" name="Document Sub Type">
    <vt:lpwstr>27;#General|d57823a0-9e3d-424e-8823-44677f6c0461</vt:lpwstr>
  </property>
</Properties>
</file>