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78" r:id="rId2"/>
  </p:sldMasterIdLst>
  <p:sldIdLst>
    <p:sldId id="256" r:id="rId3"/>
    <p:sldId id="321" r:id="rId4"/>
    <p:sldId id="268" r:id="rId5"/>
    <p:sldId id="267" r:id="rId6"/>
    <p:sldId id="258" r:id="rId7"/>
    <p:sldId id="259" r:id="rId8"/>
    <p:sldId id="270" r:id="rId9"/>
    <p:sldId id="329" r:id="rId10"/>
    <p:sldId id="273" r:id="rId11"/>
    <p:sldId id="328" r:id="rId12"/>
    <p:sldId id="276" r:id="rId13"/>
    <p:sldId id="278" r:id="rId14"/>
    <p:sldId id="287" r:id="rId15"/>
    <p:sldId id="288" r:id="rId16"/>
    <p:sldId id="289" r:id="rId17"/>
    <p:sldId id="292" r:id="rId18"/>
    <p:sldId id="293" r:id="rId19"/>
    <p:sldId id="294" r:id="rId20"/>
    <p:sldId id="299" r:id="rId21"/>
    <p:sldId id="300" r:id="rId22"/>
    <p:sldId id="301" r:id="rId23"/>
    <p:sldId id="324" r:id="rId24"/>
    <p:sldId id="303" r:id="rId25"/>
    <p:sldId id="308" r:id="rId26"/>
    <p:sldId id="307" r:id="rId27"/>
    <p:sldId id="313" r:id="rId28"/>
    <p:sldId id="327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7E0"/>
    <a:srgbClr val="556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5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656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414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240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475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629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00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164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707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386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545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76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215265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986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434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32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232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61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910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836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073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89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4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643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46256" y="1882293"/>
            <a:ext cx="5830473" cy="34715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75513" y="1828800"/>
            <a:ext cx="2875722" cy="3538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657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22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925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686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96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959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351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819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373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194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602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ints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9508" y="1113666"/>
            <a:ext cx="8772457" cy="40546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 marL="742950" indent="-285750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2400"/>
            </a:lvl3pPr>
            <a:lvl4pPr>
              <a:lnSpc>
                <a:spcPct val="150000"/>
              </a:lnSpc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0324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302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778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743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800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66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58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923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498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734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493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58B25E-3BD2-4F87-B9EE-06B43BF617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70F044-35DF-4060-9EE5-345092CF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81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648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908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716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927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925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98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507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086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25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648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58B25E-3BD2-4F87-B9EE-06B43BF617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70F044-35DF-4060-9EE5-345092CF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5875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280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76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457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215265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597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46256" y="1882293"/>
            <a:ext cx="5830473" cy="34715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75513" y="1828800"/>
            <a:ext cx="2875722" cy="3538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813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ints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9508" y="1113666"/>
            <a:ext cx="8772457" cy="40546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 marL="742950" indent="-285750"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2400"/>
            </a:lvl3pPr>
            <a:lvl4pPr>
              <a:lnSpc>
                <a:spcPct val="150000"/>
              </a:lnSpc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888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58B25E-3BD2-4F87-B9EE-06B43BF617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0F044-35DF-4060-9EE5-345092CF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58B25E-3BD2-4F87-B9EE-06B43BF617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0F044-35DF-4060-9EE5-345092CF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58B25E-3BD2-4F87-B9EE-06B43BF617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70F044-35DF-4060-9EE5-345092CF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5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458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88164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2000">
                <a:schemeClr val="accent1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Gourab Chatterjee\Desktop\Desktop Backup\Images Bank\Logos\uphill logo for website.jp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48" y="1"/>
            <a:ext cx="914151" cy="9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8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88164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2000">
                <a:schemeClr val="accent1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Gourab Chatterjee\Desktop\Desktop Backup\Images Bank\Logos\uphill logo for webs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598" y="164308"/>
            <a:ext cx="914151" cy="9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21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10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1944"/>
            <a:ext cx="9144000" cy="2152650"/>
          </a:xfrm>
        </p:spPr>
        <p:txBody>
          <a:bodyPr/>
          <a:lstStyle/>
          <a:p>
            <a:r>
              <a:rPr lang="en-US" dirty="0"/>
              <a:t>Recombination of Protons Accelerated by a High Intensity High Contrast </a:t>
            </a:r>
            <a:r>
              <a:rPr lang="en-US" dirty="0" smtClean="0"/>
              <a:t>Laser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5024" y="5685312"/>
            <a:ext cx="31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Phys. Rev. Lett. </a:t>
            </a:r>
            <a:r>
              <a:rPr lang="en-US" b="1" dirty="0"/>
              <a:t>121</a:t>
            </a:r>
            <a:r>
              <a:rPr lang="en-US" dirty="0"/>
              <a:t>, 134801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368" y="3294735"/>
            <a:ext cx="9134632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Sheroy Tata</a:t>
            </a:r>
            <a:r>
              <a:rPr lang="en-IN" sz="2400" baseline="30000" dirty="0" smtClean="0"/>
              <a:t>1,2</a:t>
            </a:r>
            <a:r>
              <a:rPr lang="en-IN" sz="2400" dirty="0" smtClean="0"/>
              <a:t>, </a:t>
            </a:r>
            <a:r>
              <a:rPr lang="en-IN" sz="2400" dirty="0" err="1" smtClean="0"/>
              <a:t>Angana</a:t>
            </a:r>
            <a:r>
              <a:rPr lang="en-IN" sz="2400" dirty="0" smtClean="0"/>
              <a:t> Mondal</a:t>
            </a:r>
            <a:r>
              <a:rPr lang="en-IN" sz="2400" baseline="30000" dirty="0" smtClean="0"/>
              <a:t>2</a:t>
            </a:r>
            <a:r>
              <a:rPr lang="en-IN" sz="2400" dirty="0" smtClean="0"/>
              <a:t>, Soubhik Sarkar</a:t>
            </a:r>
            <a:r>
              <a:rPr lang="en-IN" sz="2400" baseline="30000" dirty="0" smtClean="0"/>
              <a:t>2</a:t>
            </a:r>
            <a:r>
              <a:rPr lang="en-IN" sz="2400" dirty="0" smtClean="0"/>
              <a:t>, </a:t>
            </a:r>
            <a:r>
              <a:rPr lang="en-IN" sz="2400" dirty="0" err="1" smtClean="0"/>
              <a:t>Jagarnnath</a:t>
            </a:r>
            <a:r>
              <a:rPr lang="en-IN" sz="2400" dirty="0" smtClean="0"/>
              <a:t> Jha</a:t>
            </a:r>
            <a:r>
              <a:rPr lang="en-IN" sz="2400" baseline="30000" dirty="0" smtClean="0"/>
              <a:t>2</a:t>
            </a:r>
            <a:r>
              <a:rPr lang="en-IN" sz="2400" dirty="0" smtClean="0"/>
              <a:t>, </a:t>
            </a:r>
            <a:r>
              <a:rPr lang="en-IN" sz="2400" dirty="0" err="1" smtClean="0"/>
              <a:t>Yash</a:t>
            </a:r>
            <a:r>
              <a:rPr lang="en-IN" sz="2400" dirty="0" smtClean="0"/>
              <a:t> Ved</a:t>
            </a:r>
            <a:r>
              <a:rPr lang="en-IN" sz="2400" baseline="30000" dirty="0" smtClean="0"/>
              <a:t>2</a:t>
            </a:r>
            <a:r>
              <a:rPr lang="en-IN" sz="2400" dirty="0" smtClean="0"/>
              <a:t>, Amit Lad</a:t>
            </a:r>
            <a:r>
              <a:rPr lang="en-IN" sz="2400" baseline="30000" dirty="0" smtClean="0"/>
              <a:t>2</a:t>
            </a:r>
            <a:r>
              <a:rPr lang="en-IN" sz="2400" dirty="0" smtClean="0"/>
              <a:t>, James Colgan</a:t>
            </a:r>
            <a:r>
              <a:rPr lang="en-IN" sz="2400" baseline="30000" dirty="0" smtClean="0"/>
              <a:t>3</a:t>
            </a:r>
            <a:r>
              <a:rPr lang="en-IN" sz="2400" dirty="0" smtClean="0"/>
              <a:t>, John Pasley</a:t>
            </a:r>
            <a:r>
              <a:rPr lang="en-IN" sz="2400" baseline="30000" dirty="0" smtClean="0"/>
              <a:t>4</a:t>
            </a:r>
            <a:r>
              <a:rPr lang="en-IN" sz="2400" dirty="0" smtClean="0"/>
              <a:t>, M. Krishnamurthy</a:t>
            </a:r>
            <a:r>
              <a:rPr lang="en-IN" sz="2400" baseline="30000" dirty="0" smtClean="0"/>
              <a:t>2</a:t>
            </a:r>
          </a:p>
          <a:p>
            <a:pPr algn="ctr"/>
            <a:endParaRPr lang="en-IN" sz="2800" baseline="30000" dirty="0" smtClean="0"/>
          </a:p>
          <a:p>
            <a:pPr algn="ctr"/>
            <a:r>
              <a:rPr lang="en-IN" baseline="30000" dirty="0" smtClean="0"/>
              <a:t>1</a:t>
            </a:r>
            <a:r>
              <a:rPr lang="en-IN" dirty="0" smtClean="0"/>
              <a:t>Weizmann </a:t>
            </a:r>
            <a:r>
              <a:rPr lang="en-IN" dirty="0"/>
              <a:t>Institute of Science</a:t>
            </a:r>
          </a:p>
          <a:p>
            <a:pPr algn="ctr"/>
            <a:r>
              <a:rPr lang="en-IN" baseline="30000" dirty="0" smtClean="0"/>
              <a:t>2</a:t>
            </a:r>
            <a:r>
              <a:rPr lang="en-IN" dirty="0" smtClean="0"/>
              <a:t>Tata Institute of Fundamental Research</a:t>
            </a:r>
          </a:p>
          <a:p>
            <a:pPr algn="ctr"/>
            <a:r>
              <a:rPr lang="en-IN" baseline="30000" dirty="0" smtClean="0"/>
              <a:t>3</a:t>
            </a:r>
            <a:r>
              <a:rPr lang="en-IN" dirty="0" smtClean="0"/>
              <a:t>Los Alamos National Laboratory</a:t>
            </a:r>
          </a:p>
          <a:p>
            <a:pPr algn="ctr"/>
            <a:r>
              <a:rPr lang="en-IN" baseline="30000" dirty="0"/>
              <a:t>4</a:t>
            </a:r>
            <a:r>
              <a:rPr lang="en-IN" dirty="0" smtClean="0"/>
              <a:t>York Plasma Institute</a:t>
            </a:r>
            <a:endParaRPr lang="en-IN" dirty="0"/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LPAW-2019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86622"/>
              </p:ext>
            </p:extLst>
          </p:nvPr>
        </p:nvGraphicFramePr>
        <p:xfrm>
          <a:off x="3376327" y="2081687"/>
          <a:ext cx="6314868" cy="48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327" y="2081687"/>
                        <a:ext cx="6314868" cy="48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Charge transfer by background gas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6100762" y="2362200"/>
          <a:ext cx="58737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00762" y="2362200"/>
                        <a:ext cx="58737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Cloud 72"/>
          <p:cNvSpPr/>
          <p:nvPr/>
        </p:nvSpPr>
        <p:spPr>
          <a:xfrm>
            <a:off x="651222" y="1096183"/>
            <a:ext cx="3692870" cy="2644842"/>
          </a:xfrm>
          <a:prstGeom prst="cloud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2" name="Lightning Bolt 41"/>
          <p:cNvSpPr/>
          <p:nvPr/>
        </p:nvSpPr>
        <p:spPr>
          <a:xfrm rot="6200454">
            <a:off x="3566188" y="1575322"/>
            <a:ext cx="286477" cy="340289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3474771" y="1400385"/>
            <a:ext cx="526417" cy="779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LeftDown"/>
            <a:lightRig rig="threePt" dir="t"/>
          </a:scene3d>
          <a:sp3d>
            <a:bevelT w="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4" name="Oval 43"/>
          <p:cNvSpPr/>
          <p:nvPr/>
        </p:nvSpPr>
        <p:spPr>
          <a:xfrm>
            <a:off x="4870214" y="1855747"/>
            <a:ext cx="515573" cy="515166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100000"/>
                  <a:alpha val="94000"/>
                </a:srgbClr>
              </a:gs>
              <a:gs pos="100000">
                <a:srgbClr val="FF0000">
                  <a:alpha val="13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  <a:scene3d>
            <a:camera prst="isometricLeftDown">
              <a:rot lat="18591180" lon="18149837" rev="19362000"/>
            </a:camera>
            <a:lightRig rig="harsh" dir="t"/>
          </a:scene3d>
          <a:sp3d prstMaterial="matte">
            <a:bevelT w="520700" h="3206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5115" y="1751660"/>
            <a:ext cx="3123458" cy="1113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8204" y="2377308"/>
            <a:ext cx="896215" cy="936666"/>
            <a:chOff x="1198187" y="3440493"/>
            <a:chExt cx="1800000" cy="1800000"/>
          </a:xfrm>
          <a:scene3d>
            <a:camera prst="isometricOffAxis2Left">
              <a:rot lat="1012849" lon="2816516" rev="380464"/>
            </a:camera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198187" y="3440493"/>
              <a:ext cx="1800000" cy="180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002787" y="4245879"/>
              <a:ext cx="190800" cy="1892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38703" y="4051738"/>
              <a:ext cx="677918" cy="220717"/>
            </a:xfrm>
            <a:custGeom>
              <a:avLst/>
              <a:gdLst>
                <a:gd name="connsiteX0" fmla="*/ 0 w 677918"/>
                <a:gd name="connsiteY0" fmla="*/ 220717 h 220717"/>
                <a:gd name="connsiteX1" fmla="*/ 126125 w 677918"/>
                <a:gd name="connsiteY1" fmla="*/ 141890 h 220717"/>
                <a:gd name="connsiteX2" fmla="*/ 252249 w 677918"/>
                <a:gd name="connsiteY2" fmla="*/ 78828 h 220717"/>
                <a:gd name="connsiteX3" fmla="*/ 409904 w 677918"/>
                <a:gd name="connsiteY3" fmla="*/ 31531 h 220717"/>
                <a:gd name="connsiteX4" fmla="*/ 551794 w 677918"/>
                <a:gd name="connsiteY4" fmla="*/ 15765 h 220717"/>
                <a:gd name="connsiteX5" fmla="*/ 677918 w 677918"/>
                <a:gd name="connsiteY5" fmla="*/ 0 h 2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918" h="220717">
                  <a:moveTo>
                    <a:pt x="0" y="220717"/>
                  </a:moveTo>
                  <a:cubicBezTo>
                    <a:pt x="42042" y="193127"/>
                    <a:pt x="84084" y="165538"/>
                    <a:pt x="126125" y="141890"/>
                  </a:cubicBezTo>
                  <a:cubicBezTo>
                    <a:pt x="168166" y="118242"/>
                    <a:pt x="204953" y="97221"/>
                    <a:pt x="252249" y="78828"/>
                  </a:cubicBezTo>
                  <a:cubicBezTo>
                    <a:pt x="299545" y="60435"/>
                    <a:pt x="359980" y="42041"/>
                    <a:pt x="409904" y="31531"/>
                  </a:cubicBezTo>
                  <a:cubicBezTo>
                    <a:pt x="459828" y="21021"/>
                    <a:pt x="551794" y="15765"/>
                    <a:pt x="551794" y="15765"/>
                  </a:cubicBezTo>
                  <a:lnTo>
                    <a:pt x="677918" y="0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270234" y="4144814"/>
              <a:ext cx="677918" cy="159172"/>
            </a:xfrm>
            <a:custGeom>
              <a:avLst/>
              <a:gdLst>
                <a:gd name="connsiteX0" fmla="*/ 0 w 677918"/>
                <a:gd name="connsiteY0" fmla="*/ 159172 h 159172"/>
                <a:gd name="connsiteX1" fmla="*/ 189187 w 677918"/>
                <a:gd name="connsiteY1" fmla="*/ 80345 h 159172"/>
                <a:gd name="connsiteX2" fmla="*/ 362607 w 677918"/>
                <a:gd name="connsiteY2" fmla="*/ 17283 h 159172"/>
                <a:gd name="connsiteX3" fmla="*/ 520263 w 677918"/>
                <a:gd name="connsiteY3" fmla="*/ 1517 h 159172"/>
                <a:gd name="connsiteX4" fmla="*/ 677918 w 677918"/>
                <a:gd name="connsiteY4" fmla="*/ 1517 h 15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918" h="159172">
                  <a:moveTo>
                    <a:pt x="0" y="159172"/>
                  </a:moveTo>
                  <a:cubicBezTo>
                    <a:pt x="64376" y="131582"/>
                    <a:pt x="128753" y="103993"/>
                    <a:pt x="189187" y="80345"/>
                  </a:cubicBezTo>
                  <a:cubicBezTo>
                    <a:pt x="249621" y="56697"/>
                    <a:pt x="307428" y="30421"/>
                    <a:pt x="362607" y="17283"/>
                  </a:cubicBezTo>
                  <a:cubicBezTo>
                    <a:pt x="417786" y="4145"/>
                    <a:pt x="467711" y="4145"/>
                    <a:pt x="520263" y="1517"/>
                  </a:cubicBezTo>
                  <a:cubicBezTo>
                    <a:pt x="572815" y="-1111"/>
                    <a:pt x="625366" y="203"/>
                    <a:pt x="677918" y="1517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28345" y="3594538"/>
              <a:ext cx="441434" cy="536028"/>
            </a:xfrm>
            <a:custGeom>
              <a:avLst/>
              <a:gdLst>
                <a:gd name="connsiteX0" fmla="*/ 0 w 441434"/>
                <a:gd name="connsiteY0" fmla="*/ 536028 h 536028"/>
                <a:gd name="connsiteX1" fmla="*/ 110358 w 441434"/>
                <a:gd name="connsiteY1" fmla="*/ 315310 h 536028"/>
                <a:gd name="connsiteX2" fmla="*/ 236483 w 441434"/>
                <a:gd name="connsiteY2" fmla="*/ 173421 h 536028"/>
                <a:gd name="connsiteX3" fmla="*/ 378372 w 441434"/>
                <a:gd name="connsiteY3" fmla="*/ 47296 h 536028"/>
                <a:gd name="connsiteX4" fmla="*/ 441434 w 441434"/>
                <a:gd name="connsiteY4" fmla="*/ 0 h 53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34" h="536028">
                  <a:moveTo>
                    <a:pt x="0" y="536028"/>
                  </a:moveTo>
                  <a:cubicBezTo>
                    <a:pt x="35472" y="455886"/>
                    <a:pt x="70944" y="375744"/>
                    <a:pt x="110358" y="315310"/>
                  </a:cubicBezTo>
                  <a:cubicBezTo>
                    <a:pt x="149772" y="254876"/>
                    <a:pt x="191814" y="218090"/>
                    <a:pt x="236483" y="173421"/>
                  </a:cubicBezTo>
                  <a:cubicBezTo>
                    <a:pt x="281152" y="128752"/>
                    <a:pt x="344214" y="76199"/>
                    <a:pt x="378372" y="47296"/>
                  </a:cubicBezTo>
                  <a:cubicBezTo>
                    <a:pt x="412530" y="18393"/>
                    <a:pt x="426982" y="9196"/>
                    <a:pt x="441434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</p:grpSp>
      <p:sp>
        <p:nvSpPr>
          <p:cNvPr id="52" name="Oval 51"/>
          <p:cNvSpPr/>
          <p:nvPr/>
        </p:nvSpPr>
        <p:spPr>
          <a:xfrm>
            <a:off x="3603770" y="1704085"/>
            <a:ext cx="78730" cy="9804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LeftDown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FFFF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9732319">
            <a:off x="2944966" y="1892769"/>
            <a:ext cx="265891" cy="1507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599814" y="1694308"/>
            <a:ext cx="132585" cy="102319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165100" dist="38100" dir="19020000" sx="143000" sy="143000" algn="tr" rotWithShape="0">
              <a:srgbClr val="351EE2">
                <a:alpha val="81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3643135" y="1756606"/>
            <a:ext cx="132585" cy="102319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165100" dist="38100" dir="19020000" sx="143000" sy="143000" algn="tr" rotWithShape="0">
              <a:srgbClr val="351EE2">
                <a:alpha val="81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540086" y="1758451"/>
            <a:ext cx="132585" cy="102319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165100" dist="38100" dir="19020000" sx="143000" sy="143000" algn="tr" rotWithShape="0">
              <a:srgbClr val="351EE2">
                <a:alpha val="81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3540086" y="1667282"/>
            <a:ext cx="132585" cy="102319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165100" dist="38100" dir="19020000" sx="143000" sy="143000" algn="tr" rotWithShape="0">
              <a:srgbClr val="351EE2">
                <a:alpha val="81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1" name="Picture 3" descr="C:\Users\Sheroy\Desktop\DNAP-Meeting\017.jpg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9189" b="6839"/>
          <a:stretch/>
        </p:blipFill>
        <p:spPr bwMode="auto">
          <a:xfrm rot="1757147">
            <a:off x="-87667" y="2299243"/>
            <a:ext cx="1176976" cy="1163356"/>
          </a:xfrm>
          <a:prstGeom prst="ellipse">
            <a:avLst/>
          </a:prstGeom>
          <a:noFill/>
          <a:scene3d>
            <a:camera prst="orthographicFront">
              <a:rot lat="1014000" lon="2814000" rev="97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V="1">
            <a:off x="780740" y="2179707"/>
            <a:ext cx="2957240" cy="113426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078721" y="2223233"/>
                <a:ext cx="276405" cy="27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721" y="2223233"/>
                <a:ext cx="276405" cy="270405"/>
              </a:xfrm>
              <a:prstGeom prst="rect">
                <a:avLst/>
              </a:prstGeom>
              <a:blipFill>
                <a:blip r:embed="rId8"/>
                <a:stretch>
                  <a:fillRect l="-6667" r="-48889" b="-10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 rot="20310342">
            <a:off x="1283492" y="2712726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/>
              <a:t>Can this happen to us?</a:t>
            </a:r>
            <a:endParaRPr lang="en-IN" sz="2000" dirty="0"/>
          </a:p>
        </p:txBody>
      </p:sp>
      <p:sp>
        <p:nvSpPr>
          <p:cNvPr id="89" name="TextBox 88"/>
          <p:cNvSpPr txBox="1"/>
          <p:nvPr/>
        </p:nvSpPr>
        <p:spPr>
          <a:xfrm rot="20358942">
            <a:off x="743120" y="2139996"/>
            <a:ext cx="1541543" cy="20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Pressure – 4.5 10</a:t>
            </a:r>
            <a:r>
              <a:rPr lang="en-IN" baseline="30000" dirty="0" smtClean="0"/>
              <a:t>-5</a:t>
            </a:r>
            <a:r>
              <a:rPr lang="en-IN" dirty="0" smtClean="0"/>
              <a:t> mbar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48664" y="4117283"/>
                <a:ext cx="2069595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 smtClean="0">
                              <a:latin typeface="Cambria Math"/>
                            </a:rPr>
                            <m:t>𝑑</m:t>
                          </m:r>
                          <m:r>
                            <a:rPr lang="en-IN" sz="20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IN" sz="2000" i="1" smtClean="0">
                              <a:latin typeface="Cambria Math"/>
                            </a:rPr>
                            <m:t>𝑑</m:t>
                          </m:r>
                          <m:r>
                            <a:rPr lang="en-IN" sz="20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IN" sz="2000" b="0" i="1" smtClean="0">
                          <a:latin typeface="Cambria Math"/>
                        </a:rPr>
                        <m:t> </m:t>
                      </m:r>
                      <m:r>
                        <a:rPr lang="en-IN" sz="2000" b="0" i="1" smtClean="0">
                          <a:latin typeface="Cambria Math"/>
                          <a:ea typeface="Cambria Math"/>
                        </a:rPr>
                        <m:t>=− </m:t>
                      </m:r>
                      <m:r>
                        <a:rPr lang="en-IN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IN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sz="20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IN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664" y="4117283"/>
                <a:ext cx="2069595" cy="676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104010"/>
              </p:ext>
            </p:extLst>
          </p:nvPr>
        </p:nvGraphicFramePr>
        <p:xfrm>
          <a:off x="3376327" y="2080542"/>
          <a:ext cx="6315947" cy="4824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Graph" r:id="rId10" imgW="3920760" imgH="3000960" progId="Origin50.Graph">
                  <p:embed/>
                </p:oleObj>
              </mc:Choice>
              <mc:Fallback>
                <p:oleObj name="Graph" r:id="rId10" imgW="3920760" imgH="3000960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327" y="2080542"/>
                        <a:ext cx="6315947" cy="4824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313972" y="1304598"/>
            <a:ext cx="4607616" cy="123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Expected neutralization by just charge transfer in background gas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6081" y="479394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Does not fit the form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32195" y="1177808"/>
            <a:ext cx="430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Charge transfer does not seem to be a dominating process</a:t>
            </a:r>
            <a:endParaRPr lang="en-IN" sz="2400" dirty="0">
              <a:solidFill>
                <a:srgbClr val="FF0000"/>
              </a:solidFill>
            </a:endParaRPr>
          </a:p>
        </p:txBody>
      </p:sp>
      <p:grpSp>
        <p:nvGrpSpPr>
          <p:cNvPr id="55" name="Reaction text"/>
          <p:cNvGrpSpPr>
            <a:grpSpLocks noChangeAspect="1"/>
          </p:cNvGrpSpPr>
          <p:nvPr/>
        </p:nvGrpSpPr>
        <p:grpSpPr>
          <a:xfrm>
            <a:off x="704869" y="3953150"/>
            <a:ext cx="2617812" cy="1071625"/>
            <a:chOff x="4633932" y="1606808"/>
            <a:chExt cx="2327135" cy="957742"/>
          </a:xfrm>
        </p:grpSpPr>
        <p:sp>
          <p:nvSpPr>
            <p:cNvPr id="56" name="Cloud Callout 49"/>
            <p:cNvSpPr/>
            <p:nvPr/>
          </p:nvSpPr>
          <p:spPr>
            <a:xfrm>
              <a:off x="4633932" y="1606808"/>
              <a:ext cx="2327135" cy="957742"/>
            </a:xfrm>
            <a:custGeom>
              <a:avLst/>
              <a:gdLst/>
              <a:ahLst/>
              <a:cxnLst/>
              <a:rect l="l" t="t" r="r" b="b"/>
              <a:pathLst>
                <a:path w="2811822" h="1114611">
                  <a:moveTo>
                    <a:pt x="2209236" y="834"/>
                  </a:moveTo>
                  <a:cubicBezTo>
                    <a:pt x="2242505" y="2355"/>
                    <a:pt x="2275706" y="6744"/>
                    <a:pt x="2307590" y="14159"/>
                  </a:cubicBezTo>
                  <a:cubicBezTo>
                    <a:pt x="2404769" y="36750"/>
                    <a:pt x="2474453" y="84048"/>
                    <a:pt x="2493174" y="140167"/>
                  </a:cubicBezTo>
                  <a:cubicBezTo>
                    <a:pt x="2605500" y="156724"/>
                    <a:pt x="2694944" y="202629"/>
                    <a:pt x="2731346" y="262461"/>
                  </a:cubicBezTo>
                  <a:cubicBezTo>
                    <a:pt x="2757802" y="305891"/>
                    <a:pt x="2754032" y="353060"/>
                    <a:pt x="2720685" y="395072"/>
                  </a:cubicBezTo>
                  <a:cubicBezTo>
                    <a:pt x="2802655" y="452686"/>
                    <a:pt x="2831321" y="527373"/>
                    <a:pt x="2798559" y="597830"/>
                  </a:cubicBezTo>
                  <a:cubicBezTo>
                    <a:pt x="2755007" y="691498"/>
                    <a:pt x="2610830" y="761646"/>
                    <a:pt x="2433761" y="775314"/>
                  </a:cubicBezTo>
                  <a:cubicBezTo>
                    <a:pt x="2432916" y="833779"/>
                    <a:pt x="2385269" y="889227"/>
                    <a:pt x="2303169" y="927396"/>
                  </a:cubicBezTo>
                  <a:cubicBezTo>
                    <a:pt x="2178428" y="985397"/>
                    <a:pt x="1998239" y="992850"/>
                    <a:pt x="1858547" y="945810"/>
                  </a:cubicBezTo>
                  <a:cubicBezTo>
                    <a:pt x="1813370" y="1026608"/>
                    <a:pt x="1692399" y="1088375"/>
                    <a:pt x="1540811" y="1108052"/>
                  </a:cubicBezTo>
                  <a:cubicBezTo>
                    <a:pt x="1362182" y="1131237"/>
                    <a:pt x="1175753" y="1091727"/>
                    <a:pt x="1073632" y="1009020"/>
                  </a:cubicBezTo>
                  <a:cubicBezTo>
                    <a:pt x="832600" y="1087524"/>
                    <a:pt x="519544" y="1043398"/>
                    <a:pt x="379657" y="911174"/>
                  </a:cubicBezTo>
                  <a:cubicBezTo>
                    <a:pt x="242240" y="919865"/>
                    <a:pt x="113209" y="873831"/>
                    <a:pt x="74532" y="802290"/>
                  </a:cubicBezTo>
                  <a:cubicBezTo>
                    <a:pt x="46516" y="750530"/>
                    <a:pt x="71282" y="694670"/>
                    <a:pt x="139730" y="655315"/>
                  </a:cubicBezTo>
                  <a:cubicBezTo>
                    <a:pt x="42615" y="624445"/>
                    <a:pt x="-11468" y="565206"/>
                    <a:pt x="2053" y="504523"/>
                  </a:cubicBezTo>
                  <a:cubicBezTo>
                    <a:pt x="17914" y="433472"/>
                    <a:pt x="122309" y="377818"/>
                    <a:pt x="253486" y="370494"/>
                  </a:cubicBezTo>
                  <a:cubicBezTo>
                    <a:pt x="254266" y="369308"/>
                    <a:pt x="255111" y="368147"/>
                    <a:pt x="255891" y="366961"/>
                  </a:cubicBezTo>
                  <a:cubicBezTo>
                    <a:pt x="238275" y="296994"/>
                    <a:pt x="279357" y="226433"/>
                    <a:pt x="367892" y="174493"/>
                  </a:cubicBezTo>
                  <a:cubicBezTo>
                    <a:pt x="507779" y="92456"/>
                    <a:pt x="734575" y="74171"/>
                    <a:pt x="912749" y="130521"/>
                  </a:cubicBezTo>
                  <a:cubicBezTo>
                    <a:pt x="1021500" y="19806"/>
                    <a:pt x="1296854" y="-3069"/>
                    <a:pt x="1462092" y="84874"/>
                  </a:cubicBezTo>
                  <a:cubicBezTo>
                    <a:pt x="1503759" y="39768"/>
                    <a:pt x="1583778" y="8588"/>
                    <a:pt x="1676148" y="1522"/>
                  </a:cubicBezTo>
                  <a:cubicBezTo>
                    <a:pt x="1777813" y="-6267"/>
                    <a:pt x="1879348" y="16222"/>
                    <a:pt x="1941621" y="60348"/>
                  </a:cubicBezTo>
                  <a:cubicBezTo>
                    <a:pt x="2008997" y="17524"/>
                    <a:pt x="2109427" y="-3728"/>
                    <a:pt x="2209236" y="834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0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490175" y="1763757"/>
              <a:ext cx="400665" cy="2856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148973" y="1923393"/>
              <a:ext cx="2444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5381765" y="1925053"/>
              <a:ext cx="10841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426258" y="1857465"/>
              <a:ext cx="178164" cy="127000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rgbClr val="FF0000">
                  <a:alpha val="40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5926829" y="1857465"/>
              <a:ext cx="341604" cy="129428"/>
            </a:xfrm>
            <a:prstGeom prst="rightArrow">
              <a:avLst>
                <a:gd name="adj1" fmla="val 50000"/>
                <a:gd name="adj2" fmla="val 76786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0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975632" y="1855972"/>
              <a:ext cx="178164" cy="127000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rgbClr val="FF0000">
                  <a:alpha val="40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95024" y="2041140"/>
              <a:ext cx="1940569" cy="26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00" dirty="0" smtClean="0"/>
                <a:t>H</a:t>
              </a:r>
              <a:r>
                <a:rPr lang="en-IN" sz="1300" baseline="30000" dirty="0" smtClean="0"/>
                <a:t>+</a:t>
              </a:r>
              <a:r>
                <a:rPr lang="en-IN" sz="1300" dirty="0" smtClean="0"/>
                <a:t>    +       N</a:t>
              </a:r>
              <a:r>
                <a:rPr lang="en-IN" sz="1300" baseline="-25000" dirty="0" smtClean="0"/>
                <a:t>2</a:t>
              </a:r>
              <a:r>
                <a:rPr lang="en-IN" sz="1300" dirty="0" smtClean="0"/>
                <a:t>     </a:t>
              </a:r>
              <a:r>
                <a:rPr lang="en-IN" sz="1300" dirty="0">
                  <a:latin typeface="Segoe UI Light" panose="020B0502040204020203" pitchFamily="34" charset="0"/>
                  <a:cs typeface="Segoe UI Light" panose="020B0502040204020203" pitchFamily="34" charset="0"/>
                  <a:sym typeface="Mathematica1"/>
                </a:rPr>
                <a:t>→</a:t>
              </a:r>
              <a:r>
                <a:rPr lang="en-IN" sz="1300" dirty="0" smtClean="0"/>
                <a:t>      H</a:t>
              </a:r>
              <a:r>
                <a:rPr lang="en-IN" sz="1300" baseline="30000" dirty="0" smtClean="0"/>
                <a:t>0</a:t>
              </a:r>
              <a:endParaRPr lang="en-IN" sz="13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80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34601 0.15532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94444E-6 1.85185E-6 L -0.34462 0.15254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7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8.33333E-7 -2.96296E-6 L -0.33472 0.15486 " pathEditMode="relative" rAng="0" ptsTypes="AA">
                                      <p:cBhvr>
                                        <p:cTn id="10" dur="1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7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1.11111E-6 L -0.33472 0.14838 " pathEditMode="relative" rAng="0" ptsTypes="AA">
                                      <p:cBhvr>
                                        <p:cTn id="12" dur="2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7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59259E-6 L -0.34688 0.13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7" grpId="0" animBg="1"/>
      <p:bldP spid="58" grpId="0" animBg="1"/>
      <p:bldP spid="59" grpId="0" animBg="1"/>
      <p:bldP spid="60" grpId="0" animBg="1"/>
      <p:bldP spid="41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Neutral atom formation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812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Up to now strong, neutral atom signals have been explained by charge transfer by target particles in vicinity of interaction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151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FF0000"/>
                </a:solidFill>
              </a:rPr>
              <a:t>Our conditions do not present such a scenario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" y="70678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7030A0"/>
                </a:solidFill>
              </a:rPr>
              <a:t>What now?</a:t>
            </a:r>
            <a:endParaRPr lang="en-I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Charge reduction methods of accelerated ions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9443620" y="3484907"/>
            <a:ext cx="933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30000" dirty="0" err="1" smtClean="0"/>
              <a:t>q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0523740" y="3124867"/>
            <a:ext cx="1368152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883780" y="2755535"/>
            <a:ext cx="442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38743" y="2548803"/>
            <a:ext cx="1459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30000" dirty="0" smtClean="0"/>
              <a:t>(q-1)+</a:t>
            </a:r>
            <a:endParaRPr lang="en-US" baseline="30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0529289" y="3988963"/>
            <a:ext cx="1362603" cy="7116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765066" y="4234477"/>
            <a:ext cx="6046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43643" y="4379164"/>
            <a:ext cx="1459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30000" dirty="0" smtClean="0"/>
              <a:t>(q-1)+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00656" y="1558492"/>
            <a:ext cx="4048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Low cross section</a:t>
            </a:r>
          </a:p>
          <a:p>
            <a:r>
              <a:rPr lang="en-US" sz="2800" dirty="0" smtClean="0"/>
              <a:t>Low electron temperature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00656" y="5262873"/>
            <a:ext cx="2865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cross section</a:t>
            </a:r>
          </a:p>
        </p:txBody>
      </p:sp>
      <p:sp>
        <p:nvSpPr>
          <p:cNvPr id="17" name="Cloud 16"/>
          <p:cNvSpPr/>
          <p:nvPr/>
        </p:nvSpPr>
        <p:spPr>
          <a:xfrm>
            <a:off x="2705100" y="1457107"/>
            <a:ext cx="2552700" cy="1359643"/>
          </a:xfrm>
          <a:prstGeom prst="cloud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89756" y="1733550"/>
            <a:ext cx="110099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89806" y="13189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V</a:t>
            </a:r>
            <a:endParaRPr lang="en-IN" dirty="0"/>
          </a:p>
        </p:txBody>
      </p:sp>
      <p:grpSp>
        <p:nvGrpSpPr>
          <p:cNvPr id="21" name="Reaction text"/>
          <p:cNvGrpSpPr/>
          <p:nvPr/>
        </p:nvGrpSpPr>
        <p:grpSpPr>
          <a:xfrm>
            <a:off x="-4159392" y="1069054"/>
            <a:ext cx="3614795" cy="1479749"/>
            <a:chOff x="4633932" y="1606808"/>
            <a:chExt cx="2327135" cy="957742"/>
          </a:xfrm>
        </p:grpSpPr>
        <p:sp>
          <p:nvSpPr>
            <p:cNvPr id="22" name="Cloud Callout 49"/>
            <p:cNvSpPr/>
            <p:nvPr/>
          </p:nvSpPr>
          <p:spPr>
            <a:xfrm>
              <a:off x="4633932" y="1606808"/>
              <a:ext cx="2327135" cy="957742"/>
            </a:xfrm>
            <a:custGeom>
              <a:avLst/>
              <a:gdLst/>
              <a:ahLst/>
              <a:cxnLst/>
              <a:rect l="l" t="t" r="r" b="b"/>
              <a:pathLst>
                <a:path w="2811822" h="1114611">
                  <a:moveTo>
                    <a:pt x="2209236" y="834"/>
                  </a:moveTo>
                  <a:cubicBezTo>
                    <a:pt x="2242505" y="2355"/>
                    <a:pt x="2275706" y="6744"/>
                    <a:pt x="2307590" y="14159"/>
                  </a:cubicBezTo>
                  <a:cubicBezTo>
                    <a:pt x="2404769" y="36750"/>
                    <a:pt x="2474453" y="84048"/>
                    <a:pt x="2493174" y="140167"/>
                  </a:cubicBezTo>
                  <a:cubicBezTo>
                    <a:pt x="2605500" y="156724"/>
                    <a:pt x="2694944" y="202629"/>
                    <a:pt x="2731346" y="262461"/>
                  </a:cubicBezTo>
                  <a:cubicBezTo>
                    <a:pt x="2757802" y="305891"/>
                    <a:pt x="2754032" y="353060"/>
                    <a:pt x="2720685" y="395072"/>
                  </a:cubicBezTo>
                  <a:cubicBezTo>
                    <a:pt x="2802655" y="452686"/>
                    <a:pt x="2831321" y="527373"/>
                    <a:pt x="2798559" y="597830"/>
                  </a:cubicBezTo>
                  <a:cubicBezTo>
                    <a:pt x="2755007" y="691498"/>
                    <a:pt x="2610830" y="761646"/>
                    <a:pt x="2433761" y="775314"/>
                  </a:cubicBezTo>
                  <a:cubicBezTo>
                    <a:pt x="2432916" y="833779"/>
                    <a:pt x="2385269" y="889227"/>
                    <a:pt x="2303169" y="927396"/>
                  </a:cubicBezTo>
                  <a:cubicBezTo>
                    <a:pt x="2178428" y="985397"/>
                    <a:pt x="1998239" y="992850"/>
                    <a:pt x="1858547" y="945810"/>
                  </a:cubicBezTo>
                  <a:cubicBezTo>
                    <a:pt x="1813370" y="1026608"/>
                    <a:pt x="1692399" y="1088375"/>
                    <a:pt x="1540811" y="1108052"/>
                  </a:cubicBezTo>
                  <a:cubicBezTo>
                    <a:pt x="1362182" y="1131237"/>
                    <a:pt x="1175753" y="1091727"/>
                    <a:pt x="1073632" y="1009020"/>
                  </a:cubicBezTo>
                  <a:cubicBezTo>
                    <a:pt x="832600" y="1087524"/>
                    <a:pt x="519544" y="1043398"/>
                    <a:pt x="379657" y="911174"/>
                  </a:cubicBezTo>
                  <a:cubicBezTo>
                    <a:pt x="242240" y="919865"/>
                    <a:pt x="113209" y="873831"/>
                    <a:pt x="74532" y="802290"/>
                  </a:cubicBezTo>
                  <a:cubicBezTo>
                    <a:pt x="46516" y="750530"/>
                    <a:pt x="71282" y="694670"/>
                    <a:pt x="139730" y="655315"/>
                  </a:cubicBezTo>
                  <a:cubicBezTo>
                    <a:pt x="42615" y="624445"/>
                    <a:pt x="-11468" y="565206"/>
                    <a:pt x="2053" y="504523"/>
                  </a:cubicBezTo>
                  <a:cubicBezTo>
                    <a:pt x="17914" y="433472"/>
                    <a:pt x="122309" y="377818"/>
                    <a:pt x="253486" y="370494"/>
                  </a:cubicBezTo>
                  <a:cubicBezTo>
                    <a:pt x="254266" y="369308"/>
                    <a:pt x="255111" y="368147"/>
                    <a:pt x="255891" y="366961"/>
                  </a:cubicBezTo>
                  <a:cubicBezTo>
                    <a:pt x="238275" y="296994"/>
                    <a:pt x="279357" y="226433"/>
                    <a:pt x="367892" y="174493"/>
                  </a:cubicBezTo>
                  <a:cubicBezTo>
                    <a:pt x="507779" y="92456"/>
                    <a:pt x="734575" y="74171"/>
                    <a:pt x="912749" y="130521"/>
                  </a:cubicBezTo>
                  <a:cubicBezTo>
                    <a:pt x="1021500" y="19806"/>
                    <a:pt x="1296854" y="-3069"/>
                    <a:pt x="1462092" y="84874"/>
                  </a:cubicBezTo>
                  <a:cubicBezTo>
                    <a:pt x="1503759" y="39768"/>
                    <a:pt x="1583778" y="8588"/>
                    <a:pt x="1676148" y="1522"/>
                  </a:cubicBezTo>
                  <a:cubicBezTo>
                    <a:pt x="1777813" y="-6267"/>
                    <a:pt x="1879348" y="16222"/>
                    <a:pt x="1941621" y="60348"/>
                  </a:cubicBezTo>
                  <a:cubicBezTo>
                    <a:pt x="2008997" y="17524"/>
                    <a:pt x="2109427" y="-3728"/>
                    <a:pt x="2209236" y="834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90175" y="1763757"/>
              <a:ext cx="400665" cy="2856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148973" y="1923393"/>
              <a:ext cx="2444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381765" y="1925053"/>
              <a:ext cx="10841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426258" y="1857465"/>
              <a:ext cx="178164" cy="127000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rgbClr val="FF0000">
                  <a:alpha val="40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926829" y="1857465"/>
              <a:ext cx="341604" cy="129428"/>
            </a:xfrm>
            <a:prstGeom prst="rightArrow">
              <a:avLst>
                <a:gd name="adj1" fmla="val 50000"/>
                <a:gd name="adj2" fmla="val 76786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975632" y="1855972"/>
              <a:ext cx="178164" cy="127000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rgbClr val="FF0000">
                  <a:alpha val="40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95024" y="2041140"/>
              <a:ext cx="1940569" cy="23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H</a:t>
              </a:r>
              <a:r>
                <a:rPr lang="en-IN" baseline="30000" dirty="0" smtClean="0"/>
                <a:t>+</a:t>
              </a:r>
              <a:r>
                <a:rPr lang="en-IN" dirty="0" smtClean="0"/>
                <a:t>    +       N</a:t>
              </a:r>
              <a:r>
                <a:rPr lang="en-IN" baseline="-25000" dirty="0" smtClean="0"/>
                <a:t>2</a:t>
              </a:r>
              <a:r>
                <a:rPr lang="en-IN" dirty="0" smtClean="0"/>
                <a:t>     </a:t>
              </a:r>
              <a:r>
                <a:rPr lang="en-IN" dirty="0" smtClean="0">
                  <a:sym typeface="Mathematica1"/>
                </a:rPr>
                <a:t></a:t>
              </a:r>
              <a:r>
                <a:rPr lang="en-IN" dirty="0" smtClean="0"/>
                <a:t>      H</a:t>
              </a:r>
              <a:r>
                <a:rPr lang="en-IN" baseline="30000" dirty="0" smtClean="0"/>
                <a:t>0</a:t>
              </a:r>
              <a:endParaRPr lang="en-IN" baseline="30000" dirty="0"/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951382" y="2035545"/>
            <a:ext cx="285981" cy="202768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254000" sx="200000" sy="200000" algn="ctr" rotWithShape="0">
              <a:srgbClr val="FF0000">
                <a:alpha val="40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362865" y="2035545"/>
            <a:ext cx="276746" cy="196220"/>
          </a:xfrm>
          <a:prstGeom prst="ellipse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>
            <a:outerShdw blurRad="254000" sx="200000" sy="200000" algn="ctr" rotWithShape="0">
              <a:srgbClr val="FF0000">
                <a:alpha val="40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33650" y="3033667"/>
            <a:ext cx="310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Electron ion recombination in a free electron gas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" y="461119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0227E0"/>
                </a:solidFill>
              </a:rPr>
              <a:t>Works in a dense plasma for very slow ions where plasma has cooled sufficiently</a:t>
            </a:r>
            <a:endParaRPr lang="en-IN" sz="2800" dirty="0">
              <a:solidFill>
                <a:srgbClr val="0227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5833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046 L 0.33889 0.00046 " pathEditMode="relative" rAng="0" ptsTypes="AA">
                                      <p:cBhvr>
                                        <p:cTn id="12" dur="3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Electron ion recombination in pre-plasma</a:t>
            </a:r>
            <a:endParaRPr lang="en-IN" dirty="0"/>
          </a:p>
        </p:txBody>
      </p:sp>
      <p:grpSp>
        <p:nvGrpSpPr>
          <p:cNvPr id="5" name="Group 4"/>
          <p:cNvGrpSpPr/>
          <p:nvPr/>
        </p:nvGrpSpPr>
        <p:grpSpPr>
          <a:xfrm>
            <a:off x="901409" y="881985"/>
            <a:ext cx="6779742" cy="5187739"/>
            <a:chOff x="901409" y="881985"/>
            <a:chExt cx="6779742" cy="5187739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901409" y="881985"/>
            <a:ext cx="6779742" cy="5187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7" name="Graph" r:id="rId3" imgW="3920760" imgH="3000960" progId="Origin50.Graph">
                    <p:embed/>
                  </p:oleObj>
                </mc:Choice>
                <mc:Fallback>
                  <p:oleObj name="Graph" r:id="rId3" imgW="3920760" imgH="3000960" progId="Origin50.Graph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01409" y="881985"/>
                          <a:ext cx="6779742" cy="51877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6142748" y="1486600"/>
              <a:ext cx="572202" cy="3696869"/>
            </a:xfrm>
            <a:prstGeom prst="rect">
              <a:avLst/>
            </a:prstGeom>
            <a:solidFill>
              <a:schemeClr val="bg2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Oval 12"/>
          <p:cNvSpPr>
            <a:spLocks noChangeAspect="1"/>
          </p:cNvSpPr>
          <p:nvPr/>
        </p:nvSpPr>
        <p:spPr>
          <a:xfrm>
            <a:off x="6004375" y="3958172"/>
            <a:ext cx="276746" cy="196220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254000" sx="200000" sy="200000" algn="ctr" rotWithShape="0">
              <a:srgbClr val="FF0000">
                <a:alpha val="40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004375" y="4610302"/>
            <a:ext cx="276746" cy="196220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254000" sx="200000" sy="200000" algn="ctr" rotWithShape="0">
              <a:srgbClr val="FF0000">
                <a:alpha val="40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004375" y="4284238"/>
            <a:ext cx="276746" cy="196220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254000" sx="200000" sy="200000" algn="ctr" rotWithShape="0">
              <a:srgbClr val="FF0000">
                <a:alpha val="40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9593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Neutralization should be at most 0.2 %</a:t>
            </a:r>
          </a:p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				Not as high as seen in experiments</a:t>
            </a:r>
            <a:endParaRPr lang="en-IN" sz="2400" dirty="0">
              <a:solidFill>
                <a:srgbClr val="0227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43715 0.01435 " pathEditMode="relative" rAng="0" ptsTypes="AA">
                                      <p:cBhvr>
                                        <p:cTn id="14" dur="3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43142 0.00671 " pathEditMode="relative" rAng="0" ptsTypes="AA">
                                      <p:cBhvr>
                                        <p:cTn id="16" dur="5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43264 0.00047 " pathEditMode="relative" rAng="0" ptsTypes="AA">
                                      <p:cBhvr>
                                        <p:cTn id="18" dur="3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Neutral atom formation requires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4792718" y="10103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… a low electron temperature</a:t>
            </a:r>
            <a:endParaRPr lang="en-IN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74223" y="1152194"/>
          <a:ext cx="6050895" cy="46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223" y="1152194"/>
                        <a:ext cx="6050895" cy="463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014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Can forceful reduction of temperature work?</a:t>
            </a:r>
            <a:endParaRPr lang="en-IN" sz="2400" dirty="0">
              <a:solidFill>
                <a:srgbClr val="0227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Electron ion recombination in pre-plasma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163018" y="1654018"/>
          <a:ext cx="4438128" cy="339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3018" y="1654018"/>
                        <a:ext cx="4438128" cy="3395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127218" y="1638300"/>
          <a:ext cx="4366320" cy="334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218" y="1638300"/>
                        <a:ext cx="4366320" cy="33410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657601" y="1008984"/>
          <a:ext cx="6323321" cy="483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1008984"/>
                        <a:ext cx="6323321" cy="483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013434" y="3599107"/>
            <a:ext cx="3185848" cy="461665"/>
            <a:chOff x="5013434" y="3788299"/>
            <a:chExt cx="3185848" cy="461665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013434" y="4067503"/>
              <a:ext cx="551794" cy="141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5228" y="3788299"/>
              <a:ext cx="2634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 smtClean="0">
                  <a:solidFill>
                    <a:srgbClr val="0227E0"/>
                  </a:solidFill>
                </a:rPr>
                <a:t>1 % neutralization</a:t>
              </a:r>
              <a:endParaRPr lang="en-IN" sz="2400" dirty="0">
                <a:solidFill>
                  <a:srgbClr val="0227E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34608" y="2711665"/>
            <a:ext cx="331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Does not explain 50 % neutralization</a:t>
            </a:r>
            <a:endParaRPr lang="en-IN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648268" y="1008984"/>
          <a:ext cx="6323013" cy="48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268" y="1008984"/>
                        <a:ext cx="6323013" cy="4837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" y="5716988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Forceful reduction of temperature does not give the experimentally measured profiles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84494"/>
            <a:ext cx="39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A very long electron density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3422" y="1119352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Neutralization through pre-plasma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6974816" y="6215478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Is there more?</a:t>
            </a:r>
            <a:endParaRPr lang="en-IN" sz="2400" dirty="0">
              <a:solidFill>
                <a:srgbClr val="0227E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064" y="4414345"/>
            <a:ext cx="4950371" cy="1253836"/>
            <a:chOff x="63064" y="4414345"/>
            <a:chExt cx="4950371" cy="1253836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4146331" y="4414345"/>
              <a:ext cx="867104" cy="8998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3064" y="4960295"/>
              <a:ext cx="408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/>
                <a:t>Just traced out the dependence of rate with energy</a:t>
              </a:r>
              <a:endParaRPr lang="en-I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5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 possibility to change the form of neutralization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9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FF0000"/>
                </a:solidFill>
              </a:rPr>
              <a:t>Co-propagation of ions and electrons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9930" y="2250183"/>
            <a:ext cx="394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It provides one more 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2524" y="3636578"/>
            <a:ext cx="6218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It provides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Lower energy ions co-propagate for longer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Inherent </a:t>
            </a:r>
            <a:r>
              <a:rPr lang="en-IN" dirty="0" err="1" smtClean="0"/>
              <a:t>depandence</a:t>
            </a:r>
            <a:r>
              <a:rPr lang="en-IN" dirty="0" smtClean="0"/>
              <a:t> on the rate with energy is included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" y="429445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0227E0"/>
                </a:solidFill>
              </a:rPr>
              <a:t>Lower energy ions co-propagate for longer </a:t>
            </a:r>
            <a:r>
              <a:rPr lang="en-IN" sz="2400" dirty="0" smtClean="0">
                <a:solidFill>
                  <a:srgbClr val="0227E0"/>
                </a:solidFill>
              </a:rPr>
              <a:t>time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71790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Increases the effective number of  reactions as the energy decreases</a:t>
            </a:r>
            <a:endParaRPr lang="en-IN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18" y="1510097"/>
            <a:ext cx="6306401" cy="2977719"/>
            <a:chOff x="51018" y="1510097"/>
            <a:chExt cx="6306401" cy="2977719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790629" y="1510097"/>
              <a:ext cx="5566790" cy="2977719"/>
              <a:chOff x="2008703" y="4109822"/>
              <a:chExt cx="5763224" cy="30827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008703" y="4109822"/>
                <a:ext cx="5763224" cy="2404366"/>
                <a:chOff x="2267744" y="4084109"/>
                <a:chExt cx="3951925" cy="1320483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267744" y="5383828"/>
                  <a:ext cx="3951925" cy="2076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2267744" y="4084109"/>
                  <a:ext cx="0" cy="130362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14"/>
                <p:cNvSpPr/>
                <p:nvPr/>
              </p:nvSpPr>
              <p:spPr>
                <a:xfrm>
                  <a:off x="3342822" y="4968769"/>
                  <a:ext cx="2876847" cy="397784"/>
                </a:xfrm>
                <a:custGeom>
                  <a:avLst/>
                  <a:gdLst>
                    <a:gd name="connsiteX0" fmla="*/ 0 w 2305050"/>
                    <a:gd name="connsiteY0" fmla="*/ 463791 h 463791"/>
                    <a:gd name="connsiteX1" fmla="*/ 469900 w 2305050"/>
                    <a:gd name="connsiteY1" fmla="*/ 241 h 463791"/>
                    <a:gd name="connsiteX2" fmla="*/ 1587500 w 2305050"/>
                    <a:gd name="connsiteY2" fmla="*/ 400291 h 463791"/>
                    <a:gd name="connsiteX3" fmla="*/ 2305050 w 2305050"/>
                    <a:gd name="connsiteY3" fmla="*/ 425691 h 46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5050" h="463791">
                      <a:moveTo>
                        <a:pt x="0" y="463791"/>
                      </a:moveTo>
                      <a:cubicBezTo>
                        <a:pt x="102658" y="237307"/>
                        <a:pt x="205317" y="10824"/>
                        <a:pt x="469900" y="241"/>
                      </a:cubicBezTo>
                      <a:cubicBezTo>
                        <a:pt x="734483" y="-10342"/>
                        <a:pt x="1281642" y="329383"/>
                        <a:pt x="1587500" y="400291"/>
                      </a:cubicBezTo>
                      <a:cubicBezTo>
                        <a:pt x="1893358" y="471199"/>
                        <a:pt x="2305050" y="425691"/>
                        <a:pt x="2305050" y="42569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200">
                    <a:solidFill>
                      <a:srgbClr val="FFFFFF"/>
                    </a:solidFill>
                    <a:sym typeface="Gill Sans" charset="0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2273300" y="4297379"/>
                  <a:ext cx="2400300" cy="1081071"/>
                </a:xfrm>
                <a:custGeom>
                  <a:avLst/>
                  <a:gdLst>
                    <a:gd name="connsiteX0" fmla="*/ 0 w 2400300"/>
                    <a:gd name="connsiteY0" fmla="*/ 1081071 h 1081071"/>
                    <a:gd name="connsiteX1" fmla="*/ 412750 w 2400300"/>
                    <a:gd name="connsiteY1" fmla="*/ 1571 h 1081071"/>
                    <a:gd name="connsiteX2" fmla="*/ 1339850 w 2400300"/>
                    <a:gd name="connsiteY2" fmla="*/ 846121 h 1081071"/>
                    <a:gd name="connsiteX3" fmla="*/ 2400300 w 2400300"/>
                    <a:gd name="connsiteY3" fmla="*/ 1081071 h 1081071"/>
                    <a:gd name="connsiteX4" fmla="*/ 2400300 w 2400300"/>
                    <a:gd name="connsiteY4" fmla="*/ 1081071 h 1081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0300" h="1081071">
                      <a:moveTo>
                        <a:pt x="0" y="1081071"/>
                      </a:moveTo>
                      <a:cubicBezTo>
                        <a:pt x="94721" y="560900"/>
                        <a:pt x="189442" y="40729"/>
                        <a:pt x="412750" y="1571"/>
                      </a:cubicBezTo>
                      <a:cubicBezTo>
                        <a:pt x="636058" y="-37587"/>
                        <a:pt x="1008592" y="666204"/>
                        <a:pt x="1339850" y="846121"/>
                      </a:cubicBezTo>
                      <a:cubicBezTo>
                        <a:pt x="1671108" y="1026038"/>
                        <a:pt x="2400300" y="1081071"/>
                        <a:pt x="2400300" y="1081071"/>
                      </a:cubicBezTo>
                      <a:lnTo>
                        <a:pt x="2400300" y="1081071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200">
                    <a:solidFill>
                      <a:srgbClr val="FFFFFF"/>
                    </a:solidFill>
                    <a:sym typeface="Gill Sans" charset="0"/>
                  </a:endParaRPr>
                </a:p>
              </p:txBody>
            </p:sp>
            <p:cxnSp>
              <p:nvCxnSpPr>
                <p:cNvPr id="17" name="Straight Connector 16"/>
                <p:cNvCxnSpPr>
                  <a:stCxn id="15" idx="0"/>
                  <a:endCxn id="16" idx="2"/>
                </p:cNvCxnSpPr>
                <p:nvPr/>
              </p:nvCxnSpPr>
              <p:spPr>
                <a:xfrm flipV="1">
                  <a:off x="3342822" y="5143500"/>
                  <a:ext cx="270328" cy="223054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3465577" y="5174722"/>
                  <a:ext cx="249707" cy="201376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3622949" y="5227625"/>
                  <a:ext cx="194885" cy="163502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764945" y="5273572"/>
                  <a:ext cx="145367" cy="102526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899234" y="5286249"/>
                  <a:ext cx="122419" cy="89849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4021653" y="5300974"/>
                  <a:ext cx="116170" cy="82853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394322" y="5102385"/>
                  <a:ext cx="142572" cy="12524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2563889" y="4422717"/>
                  <a:ext cx="438802" cy="253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Gill Sans" charset="0"/>
                      <a:sym typeface="Gill Sans" charset="0"/>
                    </a:rPr>
                    <a:t>V</a:t>
                  </a:r>
                  <a:r>
                    <a:rPr lang="en-US" sz="2400" baseline="-25000" dirty="0">
                      <a:solidFill>
                        <a:srgbClr val="000000"/>
                      </a:solidFill>
                      <a:latin typeface="Gill Sans" charset="0"/>
                      <a:sym typeface="Gill Sans" charset="0"/>
                    </a:rPr>
                    <a:t>H+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911877" y="4887177"/>
                  <a:ext cx="300082" cy="2535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 err="1">
                      <a:solidFill>
                        <a:srgbClr val="000000"/>
                      </a:solidFill>
                      <a:latin typeface="Gill Sans" charset="0"/>
                      <a:sym typeface="Gill Sans" charset="0"/>
                    </a:rPr>
                    <a:t>V</a:t>
                  </a:r>
                  <a:r>
                    <a:rPr lang="en-US" sz="2400" baseline="-25000" dirty="0" err="1">
                      <a:solidFill>
                        <a:srgbClr val="000000"/>
                      </a:solidFill>
                      <a:latin typeface="Gill Sans" charset="0"/>
                      <a:sym typeface="Gill Sans" charset="0"/>
                    </a:rPr>
                    <a:t>e</a:t>
                  </a:r>
                  <a:endParaRPr lang="en-US" sz="2400" baseline="-25000" dirty="0">
                    <a:solidFill>
                      <a:srgbClr val="000000"/>
                    </a:solidFill>
                    <a:latin typeface="Gill Sans" charset="0"/>
                    <a:sym typeface="Gill Sans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317490" y="6539762"/>
                <a:ext cx="454437" cy="652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v</a:t>
                </a:r>
                <a:endParaRPr lang="en-US" sz="28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1018" y="1549409"/>
              <a:ext cx="808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f(v)</a:t>
              </a:r>
              <a:endParaRPr lang="en-US" sz="28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67798" y="1651347"/>
            <a:ext cx="1540066" cy="1291419"/>
            <a:chOff x="3497134" y="3148140"/>
            <a:chExt cx="930850" cy="1049866"/>
          </a:xfrm>
        </p:grpSpPr>
        <p:sp>
          <p:nvSpPr>
            <p:cNvPr id="28" name="Oval 27"/>
            <p:cNvSpPr/>
            <p:nvPr/>
          </p:nvSpPr>
          <p:spPr>
            <a:xfrm>
              <a:off x="3571325" y="3533292"/>
              <a:ext cx="180000" cy="2140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639984" y="3201074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716288" y="347558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875537" y="323318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023097" y="351057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535732" y="3428723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497134" y="3620277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849840" y="3415751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661284" y="3703647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716288" y="347558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868688" y="362798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027937" y="338558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175497" y="366297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751325" y="4030109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559452" y="3863185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992843" y="3840181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814688" y="3840219"/>
              <a:ext cx="108000" cy="10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215900" dist="50800" dir="1080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7800000"/>
              </a:lightRig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FFFFFF"/>
                </a:solidFill>
                <a:sym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725529" y="3640314"/>
              <a:ext cx="2319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229497" y="3713361"/>
              <a:ext cx="1984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116007" y="3523751"/>
              <a:ext cx="252487" cy="408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079790" y="3367452"/>
              <a:ext cx="252487" cy="408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060163" y="3891463"/>
              <a:ext cx="268577" cy="435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707239" y="3764849"/>
              <a:ext cx="268577" cy="435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677545" y="3148140"/>
              <a:ext cx="255560" cy="1100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557065" y="3649141"/>
              <a:ext cx="273838" cy="870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814688" y="4110945"/>
              <a:ext cx="273838" cy="870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630657" y="3925335"/>
              <a:ext cx="268577" cy="435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590023" y="3350127"/>
              <a:ext cx="268577" cy="946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939147" y="3207351"/>
              <a:ext cx="268577" cy="946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45501" y="3343750"/>
              <a:ext cx="268577" cy="946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40" idx="0"/>
            </p:cNvCxnSpPr>
            <p:nvPr/>
          </p:nvCxnSpPr>
          <p:spPr>
            <a:xfrm flipV="1">
              <a:off x="3957840" y="3662975"/>
              <a:ext cx="271657" cy="90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32" idx="3"/>
            </p:cNvCxnSpPr>
            <p:nvPr/>
          </p:nvCxnSpPr>
          <p:spPr>
            <a:xfrm>
              <a:off x="3819483" y="3545109"/>
              <a:ext cx="219430" cy="576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0" y="5468035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sym typeface="Gill Sans" charset="0"/>
              </a:rPr>
              <a:t>Reduced velocity in the proton frame </a:t>
            </a:r>
            <a:r>
              <a:rPr lang="en-US" sz="2400" dirty="0" smtClean="0">
                <a:solidFill>
                  <a:srgbClr val="FF0000"/>
                </a:solidFill>
                <a:sym typeface="Gill Sans" charset="0"/>
              </a:rPr>
              <a:t>can contribute </a:t>
            </a:r>
            <a:r>
              <a:rPr lang="en-US" sz="2400" dirty="0">
                <a:solidFill>
                  <a:srgbClr val="FF0000"/>
                </a:solidFill>
                <a:sym typeface="Gill Sans" charset="0"/>
              </a:rPr>
              <a:t>to electron ion recombination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06161" y="6396335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So if we make a model</a:t>
            </a:r>
            <a:endParaRPr lang="en-IN" sz="2400" dirty="0">
              <a:solidFill>
                <a:srgbClr val="0227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5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Co-propagating model</a:t>
            </a:r>
            <a:endParaRPr lang="en-IN" dirty="0"/>
          </a:p>
        </p:txBody>
      </p:sp>
      <p:sp>
        <p:nvSpPr>
          <p:cNvPr id="3" name="Rounded Rectangle 2"/>
          <p:cNvSpPr/>
          <p:nvPr/>
        </p:nvSpPr>
        <p:spPr>
          <a:xfrm>
            <a:off x="283778" y="1229709"/>
            <a:ext cx="2349063" cy="113511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Extrapolate density and temperature with time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6369269" y="1111467"/>
            <a:ext cx="2396358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For ion of energy </a:t>
            </a:r>
            <a:r>
              <a:rPr lang="en-IN" dirty="0" err="1" smtClean="0"/>
              <a:t>E</a:t>
            </a:r>
            <a:r>
              <a:rPr lang="en-IN" baseline="-25000" dirty="0" err="1" smtClean="0"/>
              <a:t>i</a:t>
            </a:r>
            <a:r>
              <a:rPr lang="en-IN" dirty="0" smtClean="0"/>
              <a:t> use relevant extrapolation of density at time </a:t>
            </a:r>
            <a:r>
              <a:rPr lang="en-IN" dirty="0" err="1" smtClean="0"/>
              <a:t>t</a:t>
            </a:r>
            <a:r>
              <a:rPr lang="en-IN" baseline="-25000" dirty="0" err="1" smtClean="0"/>
              <a:t>i</a:t>
            </a:r>
            <a:endParaRPr lang="en-IN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3216166" y="1170588"/>
            <a:ext cx="2364828" cy="125335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Assume a guess for starting temperature for co-propagating electrons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6369269" y="3287110"/>
            <a:ext cx="2396357" cy="128489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Scale starting guess temperature also with time varying profile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6369269" y="5218387"/>
            <a:ext cx="2396358" cy="124547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Calculate reactions in density range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3216166" y="5218388"/>
            <a:ext cx="2364828" cy="124547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Move through the density profile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283778" y="5218388"/>
            <a:ext cx="2349063" cy="124547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Repeat same for different ion energy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283778" y="3287110"/>
            <a:ext cx="2349063" cy="128489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Change starting temperature and density to fit the experimental form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3216166" y="3287110"/>
            <a:ext cx="2364828" cy="128489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Neutralization model output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 flipV="1">
            <a:off x="2632841" y="1797267"/>
            <a:ext cx="58332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4" idx="1"/>
          </p:cNvCxnSpPr>
          <p:nvPr/>
        </p:nvCxnSpPr>
        <p:spPr>
          <a:xfrm>
            <a:off x="5580994" y="1797267"/>
            <a:ext cx="78827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6" idx="0"/>
          </p:cNvCxnSpPr>
          <p:nvPr/>
        </p:nvCxnSpPr>
        <p:spPr>
          <a:xfrm>
            <a:off x="7567448" y="2483067"/>
            <a:ext cx="0" cy="8040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7" idx="0"/>
          </p:cNvCxnSpPr>
          <p:nvPr/>
        </p:nvCxnSpPr>
        <p:spPr>
          <a:xfrm>
            <a:off x="7567448" y="4572001"/>
            <a:ext cx="0" cy="6463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1"/>
            <a:endCxn id="8" idx="3"/>
          </p:cNvCxnSpPr>
          <p:nvPr/>
        </p:nvCxnSpPr>
        <p:spPr>
          <a:xfrm flipH="1">
            <a:off x="5580994" y="5841125"/>
            <a:ext cx="78827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1"/>
            <a:endCxn id="9" idx="3"/>
          </p:cNvCxnSpPr>
          <p:nvPr/>
        </p:nvCxnSpPr>
        <p:spPr>
          <a:xfrm flipH="1">
            <a:off x="2632841" y="5841126"/>
            <a:ext cx="5833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0" idx="2"/>
          </p:cNvCxnSpPr>
          <p:nvPr/>
        </p:nvCxnSpPr>
        <p:spPr>
          <a:xfrm flipV="1">
            <a:off x="1458310" y="4572001"/>
            <a:ext cx="0" cy="6463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1" idx="1"/>
          </p:cNvCxnSpPr>
          <p:nvPr/>
        </p:nvCxnSpPr>
        <p:spPr>
          <a:xfrm>
            <a:off x="2632841" y="3929556"/>
            <a:ext cx="583325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  <a:endCxn id="5" idx="1"/>
          </p:cNvCxnSpPr>
          <p:nvPr/>
        </p:nvCxnSpPr>
        <p:spPr>
          <a:xfrm flipV="1">
            <a:off x="1458310" y="1797267"/>
            <a:ext cx="1757856" cy="14898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Co-propagating model</a:t>
            </a:r>
            <a:endParaRPr lang="en-IN" dirty="0"/>
          </a:p>
        </p:txBody>
      </p:sp>
      <p:grpSp>
        <p:nvGrpSpPr>
          <p:cNvPr id="5" name="Group 4"/>
          <p:cNvGrpSpPr/>
          <p:nvPr/>
        </p:nvGrpSpPr>
        <p:grpSpPr>
          <a:xfrm>
            <a:off x="-283780" y="1784030"/>
            <a:ext cx="5029202" cy="4195620"/>
            <a:chOff x="-283780" y="1784030"/>
            <a:chExt cx="5029202" cy="419562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-283780" y="1784030"/>
            <a:ext cx="5029202" cy="3848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3" name="Graph" r:id="rId3" imgW="3920760" imgH="3000960" progId="Origin50.Graph">
                    <p:embed/>
                  </p:oleObj>
                </mc:Choice>
                <mc:Fallback>
                  <p:oleObj name="Graph" r:id="rId3" imgW="3920760" imgH="3000960" progId="Origin50.Graph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283780" y="1784030"/>
                          <a:ext cx="5029202" cy="38482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0" y="5610318"/>
              <a:ext cx="466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Hyades extrapolated density profiles at 1 </a:t>
              </a:r>
              <a:r>
                <a:rPr lang="en-IN" dirty="0" err="1" smtClean="0"/>
                <a:t>ps</a:t>
              </a:r>
              <a:endParaRPr lang="en-IN" dirty="0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146335" y="1608951"/>
          <a:ext cx="5470636" cy="418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6335" y="1608951"/>
                        <a:ext cx="5470636" cy="418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611819" y="1795000"/>
          <a:ext cx="547052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5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819" y="1795000"/>
                        <a:ext cx="5470525" cy="418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111262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Measurements of electron density &lt; 10</a:t>
            </a:r>
            <a:r>
              <a:rPr lang="en-IN" sz="2400" baseline="30000" dirty="0" smtClean="0">
                <a:solidFill>
                  <a:srgbClr val="FF0000"/>
                </a:solidFill>
              </a:rPr>
              <a:t>18</a:t>
            </a:r>
            <a:r>
              <a:rPr lang="en-IN" sz="2400" dirty="0" smtClean="0">
                <a:solidFill>
                  <a:srgbClr val="FF0000"/>
                </a:solidFill>
              </a:rPr>
              <a:t> cm</a:t>
            </a:r>
            <a:r>
              <a:rPr lang="en-IN" sz="2400" baseline="30000" dirty="0" smtClean="0">
                <a:solidFill>
                  <a:srgbClr val="FF0000"/>
                </a:solidFill>
              </a:rPr>
              <a:t>-3</a:t>
            </a:r>
            <a:r>
              <a:rPr lang="en-IN" sz="2400" dirty="0" smtClean="0">
                <a:solidFill>
                  <a:srgbClr val="FF0000"/>
                </a:solidFill>
              </a:rPr>
              <a:t> become difficult, Extrapolations need to be used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41" y="7293367"/>
            <a:ext cx="833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dirty="0" smtClean="0">
                <a:solidFill>
                  <a:srgbClr val="FF0000"/>
                </a:solidFill>
              </a:rPr>
              <a:t>Starting temperature and density for calculation controls neutralization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Co-propagation of electrons and ions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2747" y="706547"/>
          <a:ext cx="777240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47" y="706547"/>
                        <a:ext cx="7772400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4897" y="2826548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Fits significantly well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7584" y="3578770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227E0"/>
                </a:solidFill>
              </a:rPr>
              <a:t>b</a:t>
            </a:r>
            <a:r>
              <a:rPr lang="en-IN" sz="2400" dirty="0" smtClean="0">
                <a:solidFill>
                  <a:srgbClr val="0227E0"/>
                </a:solidFill>
              </a:rPr>
              <a:t>ut, deviates for low energy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773" y="447740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Why?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1280" y="6468656"/>
            <a:ext cx="31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Phys. Rev. Lett. </a:t>
            </a:r>
            <a:r>
              <a:rPr lang="en-US" b="1" dirty="0"/>
              <a:t>121</a:t>
            </a:r>
            <a:r>
              <a:rPr lang="en-US" dirty="0"/>
              <a:t>, 134801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87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apezoid 114"/>
          <p:cNvSpPr/>
          <p:nvPr/>
        </p:nvSpPr>
        <p:spPr>
          <a:xfrm rot="7811137">
            <a:off x="2248397" y="1514492"/>
            <a:ext cx="964165" cy="2570638"/>
          </a:xfrm>
          <a:prstGeom prst="trapezoid">
            <a:avLst>
              <a:gd name="adj" fmla="val 39897"/>
            </a:avLst>
          </a:prstGeom>
          <a:solidFill>
            <a:srgbClr val="FF4F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552036" y="1778411"/>
            <a:ext cx="120444" cy="3169016"/>
          </a:xfrm>
          <a:custGeom>
            <a:avLst/>
            <a:gdLst>
              <a:gd name="connsiteX0" fmla="*/ 0 w 328065"/>
              <a:gd name="connsiteY0" fmla="*/ 0 h 3170318"/>
              <a:gd name="connsiteX1" fmla="*/ 328065 w 328065"/>
              <a:gd name="connsiteY1" fmla="*/ 0 h 3170318"/>
              <a:gd name="connsiteX2" fmla="*/ 328065 w 328065"/>
              <a:gd name="connsiteY2" fmla="*/ 3170318 h 3170318"/>
              <a:gd name="connsiteX3" fmla="*/ 0 w 328065"/>
              <a:gd name="connsiteY3" fmla="*/ 3170318 h 3170318"/>
              <a:gd name="connsiteX4" fmla="*/ 0 w 328065"/>
              <a:gd name="connsiteY4" fmla="*/ 0 h 3170318"/>
              <a:gd name="connsiteX0" fmla="*/ 0 w 328065"/>
              <a:gd name="connsiteY0" fmla="*/ 0 h 3170318"/>
              <a:gd name="connsiteX1" fmla="*/ 328065 w 328065"/>
              <a:gd name="connsiteY1" fmla="*/ 0 h 3170318"/>
              <a:gd name="connsiteX2" fmla="*/ 322357 w 328065"/>
              <a:gd name="connsiteY2" fmla="*/ 385559 h 3170318"/>
              <a:gd name="connsiteX3" fmla="*/ 328065 w 328065"/>
              <a:gd name="connsiteY3" fmla="*/ 3170318 h 3170318"/>
              <a:gd name="connsiteX4" fmla="*/ 0 w 328065"/>
              <a:gd name="connsiteY4" fmla="*/ 3170318 h 3170318"/>
              <a:gd name="connsiteX5" fmla="*/ 0 w 328065"/>
              <a:gd name="connsiteY5" fmla="*/ 0 h 3170318"/>
              <a:gd name="connsiteX0" fmla="*/ 0 w 328065"/>
              <a:gd name="connsiteY0" fmla="*/ 0 h 3170318"/>
              <a:gd name="connsiteX1" fmla="*/ 328065 w 328065"/>
              <a:gd name="connsiteY1" fmla="*/ 0 h 3170318"/>
              <a:gd name="connsiteX2" fmla="*/ 249785 w 328065"/>
              <a:gd name="connsiteY2" fmla="*/ 414588 h 3170318"/>
              <a:gd name="connsiteX3" fmla="*/ 328065 w 328065"/>
              <a:gd name="connsiteY3" fmla="*/ 3170318 h 3170318"/>
              <a:gd name="connsiteX4" fmla="*/ 0 w 328065"/>
              <a:gd name="connsiteY4" fmla="*/ 3170318 h 3170318"/>
              <a:gd name="connsiteX5" fmla="*/ 0 w 328065"/>
              <a:gd name="connsiteY5" fmla="*/ 0 h 3170318"/>
              <a:gd name="connsiteX0" fmla="*/ 0 w 339656"/>
              <a:gd name="connsiteY0" fmla="*/ 0 h 3170318"/>
              <a:gd name="connsiteX1" fmla="*/ 328065 w 339656"/>
              <a:gd name="connsiteY1" fmla="*/ 0 h 3170318"/>
              <a:gd name="connsiteX2" fmla="*/ 249785 w 339656"/>
              <a:gd name="connsiteY2" fmla="*/ 414588 h 3170318"/>
              <a:gd name="connsiteX3" fmla="*/ 264300 w 339656"/>
              <a:gd name="connsiteY3" fmla="*/ 806473 h 3170318"/>
              <a:gd name="connsiteX4" fmla="*/ 328065 w 339656"/>
              <a:gd name="connsiteY4" fmla="*/ 3170318 h 3170318"/>
              <a:gd name="connsiteX5" fmla="*/ 0 w 339656"/>
              <a:gd name="connsiteY5" fmla="*/ 3170318 h 3170318"/>
              <a:gd name="connsiteX6" fmla="*/ 0 w 339656"/>
              <a:gd name="connsiteY6" fmla="*/ 0 h 3170318"/>
              <a:gd name="connsiteX0" fmla="*/ 0 w 339454"/>
              <a:gd name="connsiteY0" fmla="*/ 0 h 3170318"/>
              <a:gd name="connsiteX1" fmla="*/ 328065 w 339454"/>
              <a:gd name="connsiteY1" fmla="*/ 0 h 3170318"/>
              <a:gd name="connsiteX2" fmla="*/ 249785 w 339454"/>
              <a:gd name="connsiteY2" fmla="*/ 414588 h 3170318"/>
              <a:gd name="connsiteX3" fmla="*/ 264300 w 339454"/>
              <a:gd name="connsiteY3" fmla="*/ 806473 h 3170318"/>
              <a:gd name="connsiteX4" fmla="*/ 264299 w 339454"/>
              <a:gd name="connsiteY4" fmla="*/ 1343502 h 3170318"/>
              <a:gd name="connsiteX5" fmla="*/ 328065 w 339454"/>
              <a:gd name="connsiteY5" fmla="*/ 3170318 h 3170318"/>
              <a:gd name="connsiteX6" fmla="*/ 0 w 339454"/>
              <a:gd name="connsiteY6" fmla="*/ 3170318 h 3170318"/>
              <a:gd name="connsiteX7" fmla="*/ 0 w 339454"/>
              <a:gd name="connsiteY7" fmla="*/ 0 h 3170318"/>
              <a:gd name="connsiteX0" fmla="*/ 0 w 344759"/>
              <a:gd name="connsiteY0" fmla="*/ 0 h 3170318"/>
              <a:gd name="connsiteX1" fmla="*/ 328065 w 344759"/>
              <a:gd name="connsiteY1" fmla="*/ 0 h 3170318"/>
              <a:gd name="connsiteX2" fmla="*/ 249785 w 344759"/>
              <a:gd name="connsiteY2" fmla="*/ 414588 h 3170318"/>
              <a:gd name="connsiteX3" fmla="*/ 264300 w 344759"/>
              <a:gd name="connsiteY3" fmla="*/ 806473 h 3170318"/>
              <a:gd name="connsiteX4" fmla="*/ 264299 w 344759"/>
              <a:gd name="connsiteY4" fmla="*/ 1343502 h 3170318"/>
              <a:gd name="connsiteX5" fmla="*/ 293328 w 344759"/>
              <a:gd name="connsiteY5" fmla="*/ 1793445 h 3170318"/>
              <a:gd name="connsiteX6" fmla="*/ 328065 w 344759"/>
              <a:gd name="connsiteY6" fmla="*/ 3170318 h 3170318"/>
              <a:gd name="connsiteX7" fmla="*/ 0 w 344759"/>
              <a:gd name="connsiteY7" fmla="*/ 3170318 h 3170318"/>
              <a:gd name="connsiteX8" fmla="*/ 0 w 344759"/>
              <a:gd name="connsiteY8" fmla="*/ 0 h 3170318"/>
              <a:gd name="connsiteX0" fmla="*/ 0 w 347520"/>
              <a:gd name="connsiteY0" fmla="*/ 0 h 3170318"/>
              <a:gd name="connsiteX1" fmla="*/ 328065 w 347520"/>
              <a:gd name="connsiteY1" fmla="*/ 0 h 3170318"/>
              <a:gd name="connsiteX2" fmla="*/ 249785 w 347520"/>
              <a:gd name="connsiteY2" fmla="*/ 414588 h 3170318"/>
              <a:gd name="connsiteX3" fmla="*/ 264300 w 347520"/>
              <a:gd name="connsiteY3" fmla="*/ 806473 h 3170318"/>
              <a:gd name="connsiteX4" fmla="*/ 264299 w 347520"/>
              <a:gd name="connsiteY4" fmla="*/ 1343502 h 3170318"/>
              <a:gd name="connsiteX5" fmla="*/ 293328 w 347520"/>
              <a:gd name="connsiteY5" fmla="*/ 1793445 h 3170318"/>
              <a:gd name="connsiteX6" fmla="*/ 307842 w 347520"/>
              <a:gd name="connsiteY6" fmla="*/ 2199845 h 3170318"/>
              <a:gd name="connsiteX7" fmla="*/ 328065 w 347520"/>
              <a:gd name="connsiteY7" fmla="*/ 3170318 h 3170318"/>
              <a:gd name="connsiteX8" fmla="*/ 0 w 347520"/>
              <a:gd name="connsiteY8" fmla="*/ 3170318 h 3170318"/>
              <a:gd name="connsiteX9" fmla="*/ 0 w 347520"/>
              <a:gd name="connsiteY9" fmla="*/ 0 h 3170318"/>
              <a:gd name="connsiteX0" fmla="*/ 0 w 351238"/>
              <a:gd name="connsiteY0" fmla="*/ 0 h 3170318"/>
              <a:gd name="connsiteX1" fmla="*/ 328065 w 351238"/>
              <a:gd name="connsiteY1" fmla="*/ 0 h 3170318"/>
              <a:gd name="connsiteX2" fmla="*/ 249785 w 351238"/>
              <a:gd name="connsiteY2" fmla="*/ 414588 h 3170318"/>
              <a:gd name="connsiteX3" fmla="*/ 264300 w 351238"/>
              <a:gd name="connsiteY3" fmla="*/ 806473 h 3170318"/>
              <a:gd name="connsiteX4" fmla="*/ 264299 w 351238"/>
              <a:gd name="connsiteY4" fmla="*/ 1343502 h 3170318"/>
              <a:gd name="connsiteX5" fmla="*/ 293328 w 351238"/>
              <a:gd name="connsiteY5" fmla="*/ 1793445 h 3170318"/>
              <a:gd name="connsiteX6" fmla="*/ 307842 w 351238"/>
              <a:gd name="connsiteY6" fmla="*/ 2199845 h 3170318"/>
              <a:gd name="connsiteX7" fmla="*/ 322355 w 351238"/>
              <a:gd name="connsiteY7" fmla="*/ 2606245 h 3170318"/>
              <a:gd name="connsiteX8" fmla="*/ 328065 w 351238"/>
              <a:gd name="connsiteY8" fmla="*/ 3170318 h 3170318"/>
              <a:gd name="connsiteX9" fmla="*/ 0 w 351238"/>
              <a:gd name="connsiteY9" fmla="*/ 3170318 h 3170318"/>
              <a:gd name="connsiteX10" fmla="*/ 0 w 351238"/>
              <a:gd name="connsiteY10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249785 w 355774"/>
              <a:gd name="connsiteY2" fmla="*/ 414588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249785 w 355774"/>
              <a:gd name="connsiteY2" fmla="*/ 414588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264300 w 355774"/>
              <a:gd name="connsiteY3" fmla="*/ 806473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130950 w 355774"/>
              <a:gd name="connsiteY3" fmla="*/ 796948 h 3170318"/>
              <a:gd name="connsiteX4" fmla="*/ 264299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130950 w 355774"/>
              <a:gd name="connsiteY3" fmla="*/ 796948 h 3170318"/>
              <a:gd name="connsiteX4" fmla="*/ 311924 w 355774"/>
              <a:gd name="connsiteY4" fmla="*/ 1343502 h 3170318"/>
              <a:gd name="connsiteX5" fmla="*/ 293328 w 355774"/>
              <a:gd name="connsiteY5" fmla="*/ 1793445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130950 w 355774"/>
              <a:gd name="connsiteY3" fmla="*/ 796948 h 3170318"/>
              <a:gd name="connsiteX4" fmla="*/ 311924 w 355774"/>
              <a:gd name="connsiteY4" fmla="*/ 1343502 h 3170318"/>
              <a:gd name="connsiteX5" fmla="*/ 150453 w 355774"/>
              <a:gd name="connsiteY5" fmla="*/ 1650570 h 3170318"/>
              <a:gd name="connsiteX6" fmla="*/ 307842 w 355774"/>
              <a:gd name="connsiteY6" fmla="*/ 2199845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55774"/>
              <a:gd name="connsiteY0" fmla="*/ 0 h 3170318"/>
              <a:gd name="connsiteX1" fmla="*/ 328065 w 355774"/>
              <a:gd name="connsiteY1" fmla="*/ 0 h 3170318"/>
              <a:gd name="connsiteX2" fmla="*/ 192635 w 355774"/>
              <a:gd name="connsiteY2" fmla="*/ 347913 h 3170318"/>
              <a:gd name="connsiteX3" fmla="*/ 130950 w 355774"/>
              <a:gd name="connsiteY3" fmla="*/ 796948 h 3170318"/>
              <a:gd name="connsiteX4" fmla="*/ 311924 w 355774"/>
              <a:gd name="connsiteY4" fmla="*/ 1343502 h 3170318"/>
              <a:gd name="connsiteX5" fmla="*/ 150453 w 355774"/>
              <a:gd name="connsiteY5" fmla="*/ 1650570 h 3170318"/>
              <a:gd name="connsiteX6" fmla="*/ 164967 w 355774"/>
              <a:gd name="connsiteY6" fmla="*/ 2171270 h 3170318"/>
              <a:gd name="connsiteX7" fmla="*/ 322355 w 355774"/>
              <a:gd name="connsiteY7" fmla="*/ 2606245 h 3170318"/>
              <a:gd name="connsiteX8" fmla="*/ 336869 w 355774"/>
              <a:gd name="connsiteY8" fmla="*/ 2911045 h 3170318"/>
              <a:gd name="connsiteX9" fmla="*/ 328065 w 355774"/>
              <a:gd name="connsiteY9" fmla="*/ 3170318 h 3170318"/>
              <a:gd name="connsiteX10" fmla="*/ 0 w 355774"/>
              <a:gd name="connsiteY10" fmla="*/ 3170318 h 3170318"/>
              <a:gd name="connsiteX11" fmla="*/ 0 w 355774"/>
              <a:gd name="connsiteY11" fmla="*/ 0 h 3170318"/>
              <a:gd name="connsiteX0" fmla="*/ 0 w 365247"/>
              <a:gd name="connsiteY0" fmla="*/ 0 h 3170318"/>
              <a:gd name="connsiteX1" fmla="*/ 328065 w 365247"/>
              <a:gd name="connsiteY1" fmla="*/ 0 h 3170318"/>
              <a:gd name="connsiteX2" fmla="*/ 192635 w 365247"/>
              <a:gd name="connsiteY2" fmla="*/ 347913 h 3170318"/>
              <a:gd name="connsiteX3" fmla="*/ 130950 w 365247"/>
              <a:gd name="connsiteY3" fmla="*/ 796948 h 3170318"/>
              <a:gd name="connsiteX4" fmla="*/ 311924 w 365247"/>
              <a:gd name="connsiteY4" fmla="*/ 1343502 h 3170318"/>
              <a:gd name="connsiteX5" fmla="*/ 150453 w 365247"/>
              <a:gd name="connsiteY5" fmla="*/ 1650570 h 3170318"/>
              <a:gd name="connsiteX6" fmla="*/ 164967 w 365247"/>
              <a:gd name="connsiteY6" fmla="*/ 2171270 h 3170318"/>
              <a:gd name="connsiteX7" fmla="*/ 141380 w 365247"/>
              <a:gd name="connsiteY7" fmla="*/ 2558620 h 3170318"/>
              <a:gd name="connsiteX8" fmla="*/ 336869 w 365247"/>
              <a:gd name="connsiteY8" fmla="*/ 2911045 h 3170318"/>
              <a:gd name="connsiteX9" fmla="*/ 328065 w 365247"/>
              <a:gd name="connsiteY9" fmla="*/ 3170318 h 3170318"/>
              <a:gd name="connsiteX10" fmla="*/ 0 w 365247"/>
              <a:gd name="connsiteY10" fmla="*/ 3170318 h 3170318"/>
              <a:gd name="connsiteX11" fmla="*/ 0 w 365247"/>
              <a:gd name="connsiteY11" fmla="*/ 0 h 3170318"/>
              <a:gd name="connsiteX0" fmla="*/ 0 w 337324"/>
              <a:gd name="connsiteY0" fmla="*/ 0 h 3170318"/>
              <a:gd name="connsiteX1" fmla="*/ 328065 w 337324"/>
              <a:gd name="connsiteY1" fmla="*/ 0 h 3170318"/>
              <a:gd name="connsiteX2" fmla="*/ 192635 w 337324"/>
              <a:gd name="connsiteY2" fmla="*/ 347913 h 3170318"/>
              <a:gd name="connsiteX3" fmla="*/ 130950 w 337324"/>
              <a:gd name="connsiteY3" fmla="*/ 796948 h 3170318"/>
              <a:gd name="connsiteX4" fmla="*/ 311924 w 337324"/>
              <a:gd name="connsiteY4" fmla="*/ 1343502 h 3170318"/>
              <a:gd name="connsiteX5" fmla="*/ 150453 w 337324"/>
              <a:gd name="connsiteY5" fmla="*/ 1650570 h 3170318"/>
              <a:gd name="connsiteX6" fmla="*/ 164967 w 337324"/>
              <a:gd name="connsiteY6" fmla="*/ 2171270 h 3170318"/>
              <a:gd name="connsiteX7" fmla="*/ 141380 w 337324"/>
              <a:gd name="connsiteY7" fmla="*/ 2558620 h 3170318"/>
              <a:gd name="connsiteX8" fmla="*/ 136844 w 337324"/>
              <a:gd name="connsiteY8" fmla="*/ 2872945 h 3170318"/>
              <a:gd name="connsiteX9" fmla="*/ 328065 w 337324"/>
              <a:gd name="connsiteY9" fmla="*/ 3170318 h 3170318"/>
              <a:gd name="connsiteX10" fmla="*/ 0 w 337324"/>
              <a:gd name="connsiteY10" fmla="*/ 3170318 h 3170318"/>
              <a:gd name="connsiteX11" fmla="*/ 0 w 337324"/>
              <a:gd name="connsiteY11" fmla="*/ 0 h 3170318"/>
              <a:gd name="connsiteX0" fmla="*/ 0 w 335546"/>
              <a:gd name="connsiteY0" fmla="*/ 0 h 3170318"/>
              <a:gd name="connsiteX1" fmla="*/ 328065 w 335546"/>
              <a:gd name="connsiteY1" fmla="*/ 0 h 3170318"/>
              <a:gd name="connsiteX2" fmla="*/ 192635 w 335546"/>
              <a:gd name="connsiteY2" fmla="*/ 347913 h 3170318"/>
              <a:gd name="connsiteX3" fmla="*/ 130950 w 335546"/>
              <a:gd name="connsiteY3" fmla="*/ 796948 h 3170318"/>
              <a:gd name="connsiteX4" fmla="*/ 311924 w 335546"/>
              <a:gd name="connsiteY4" fmla="*/ 1343502 h 3170318"/>
              <a:gd name="connsiteX5" fmla="*/ 150453 w 335546"/>
              <a:gd name="connsiteY5" fmla="*/ 1650570 h 3170318"/>
              <a:gd name="connsiteX6" fmla="*/ 164967 w 335546"/>
              <a:gd name="connsiteY6" fmla="*/ 2171270 h 3170318"/>
              <a:gd name="connsiteX7" fmla="*/ 141380 w 335546"/>
              <a:gd name="connsiteY7" fmla="*/ 2558620 h 3170318"/>
              <a:gd name="connsiteX8" fmla="*/ 136844 w 335546"/>
              <a:gd name="connsiteY8" fmla="*/ 2872945 h 3170318"/>
              <a:gd name="connsiteX9" fmla="*/ 147090 w 335546"/>
              <a:gd name="connsiteY9" fmla="*/ 3151268 h 3170318"/>
              <a:gd name="connsiteX10" fmla="*/ 0 w 335546"/>
              <a:gd name="connsiteY10" fmla="*/ 3170318 h 3170318"/>
              <a:gd name="connsiteX11" fmla="*/ 0 w 335546"/>
              <a:gd name="connsiteY11" fmla="*/ 0 h 3170318"/>
              <a:gd name="connsiteX0" fmla="*/ 0 w 335546"/>
              <a:gd name="connsiteY0" fmla="*/ 0 h 3170318"/>
              <a:gd name="connsiteX1" fmla="*/ 328065 w 335546"/>
              <a:gd name="connsiteY1" fmla="*/ 0 h 3170318"/>
              <a:gd name="connsiteX2" fmla="*/ 192635 w 335546"/>
              <a:gd name="connsiteY2" fmla="*/ 347913 h 3170318"/>
              <a:gd name="connsiteX3" fmla="*/ 130950 w 335546"/>
              <a:gd name="connsiteY3" fmla="*/ 796948 h 3170318"/>
              <a:gd name="connsiteX4" fmla="*/ 311924 w 335546"/>
              <a:gd name="connsiteY4" fmla="*/ 1343502 h 3170318"/>
              <a:gd name="connsiteX5" fmla="*/ 150453 w 335546"/>
              <a:gd name="connsiteY5" fmla="*/ 1650570 h 3170318"/>
              <a:gd name="connsiteX6" fmla="*/ 164967 w 335546"/>
              <a:gd name="connsiteY6" fmla="*/ 2171270 h 3170318"/>
              <a:gd name="connsiteX7" fmla="*/ 169955 w 335546"/>
              <a:gd name="connsiteY7" fmla="*/ 2568145 h 3170318"/>
              <a:gd name="connsiteX8" fmla="*/ 136844 w 335546"/>
              <a:gd name="connsiteY8" fmla="*/ 2872945 h 3170318"/>
              <a:gd name="connsiteX9" fmla="*/ 147090 w 335546"/>
              <a:gd name="connsiteY9" fmla="*/ 3151268 h 3170318"/>
              <a:gd name="connsiteX10" fmla="*/ 0 w 335546"/>
              <a:gd name="connsiteY10" fmla="*/ 3170318 h 3170318"/>
              <a:gd name="connsiteX11" fmla="*/ 0 w 335546"/>
              <a:gd name="connsiteY11" fmla="*/ 0 h 3170318"/>
              <a:gd name="connsiteX0" fmla="*/ 0 w 335546"/>
              <a:gd name="connsiteY0" fmla="*/ 0 h 3170318"/>
              <a:gd name="connsiteX1" fmla="*/ 328065 w 335546"/>
              <a:gd name="connsiteY1" fmla="*/ 0 h 3170318"/>
              <a:gd name="connsiteX2" fmla="*/ 192635 w 335546"/>
              <a:gd name="connsiteY2" fmla="*/ 347913 h 3170318"/>
              <a:gd name="connsiteX3" fmla="*/ 130950 w 335546"/>
              <a:gd name="connsiteY3" fmla="*/ 796948 h 3170318"/>
              <a:gd name="connsiteX4" fmla="*/ 311924 w 335546"/>
              <a:gd name="connsiteY4" fmla="*/ 1343502 h 3170318"/>
              <a:gd name="connsiteX5" fmla="*/ 150453 w 335546"/>
              <a:gd name="connsiteY5" fmla="*/ 1650570 h 3170318"/>
              <a:gd name="connsiteX6" fmla="*/ 107817 w 335546"/>
              <a:gd name="connsiteY6" fmla="*/ 2152220 h 3170318"/>
              <a:gd name="connsiteX7" fmla="*/ 169955 w 335546"/>
              <a:gd name="connsiteY7" fmla="*/ 2568145 h 3170318"/>
              <a:gd name="connsiteX8" fmla="*/ 136844 w 335546"/>
              <a:gd name="connsiteY8" fmla="*/ 2872945 h 3170318"/>
              <a:gd name="connsiteX9" fmla="*/ 147090 w 335546"/>
              <a:gd name="connsiteY9" fmla="*/ 3151268 h 3170318"/>
              <a:gd name="connsiteX10" fmla="*/ 0 w 335546"/>
              <a:gd name="connsiteY10" fmla="*/ 3170318 h 3170318"/>
              <a:gd name="connsiteX11" fmla="*/ 0 w 335546"/>
              <a:gd name="connsiteY11" fmla="*/ 0 h 3170318"/>
              <a:gd name="connsiteX0" fmla="*/ 0 w 335546"/>
              <a:gd name="connsiteY0" fmla="*/ 0 h 3170318"/>
              <a:gd name="connsiteX1" fmla="*/ 328065 w 335546"/>
              <a:gd name="connsiteY1" fmla="*/ 0 h 3170318"/>
              <a:gd name="connsiteX2" fmla="*/ 192635 w 335546"/>
              <a:gd name="connsiteY2" fmla="*/ 347913 h 3170318"/>
              <a:gd name="connsiteX3" fmla="*/ 130950 w 335546"/>
              <a:gd name="connsiteY3" fmla="*/ 796948 h 3170318"/>
              <a:gd name="connsiteX4" fmla="*/ 83324 w 335546"/>
              <a:gd name="connsiteY4" fmla="*/ 1324452 h 3170318"/>
              <a:gd name="connsiteX5" fmla="*/ 150453 w 335546"/>
              <a:gd name="connsiteY5" fmla="*/ 1650570 h 3170318"/>
              <a:gd name="connsiteX6" fmla="*/ 107817 w 335546"/>
              <a:gd name="connsiteY6" fmla="*/ 2152220 h 3170318"/>
              <a:gd name="connsiteX7" fmla="*/ 169955 w 335546"/>
              <a:gd name="connsiteY7" fmla="*/ 2568145 h 3170318"/>
              <a:gd name="connsiteX8" fmla="*/ 136844 w 335546"/>
              <a:gd name="connsiteY8" fmla="*/ 2872945 h 3170318"/>
              <a:gd name="connsiteX9" fmla="*/ 147090 w 335546"/>
              <a:gd name="connsiteY9" fmla="*/ 3151268 h 3170318"/>
              <a:gd name="connsiteX10" fmla="*/ 0 w 335546"/>
              <a:gd name="connsiteY10" fmla="*/ 3170318 h 3170318"/>
              <a:gd name="connsiteX11" fmla="*/ 0 w 335546"/>
              <a:gd name="connsiteY11" fmla="*/ 0 h 3170318"/>
              <a:gd name="connsiteX0" fmla="*/ 0 w 335546"/>
              <a:gd name="connsiteY0" fmla="*/ 0 h 3170318"/>
              <a:gd name="connsiteX1" fmla="*/ 328065 w 335546"/>
              <a:gd name="connsiteY1" fmla="*/ 0 h 3170318"/>
              <a:gd name="connsiteX2" fmla="*/ 192635 w 335546"/>
              <a:gd name="connsiteY2" fmla="*/ 347913 h 3170318"/>
              <a:gd name="connsiteX3" fmla="*/ 130950 w 335546"/>
              <a:gd name="connsiteY3" fmla="*/ 796948 h 3170318"/>
              <a:gd name="connsiteX4" fmla="*/ 83324 w 335546"/>
              <a:gd name="connsiteY4" fmla="*/ 1324452 h 3170318"/>
              <a:gd name="connsiteX5" fmla="*/ 121878 w 335546"/>
              <a:gd name="connsiteY5" fmla="*/ 1650570 h 3170318"/>
              <a:gd name="connsiteX6" fmla="*/ 107817 w 335546"/>
              <a:gd name="connsiteY6" fmla="*/ 2152220 h 3170318"/>
              <a:gd name="connsiteX7" fmla="*/ 169955 w 335546"/>
              <a:gd name="connsiteY7" fmla="*/ 2568145 h 3170318"/>
              <a:gd name="connsiteX8" fmla="*/ 136844 w 335546"/>
              <a:gd name="connsiteY8" fmla="*/ 2872945 h 3170318"/>
              <a:gd name="connsiteX9" fmla="*/ 147090 w 335546"/>
              <a:gd name="connsiteY9" fmla="*/ 3151268 h 3170318"/>
              <a:gd name="connsiteX10" fmla="*/ 0 w 335546"/>
              <a:gd name="connsiteY10" fmla="*/ 3170318 h 3170318"/>
              <a:gd name="connsiteX11" fmla="*/ 0 w 335546"/>
              <a:gd name="connsiteY11" fmla="*/ 0 h 3170318"/>
              <a:gd name="connsiteX0" fmla="*/ 0 w 335546"/>
              <a:gd name="connsiteY0" fmla="*/ 0 h 3170318"/>
              <a:gd name="connsiteX1" fmla="*/ 328065 w 335546"/>
              <a:gd name="connsiteY1" fmla="*/ 0 h 3170318"/>
              <a:gd name="connsiteX2" fmla="*/ 192635 w 335546"/>
              <a:gd name="connsiteY2" fmla="*/ 347913 h 3170318"/>
              <a:gd name="connsiteX3" fmla="*/ 130950 w 335546"/>
              <a:gd name="connsiteY3" fmla="*/ 796948 h 3170318"/>
              <a:gd name="connsiteX4" fmla="*/ 83324 w 335546"/>
              <a:gd name="connsiteY4" fmla="*/ 1324452 h 3170318"/>
              <a:gd name="connsiteX5" fmla="*/ 150453 w 335546"/>
              <a:gd name="connsiteY5" fmla="*/ 1660095 h 3170318"/>
              <a:gd name="connsiteX6" fmla="*/ 107817 w 335546"/>
              <a:gd name="connsiteY6" fmla="*/ 2152220 h 3170318"/>
              <a:gd name="connsiteX7" fmla="*/ 169955 w 335546"/>
              <a:gd name="connsiteY7" fmla="*/ 2568145 h 3170318"/>
              <a:gd name="connsiteX8" fmla="*/ 136844 w 335546"/>
              <a:gd name="connsiteY8" fmla="*/ 2872945 h 3170318"/>
              <a:gd name="connsiteX9" fmla="*/ 147090 w 335546"/>
              <a:gd name="connsiteY9" fmla="*/ 3151268 h 3170318"/>
              <a:gd name="connsiteX10" fmla="*/ 0 w 335546"/>
              <a:gd name="connsiteY10" fmla="*/ 3170318 h 3170318"/>
              <a:gd name="connsiteX11" fmla="*/ 0 w 335546"/>
              <a:gd name="connsiteY11" fmla="*/ 0 h 3170318"/>
              <a:gd name="connsiteX0" fmla="*/ 0 w 333086"/>
              <a:gd name="connsiteY0" fmla="*/ 0 h 3170318"/>
              <a:gd name="connsiteX1" fmla="*/ 328065 w 333086"/>
              <a:gd name="connsiteY1" fmla="*/ 0 h 3170318"/>
              <a:gd name="connsiteX2" fmla="*/ 106910 w 333086"/>
              <a:gd name="connsiteY2" fmla="*/ 366963 h 3170318"/>
              <a:gd name="connsiteX3" fmla="*/ 130950 w 333086"/>
              <a:gd name="connsiteY3" fmla="*/ 796948 h 3170318"/>
              <a:gd name="connsiteX4" fmla="*/ 83324 w 333086"/>
              <a:gd name="connsiteY4" fmla="*/ 1324452 h 3170318"/>
              <a:gd name="connsiteX5" fmla="*/ 150453 w 333086"/>
              <a:gd name="connsiteY5" fmla="*/ 1660095 h 3170318"/>
              <a:gd name="connsiteX6" fmla="*/ 107817 w 333086"/>
              <a:gd name="connsiteY6" fmla="*/ 2152220 h 3170318"/>
              <a:gd name="connsiteX7" fmla="*/ 169955 w 333086"/>
              <a:gd name="connsiteY7" fmla="*/ 2568145 h 3170318"/>
              <a:gd name="connsiteX8" fmla="*/ 136844 w 333086"/>
              <a:gd name="connsiteY8" fmla="*/ 2872945 h 3170318"/>
              <a:gd name="connsiteX9" fmla="*/ 147090 w 333086"/>
              <a:gd name="connsiteY9" fmla="*/ 3151268 h 3170318"/>
              <a:gd name="connsiteX10" fmla="*/ 0 w 333086"/>
              <a:gd name="connsiteY10" fmla="*/ 3170318 h 3170318"/>
              <a:gd name="connsiteX11" fmla="*/ 0 w 333086"/>
              <a:gd name="connsiteY11" fmla="*/ 0 h 3170318"/>
              <a:gd name="connsiteX0" fmla="*/ 0 w 170423"/>
              <a:gd name="connsiteY0" fmla="*/ 9525 h 3179843"/>
              <a:gd name="connsiteX1" fmla="*/ 118515 w 170423"/>
              <a:gd name="connsiteY1" fmla="*/ 0 h 3179843"/>
              <a:gd name="connsiteX2" fmla="*/ 106910 w 170423"/>
              <a:gd name="connsiteY2" fmla="*/ 376488 h 3179843"/>
              <a:gd name="connsiteX3" fmla="*/ 130950 w 170423"/>
              <a:gd name="connsiteY3" fmla="*/ 806473 h 3179843"/>
              <a:gd name="connsiteX4" fmla="*/ 83324 w 170423"/>
              <a:gd name="connsiteY4" fmla="*/ 1333977 h 3179843"/>
              <a:gd name="connsiteX5" fmla="*/ 150453 w 170423"/>
              <a:gd name="connsiteY5" fmla="*/ 1669620 h 3179843"/>
              <a:gd name="connsiteX6" fmla="*/ 107817 w 170423"/>
              <a:gd name="connsiteY6" fmla="*/ 2161745 h 3179843"/>
              <a:gd name="connsiteX7" fmla="*/ 169955 w 170423"/>
              <a:gd name="connsiteY7" fmla="*/ 2577670 h 3179843"/>
              <a:gd name="connsiteX8" fmla="*/ 136844 w 170423"/>
              <a:gd name="connsiteY8" fmla="*/ 2882470 h 3179843"/>
              <a:gd name="connsiteX9" fmla="*/ 147090 w 170423"/>
              <a:gd name="connsiteY9" fmla="*/ 3160793 h 3179843"/>
              <a:gd name="connsiteX10" fmla="*/ 0 w 170423"/>
              <a:gd name="connsiteY10" fmla="*/ 3179843 h 3179843"/>
              <a:gd name="connsiteX11" fmla="*/ 0 w 170423"/>
              <a:gd name="connsiteY11" fmla="*/ 9525 h 3179843"/>
              <a:gd name="connsiteX0" fmla="*/ 0 w 172071"/>
              <a:gd name="connsiteY0" fmla="*/ 9525 h 3179843"/>
              <a:gd name="connsiteX1" fmla="*/ 118515 w 172071"/>
              <a:gd name="connsiteY1" fmla="*/ 0 h 3179843"/>
              <a:gd name="connsiteX2" fmla="*/ 106910 w 172071"/>
              <a:gd name="connsiteY2" fmla="*/ 376488 h 3179843"/>
              <a:gd name="connsiteX3" fmla="*/ 130950 w 172071"/>
              <a:gd name="connsiteY3" fmla="*/ 806473 h 3179843"/>
              <a:gd name="connsiteX4" fmla="*/ 83324 w 172071"/>
              <a:gd name="connsiteY4" fmla="*/ 1333977 h 3179843"/>
              <a:gd name="connsiteX5" fmla="*/ 150453 w 172071"/>
              <a:gd name="connsiteY5" fmla="*/ 1669620 h 3179843"/>
              <a:gd name="connsiteX6" fmla="*/ 107817 w 172071"/>
              <a:gd name="connsiteY6" fmla="*/ 2161745 h 3179843"/>
              <a:gd name="connsiteX7" fmla="*/ 74705 w 172071"/>
              <a:gd name="connsiteY7" fmla="*/ 2587195 h 3179843"/>
              <a:gd name="connsiteX8" fmla="*/ 136844 w 172071"/>
              <a:gd name="connsiteY8" fmla="*/ 2882470 h 3179843"/>
              <a:gd name="connsiteX9" fmla="*/ 147090 w 172071"/>
              <a:gd name="connsiteY9" fmla="*/ 3160793 h 3179843"/>
              <a:gd name="connsiteX10" fmla="*/ 0 w 172071"/>
              <a:gd name="connsiteY10" fmla="*/ 3179843 h 3179843"/>
              <a:gd name="connsiteX11" fmla="*/ 0 w 172071"/>
              <a:gd name="connsiteY11" fmla="*/ 9525 h 3179843"/>
              <a:gd name="connsiteX0" fmla="*/ 0 w 172071"/>
              <a:gd name="connsiteY0" fmla="*/ 9525 h 3179843"/>
              <a:gd name="connsiteX1" fmla="*/ 118515 w 172071"/>
              <a:gd name="connsiteY1" fmla="*/ 0 h 3179843"/>
              <a:gd name="connsiteX2" fmla="*/ 106910 w 172071"/>
              <a:gd name="connsiteY2" fmla="*/ 376488 h 3179843"/>
              <a:gd name="connsiteX3" fmla="*/ 130950 w 172071"/>
              <a:gd name="connsiteY3" fmla="*/ 806473 h 3179843"/>
              <a:gd name="connsiteX4" fmla="*/ 83324 w 172071"/>
              <a:gd name="connsiteY4" fmla="*/ 1333977 h 3179843"/>
              <a:gd name="connsiteX5" fmla="*/ 150453 w 172071"/>
              <a:gd name="connsiteY5" fmla="*/ 1812495 h 3179843"/>
              <a:gd name="connsiteX6" fmla="*/ 107817 w 172071"/>
              <a:gd name="connsiteY6" fmla="*/ 2161745 h 3179843"/>
              <a:gd name="connsiteX7" fmla="*/ 74705 w 172071"/>
              <a:gd name="connsiteY7" fmla="*/ 2587195 h 3179843"/>
              <a:gd name="connsiteX8" fmla="*/ 136844 w 172071"/>
              <a:gd name="connsiteY8" fmla="*/ 2882470 h 3179843"/>
              <a:gd name="connsiteX9" fmla="*/ 147090 w 172071"/>
              <a:gd name="connsiteY9" fmla="*/ 3160793 h 3179843"/>
              <a:gd name="connsiteX10" fmla="*/ 0 w 172071"/>
              <a:gd name="connsiteY10" fmla="*/ 3179843 h 3179843"/>
              <a:gd name="connsiteX11" fmla="*/ 0 w 172071"/>
              <a:gd name="connsiteY11" fmla="*/ 9525 h 317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071" h="3179843">
                <a:moveTo>
                  <a:pt x="0" y="9525"/>
                </a:moveTo>
                <a:lnTo>
                  <a:pt x="118515" y="0"/>
                </a:lnTo>
                <a:cubicBezTo>
                  <a:pt x="160146" y="69098"/>
                  <a:pt x="104838" y="242076"/>
                  <a:pt x="106910" y="376488"/>
                </a:cubicBezTo>
                <a:cubicBezTo>
                  <a:pt x="108983" y="510900"/>
                  <a:pt x="134881" y="646892"/>
                  <a:pt x="130950" y="806473"/>
                </a:cubicBezTo>
                <a:cubicBezTo>
                  <a:pt x="127019" y="966054"/>
                  <a:pt x="80074" y="1166307"/>
                  <a:pt x="83324" y="1333977"/>
                </a:cubicBezTo>
                <a:cubicBezTo>
                  <a:pt x="86574" y="1501647"/>
                  <a:pt x="146371" y="1674534"/>
                  <a:pt x="150453" y="1812495"/>
                </a:cubicBezTo>
                <a:cubicBezTo>
                  <a:pt x="154535" y="1950456"/>
                  <a:pt x="120442" y="2032628"/>
                  <a:pt x="107817" y="2161745"/>
                </a:cubicBezTo>
                <a:cubicBezTo>
                  <a:pt x="95192" y="2290862"/>
                  <a:pt x="69867" y="2467074"/>
                  <a:pt x="74705" y="2587195"/>
                </a:cubicBezTo>
                <a:cubicBezTo>
                  <a:pt x="79543" y="2707316"/>
                  <a:pt x="124780" y="2786870"/>
                  <a:pt x="136844" y="2882470"/>
                </a:cubicBezTo>
                <a:cubicBezTo>
                  <a:pt x="148908" y="2978070"/>
                  <a:pt x="203235" y="3117581"/>
                  <a:pt x="147090" y="3160793"/>
                </a:cubicBezTo>
                <a:lnTo>
                  <a:pt x="0" y="3179843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Ion acceleration by TNSA</a:t>
            </a:r>
          </a:p>
        </p:txBody>
      </p:sp>
      <p:grpSp>
        <p:nvGrpSpPr>
          <p:cNvPr id="118" name="Xrays" hidden="1"/>
          <p:cNvGrpSpPr/>
          <p:nvPr/>
        </p:nvGrpSpPr>
        <p:grpSpPr>
          <a:xfrm>
            <a:off x="1170277" y="1914147"/>
            <a:ext cx="6973855" cy="4147853"/>
            <a:chOff x="1170277" y="1914147"/>
            <a:chExt cx="6973855" cy="4147853"/>
          </a:xfrm>
        </p:grpSpPr>
        <p:sp>
          <p:nvSpPr>
            <p:cNvPr id="109" name="Lightning Bolt 108"/>
            <p:cNvSpPr/>
            <p:nvPr/>
          </p:nvSpPr>
          <p:spPr>
            <a:xfrm rot="19727765">
              <a:off x="6517938" y="4032456"/>
              <a:ext cx="457041" cy="101486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0" name="Lightning Bolt 109"/>
            <p:cNvSpPr/>
            <p:nvPr/>
          </p:nvSpPr>
          <p:spPr>
            <a:xfrm rot="17393067">
              <a:off x="6297407" y="2839724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1" name="Lightning Bolt 110"/>
            <p:cNvSpPr/>
            <p:nvPr/>
          </p:nvSpPr>
          <p:spPr>
            <a:xfrm rot="16200000">
              <a:off x="6613744" y="1765753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2" name="Lightning Bolt 111"/>
            <p:cNvSpPr/>
            <p:nvPr/>
          </p:nvSpPr>
          <p:spPr>
            <a:xfrm rot="5400000">
              <a:off x="2189926" y="3342057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3" name="Lightning Bolt 112"/>
            <p:cNvSpPr/>
            <p:nvPr/>
          </p:nvSpPr>
          <p:spPr>
            <a:xfrm rot="7949039">
              <a:off x="2686905" y="1550902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4" name="Lightning Bolt 113"/>
            <p:cNvSpPr/>
            <p:nvPr/>
          </p:nvSpPr>
          <p:spPr>
            <a:xfrm rot="4246348">
              <a:off x="2395116" y="3834610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08" name="Lightning Bolt 107"/>
            <p:cNvSpPr/>
            <p:nvPr/>
          </p:nvSpPr>
          <p:spPr>
            <a:xfrm rot="5613684">
              <a:off x="1533523" y="2769084"/>
              <a:ext cx="408623" cy="1135115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0442" y="4954004"/>
              <a:ext cx="25736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</a:rPr>
                <a:t>X-rays and optical emission from plasma</a:t>
              </a:r>
              <a:endParaRPr lang="en-IN" sz="22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 bwMode="auto">
          <a:xfrm>
            <a:off x="2059435" y="2354153"/>
            <a:ext cx="1079987" cy="779089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7" name="Text Box 33"/>
          <p:cNvSpPr txBox="1">
            <a:spLocks noChangeArrowheads="1"/>
          </p:cNvSpPr>
          <p:nvPr/>
        </p:nvSpPr>
        <p:spPr bwMode="auto">
          <a:xfrm>
            <a:off x="1544867" y="1171260"/>
            <a:ext cx="9380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FF0000"/>
                </a:solidFill>
                <a:sym typeface="Symbol" pitchFamily="18" charset="2"/>
              </a:rPr>
              <a:t>Laser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368604" y="1007667"/>
            <a:ext cx="7138848" cy="4515523"/>
            <a:chOff x="1368604" y="1007667"/>
            <a:chExt cx="7138848" cy="4515523"/>
          </a:xfrm>
        </p:grpSpPr>
        <p:grpSp>
          <p:nvGrpSpPr>
            <p:cNvPr id="121" name="Target Plasma Expansion"/>
            <p:cNvGrpSpPr/>
            <p:nvPr/>
          </p:nvGrpSpPr>
          <p:grpSpPr>
            <a:xfrm>
              <a:off x="2835658" y="1777108"/>
              <a:ext cx="3361162" cy="3170318"/>
              <a:chOff x="2835658" y="1777108"/>
              <a:chExt cx="3361162" cy="3170318"/>
            </a:xfrm>
          </p:grpSpPr>
          <p:sp>
            <p:nvSpPr>
              <p:cNvPr id="31" name="Chord 30"/>
              <p:cNvSpPr/>
              <p:nvPr/>
            </p:nvSpPr>
            <p:spPr>
              <a:xfrm rot="2182670">
                <a:off x="2835658" y="2285295"/>
                <a:ext cx="3361162" cy="2521285"/>
              </a:xfrm>
              <a:prstGeom prst="chord">
                <a:avLst>
                  <a:gd name="adj1" fmla="val 5868500"/>
                  <a:gd name="adj2" fmla="val 11981545"/>
                </a:avLst>
              </a:prstGeom>
              <a:gradFill flip="none" rotWithShape="1">
                <a:gsLst>
                  <a:gs pos="0">
                    <a:srgbClr val="FFFFFF">
                      <a:lumMod val="50000"/>
                      <a:alpha val="89000"/>
                    </a:srgbClr>
                  </a:gs>
                  <a:gs pos="7001">
                    <a:srgbClr val="FFFFFF">
                      <a:lumMod val="50000"/>
                      <a:alpha val="92000"/>
                    </a:srgbClr>
                  </a:gs>
                  <a:gs pos="32001">
                    <a:srgbClr val="7D8496">
                      <a:alpha val="76000"/>
                    </a:srgbClr>
                  </a:gs>
                  <a:gs pos="47000">
                    <a:srgbClr val="FFFFFF">
                      <a:lumMod val="50000"/>
                      <a:alpha val="54000"/>
                    </a:srgbClr>
                  </a:gs>
                  <a:gs pos="85001">
                    <a:srgbClr val="7D8496">
                      <a:alpha val="28000"/>
                    </a:srgbClr>
                  </a:gs>
                  <a:gs pos="100000">
                    <a:srgbClr val="FFFFFF">
                      <a:lumMod val="5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19852" y="1777108"/>
                <a:ext cx="1950589" cy="3170318"/>
              </a:xfrm>
              <a:prstGeom prst="rect">
                <a:avLst/>
              </a:prstGeom>
              <a:solidFill>
                <a:srgbClr val="FFFFFF">
                  <a:lumMod val="50000"/>
                  <a:alpha val="64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2" name="Straight Arrow Connector 41"/>
            <p:cNvCxnSpPr>
              <a:stCxn id="63" idx="6"/>
            </p:cNvCxnSpPr>
            <p:nvPr/>
          </p:nvCxnSpPr>
          <p:spPr bwMode="auto">
            <a:xfrm flipV="1">
              <a:off x="5792924" y="2801047"/>
              <a:ext cx="824087" cy="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>
                  <a:alpha val="68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5789760" y="3231927"/>
              <a:ext cx="827251" cy="2964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>
                  <a:alpha val="68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65" idx="6"/>
            </p:cNvCxnSpPr>
            <p:nvPr/>
          </p:nvCxnSpPr>
          <p:spPr bwMode="auto">
            <a:xfrm flipV="1">
              <a:off x="5751744" y="3618495"/>
              <a:ext cx="865267" cy="1431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>
                  <a:alpha val="68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66" idx="6"/>
            </p:cNvCxnSpPr>
            <p:nvPr/>
          </p:nvCxnSpPr>
          <p:spPr bwMode="auto">
            <a:xfrm>
              <a:off x="5734882" y="4003480"/>
              <a:ext cx="933161" cy="17677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>
                  <a:alpha val="68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552036" y="2708099"/>
              <a:ext cx="240888" cy="185899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165100" dist="38100" dir="19020000" sx="143000" sy="143000" algn="tr" rotWithShape="0">
                <a:srgbClr val="351EE2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507928" y="3129378"/>
              <a:ext cx="240888" cy="185899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165100" dist="38100" dir="19020000" sx="143000" sy="143000" algn="tr" rotWithShape="0">
                <a:srgbClr val="351EE2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510856" y="3539857"/>
              <a:ext cx="240888" cy="185899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165100" dist="38100" dir="19020000" sx="143000" sy="143000" algn="tr" rotWithShape="0">
                <a:srgbClr val="351EE2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493996" y="3910530"/>
              <a:ext cx="240888" cy="185899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165100" dist="38100" dir="19020000" sx="143000" sy="143000" algn="tr" rotWithShape="0">
                <a:srgbClr val="351EE2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6516201" y="2077455"/>
              <a:ext cx="19912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008000"/>
                  </a:solidFill>
                  <a:sym typeface="Symbol" pitchFamily="18" charset="2"/>
                </a:rPr>
                <a:t>Hot electrons</a:t>
              </a:r>
              <a:endParaRPr lang="en-US" sz="2200" b="1" dirty="0">
                <a:solidFill>
                  <a:srgbClr val="008000"/>
                </a:solidFill>
              </a:endParaRPr>
            </a:p>
          </p:txBody>
        </p:sp>
        <p:grpSp>
          <p:nvGrpSpPr>
            <p:cNvPr id="119" name="Hot Electrons Rear"/>
            <p:cNvGrpSpPr/>
            <p:nvPr/>
          </p:nvGrpSpPr>
          <p:grpSpPr>
            <a:xfrm>
              <a:off x="6717732" y="2641740"/>
              <a:ext cx="1221283" cy="1630954"/>
              <a:chOff x="6963396" y="2641740"/>
              <a:chExt cx="1221283" cy="1630954"/>
            </a:xfrm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6963396" y="269227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6963503" y="2997046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6972376" y="332183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972484" y="3632765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6972484" y="3909713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7505612" y="343994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7514485" y="365478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6989169" y="4179704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7686729" y="3722773"/>
                <a:ext cx="435706" cy="74311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rot="120000" flipV="1">
                <a:off x="7686386" y="3484744"/>
                <a:ext cx="497949" cy="2177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 flipV="1">
                <a:off x="7686730" y="3220662"/>
                <a:ext cx="497949" cy="6979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7499998" y="323192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0" name="Straight Arrow Connector 79"/>
              <p:cNvCxnSpPr>
                <a:cxnSpLocks noChangeAspect="1"/>
              </p:cNvCxnSpPr>
              <p:nvPr/>
            </p:nvCxnSpPr>
            <p:spPr bwMode="auto">
              <a:xfrm>
                <a:off x="7143830" y="3702704"/>
                <a:ext cx="257069" cy="4384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1" name="Straight Arrow Connector 80"/>
              <p:cNvCxnSpPr>
                <a:cxnSpLocks noChangeAspect="1"/>
              </p:cNvCxnSpPr>
              <p:nvPr/>
            </p:nvCxnSpPr>
            <p:spPr bwMode="auto">
              <a:xfrm rot="120000" flipV="1">
                <a:off x="7143756" y="3335393"/>
                <a:ext cx="293796" cy="1284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flipV="1">
                <a:off x="7143831" y="2977985"/>
                <a:ext cx="293796" cy="411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3" name="Straight Arrow Connector 82"/>
              <p:cNvCxnSpPr>
                <a:cxnSpLocks noChangeAspect="1"/>
              </p:cNvCxnSpPr>
              <p:nvPr/>
            </p:nvCxnSpPr>
            <p:spPr bwMode="auto">
              <a:xfrm>
                <a:off x="7126536" y="3986723"/>
                <a:ext cx="257069" cy="4384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>
                <a:off x="7126536" y="4226900"/>
                <a:ext cx="257069" cy="4384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flipV="1">
                <a:off x="7126536" y="2641740"/>
                <a:ext cx="293796" cy="411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25" name="Inside target Currents"/>
            <p:cNvGrpSpPr/>
            <p:nvPr/>
          </p:nvGrpSpPr>
          <p:grpSpPr>
            <a:xfrm>
              <a:off x="3610875" y="2599031"/>
              <a:ext cx="1805841" cy="1673663"/>
              <a:chOff x="3610875" y="2599031"/>
              <a:chExt cx="1805841" cy="1673663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610875" y="310120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619746" y="341460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619855" y="374654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3742404" y="3819992"/>
                <a:ext cx="497267" cy="5939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 bwMode="auto">
              <a:xfrm rot="120000" flipV="1">
                <a:off x="3742061" y="3434417"/>
                <a:ext cx="497949" cy="2177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3742404" y="3074057"/>
                <a:ext cx="497268" cy="84708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4796761" y="310120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4805634" y="346141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805741" y="374654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>
                <a:off x="4918767" y="3819993"/>
                <a:ext cx="497267" cy="5939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 bwMode="auto">
              <a:xfrm rot="120000" flipV="1">
                <a:off x="4918424" y="3481229"/>
                <a:ext cx="497949" cy="2177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 flipV="1">
                <a:off x="4918767" y="3097468"/>
                <a:ext cx="497267" cy="6129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4780197" y="281464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 bwMode="auto">
              <a:xfrm flipV="1">
                <a:off x="4902201" y="2599031"/>
                <a:ext cx="514515" cy="27318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4806424" y="4017865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4919449" y="4091308"/>
                <a:ext cx="435022" cy="181386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3956095" y="2881916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7" name="Straight Arrow Connector 86"/>
              <p:cNvCxnSpPr/>
              <p:nvPr/>
            </p:nvCxnSpPr>
            <p:spPr bwMode="auto">
              <a:xfrm rot="5400000">
                <a:off x="3760220" y="2816127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4889752" y="2942699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 bwMode="auto">
              <a:xfrm rot="5400000">
                <a:off x="4796728" y="2864807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4699028" y="3266196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 bwMode="auto">
              <a:xfrm rot="5400000">
                <a:off x="4609996" y="3198887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4823517" y="3595314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3" name="Straight Arrow Connector 92"/>
              <p:cNvCxnSpPr/>
              <p:nvPr/>
            </p:nvCxnSpPr>
            <p:spPr bwMode="auto">
              <a:xfrm rot="10800000">
                <a:off x="4574543" y="3618495"/>
                <a:ext cx="266621" cy="1210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4574541" y="3883525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 bwMode="auto">
              <a:xfrm rot="10800000">
                <a:off x="4320799" y="3898425"/>
                <a:ext cx="266621" cy="1210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4387809" y="2833881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 bwMode="auto">
              <a:xfrm rot="5400000">
                <a:off x="4273022" y="2766571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4263322" y="3162998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 bwMode="auto">
              <a:xfrm rot="5400000">
                <a:off x="4161410" y="3085105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4391801" y="3458337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 bwMode="auto">
              <a:xfrm rot="5400000">
                <a:off x="4285900" y="3380445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263322" y="3650477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 bwMode="auto">
              <a:xfrm rot="10800000">
                <a:off x="4014348" y="3660416"/>
                <a:ext cx="266621" cy="1923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23" name="Hot Electrons Front"/>
            <p:cNvGrpSpPr/>
            <p:nvPr/>
          </p:nvGrpSpPr>
          <p:grpSpPr>
            <a:xfrm>
              <a:off x="1368604" y="2757516"/>
              <a:ext cx="1219136" cy="933442"/>
              <a:chOff x="577020" y="2893996"/>
              <a:chExt cx="1219136" cy="933442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flipV="1">
                <a:off x="1250154" y="3034903"/>
                <a:ext cx="122420" cy="94475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1129660" y="331023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190870" y="354593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461922" y="307687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525339" y="3405726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615412" y="365038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 bwMode="auto">
              <a:xfrm rot="10800000" flipV="1">
                <a:off x="577020" y="3759300"/>
                <a:ext cx="541716" cy="68138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5" name="Straight Arrow Connector 104"/>
              <p:cNvCxnSpPr/>
              <p:nvPr/>
            </p:nvCxnSpPr>
            <p:spPr bwMode="auto">
              <a:xfrm rot="10800000">
                <a:off x="577020" y="3389602"/>
                <a:ext cx="541032" cy="2030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6" name="Straight Arrow Connector 105"/>
              <p:cNvCxnSpPr/>
              <p:nvPr/>
            </p:nvCxnSpPr>
            <p:spPr bwMode="auto">
              <a:xfrm rot="10800000">
                <a:off x="611221" y="2893996"/>
                <a:ext cx="541032" cy="69588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1675660" y="321087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770772" y="3160526"/>
              <a:ext cx="240888" cy="185899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165100" dist="38100" dir="19020000" sx="143000" sy="143000" algn="tr" rotWithShape="0">
                <a:srgbClr val="351EE2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872660" y="2920708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839248" y="3495480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098350" y="3085808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231627" y="3355229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403864" y="2924580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075442" y="2769014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331230" y="3825496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434592" y="2506041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outerShdw blurRad="165100" dist="38100" dir="19020000" sx="143000" sy="143000" algn="tr" rotWithShape="0">
                <a:srgbClr val="FF0000">
                  <a:alpha val="81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 Box 33"/>
            <p:cNvSpPr txBox="1">
              <a:spLocks noChangeArrowheads="1"/>
            </p:cNvSpPr>
            <p:nvPr/>
          </p:nvSpPr>
          <p:spPr bwMode="auto">
            <a:xfrm>
              <a:off x="5356609" y="5092303"/>
              <a:ext cx="19431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 smtClean="0">
                  <a:solidFill>
                    <a:srgbClr val="FF0000"/>
                  </a:solidFill>
                  <a:sym typeface="Symbol" pitchFamily="18" charset="2"/>
                </a:rPr>
                <a:t>Electric Field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Straight Arrow Connector 106"/>
            <p:cNvCxnSpPr>
              <a:stCxn id="126" idx="0"/>
            </p:cNvCxnSpPr>
            <p:nvPr/>
          </p:nvCxnSpPr>
          <p:spPr>
            <a:xfrm flipH="1" flipV="1">
              <a:off x="6250498" y="4159103"/>
              <a:ext cx="77692" cy="933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5333416" y="1007667"/>
              <a:ext cx="20521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Ionized Atoms</a:t>
              </a:r>
              <a:endParaRPr lang="en-IN" sz="2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8" name="Straight Arrow Connector 127"/>
            <p:cNvCxnSpPr>
              <a:stCxn id="127" idx="2"/>
            </p:cNvCxnSpPr>
            <p:nvPr/>
          </p:nvCxnSpPr>
          <p:spPr>
            <a:xfrm flipH="1">
              <a:off x="5789761" y="1777108"/>
              <a:ext cx="569754" cy="8219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7440493" y="7691087"/>
            <a:ext cx="2921867" cy="1305550"/>
            <a:chOff x="6329412" y="5527326"/>
            <a:chExt cx="2921867" cy="1305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6329412" y="5527326"/>
                  <a:ext cx="2693301" cy="843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IN" sz="2400" b="0" i="1" smtClean="0">
                          <a:latin typeface="Cambria Math"/>
                        </a:rPr>
                        <m:t> </m:t>
                      </m:r>
                      <m:r>
                        <a:rPr lang="en-IN" sz="2400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IN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IN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a14:m>
                  <a:r>
                    <a:rPr lang="en-IN" sz="2400" dirty="0" smtClean="0"/>
                    <a:t>        </a:t>
                  </a:r>
                  <a:endParaRPr lang="en-IN" sz="2400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9412" y="5527326"/>
                  <a:ext cx="2693301" cy="84388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6626521" y="6371211"/>
                  <a:ext cx="26247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sSup>
                          <m:sSupPr>
                            <m:ctrlPr>
                              <a:rPr lang="en-I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IN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100</m:t>
                            </m:r>
                          </m:e>
                          <m:sup>
                            <m:r>
                              <a:rPr lang="en-IN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𝐺𝑉</m:t>
                        </m:r>
                        <m:r>
                          <a:rPr lang="e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521" y="6371211"/>
                  <a:ext cx="2624758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TextBox 119"/>
          <p:cNvSpPr txBox="1"/>
          <p:nvPr/>
        </p:nvSpPr>
        <p:spPr>
          <a:xfrm>
            <a:off x="1813479" y="5866492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Ions then assumed to drift through space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9744" y="5328739"/>
            <a:ext cx="4185761" cy="977462"/>
            <a:chOff x="2242844" y="5533697"/>
            <a:chExt cx="4185761" cy="977462"/>
          </a:xfrm>
        </p:grpSpPr>
        <p:cxnSp>
          <p:nvCxnSpPr>
            <p:cNvPr id="7" name="Straight Arrow Connector 6"/>
            <p:cNvCxnSpPr>
              <a:endCxn id="8" idx="0"/>
            </p:cNvCxnSpPr>
            <p:nvPr/>
          </p:nvCxnSpPr>
          <p:spPr>
            <a:xfrm>
              <a:off x="4130574" y="5533697"/>
              <a:ext cx="205151" cy="6081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42844" y="6141827"/>
              <a:ext cx="418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An estimate on transverse temperature</a:t>
              </a:r>
              <a:endParaRPr lang="en-IN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Only 1-D co-propagation considered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6553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Transverse temperature of plasma expansion is not included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42788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Could lead to re-ionization and decrease effective neutralization</a:t>
            </a:r>
            <a:endParaRPr lang="en-IN" sz="2400" dirty="0">
              <a:solidFill>
                <a:srgbClr val="0227E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39565" y="2637291"/>
          <a:ext cx="4114889" cy="314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565" y="2637291"/>
                        <a:ext cx="4114889" cy="3148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73261" y="7022491"/>
            <a:ext cx="638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7030A0"/>
                </a:solidFill>
              </a:rPr>
              <a:t>What about other conditions for neutralization</a:t>
            </a:r>
            <a:endParaRPr lang="en-IN" sz="2400" dirty="0">
              <a:solidFill>
                <a:srgbClr val="7030A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295402" y="3264027"/>
            <a:ext cx="2885494" cy="2461127"/>
            <a:chOff x="4911047" y="3592735"/>
            <a:chExt cx="2885494" cy="2461127"/>
          </a:xfrm>
        </p:grpSpPr>
        <p:grpSp>
          <p:nvGrpSpPr>
            <p:cNvPr id="10" name="Group 9"/>
            <p:cNvGrpSpPr/>
            <p:nvPr/>
          </p:nvGrpSpPr>
          <p:grpSpPr>
            <a:xfrm>
              <a:off x="5579844" y="3592735"/>
              <a:ext cx="2216697" cy="1889873"/>
              <a:chOff x="3497134" y="3148140"/>
              <a:chExt cx="930850" cy="104986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571325" y="3533292"/>
                <a:ext cx="180000" cy="2140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639984" y="3201074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716288" y="347558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3875537" y="323318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4023097" y="351057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535732" y="3428723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3497134" y="3620277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3849840" y="3415751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3661284" y="3703647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3716288" y="347558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868688" y="362798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4027937" y="338558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4175497" y="366297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751325" y="4030109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3559452" y="3863185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3992843" y="3840181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814688" y="3840219"/>
                <a:ext cx="108000" cy="10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215900" dist="50800" dir="10800000">
                  <a:prstClr val="black">
                    <a:alpha val="84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780000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3725529" y="3640314"/>
                <a:ext cx="2319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4229497" y="3713361"/>
                <a:ext cx="1984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4116007" y="3523751"/>
                <a:ext cx="252487" cy="408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079790" y="3367452"/>
                <a:ext cx="252487" cy="408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4060163" y="3891463"/>
                <a:ext cx="268577" cy="435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3707239" y="3764849"/>
                <a:ext cx="268577" cy="435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677545" y="3148140"/>
                <a:ext cx="255560" cy="1100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557065" y="3649141"/>
                <a:ext cx="273838" cy="870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814688" y="4110945"/>
                <a:ext cx="273838" cy="870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3630657" y="3925335"/>
                <a:ext cx="268577" cy="435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590023" y="3350127"/>
                <a:ext cx="268577" cy="946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3939147" y="3207351"/>
                <a:ext cx="268577" cy="946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45501" y="3343750"/>
                <a:ext cx="268577" cy="946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25" idx="0"/>
              </p:cNvCxnSpPr>
              <p:nvPr/>
            </p:nvCxnSpPr>
            <p:spPr>
              <a:xfrm flipV="1">
                <a:off x="3957840" y="3662975"/>
                <a:ext cx="271657" cy="90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17" idx="3"/>
              </p:cNvCxnSpPr>
              <p:nvPr/>
            </p:nvCxnSpPr>
            <p:spPr>
              <a:xfrm>
                <a:off x="3819483" y="3545109"/>
                <a:ext cx="219430" cy="576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4911047" y="3994712"/>
              <a:ext cx="2095567" cy="2059150"/>
              <a:chOff x="4911047" y="3994712"/>
              <a:chExt cx="2095567" cy="205915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665500" y="5609962"/>
                <a:ext cx="1341114" cy="443900"/>
                <a:chOff x="6313760" y="5632804"/>
                <a:chExt cx="1341114" cy="4439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6313760" y="5632804"/>
                  <a:ext cx="1341114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6846826" y="5707372"/>
                  <a:ext cx="359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T</a:t>
                  </a:r>
                  <a:r>
                    <a:rPr lang="en-IN" baseline="-25000" dirty="0" smtClean="0"/>
                    <a:t>l</a:t>
                  </a:r>
                  <a:endParaRPr lang="en-IN" baseline="-25000" dirty="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911047" y="3994712"/>
                <a:ext cx="420308" cy="1049563"/>
                <a:chOff x="5893452" y="4583241"/>
                <a:chExt cx="420308" cy="1049563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6313760" y="4583241"/>
                  <a:ext cx="0" cy="104956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5893452" y="5020563"/>
                  <a:ext cx="420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T</a:t>
                  </a:r>
                  <a:r>
                    <a:rPr lang="en-IN" baseline="-25000" dirty="0"/>
                    <a:t>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14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225960" y="884234"/>
          <a:ext cx="777240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5960" y="884234"/>
                        <a:ext cx="7772400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227135" y="889000"/>
          <a:ext cx="7775575" cy="5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7135" y="889000"/>
                        <a:ext cx="7775575" cy="593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77849" y="3531476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A higher effective temperature!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3849" y="2123892"/>
            <a:ext cx="2680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Co-propagation explains neutralization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Recombination under different conditions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739957" y="6396730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Where do these electrons come from?</a:t>
            </a:r>
            <a:endParaRPr lang="en-IN" sz="2400" dirty="0">
              <a:solidFill>
                <a:srgbClr val="0227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Implications to ion acceleration</a:t>
            </a:r>
            <a:endParaRPr lang="en-IN" dirty="0"/>
          </a:p>
        </p:txBody>
      </p:sp>
      <p:grpSp>
        <p:nvGrpSpPr>
          <p:cNvPr id="3" name="Moving particles"/>
          <p:cNvGrpSpPr/>
          <p:nvPr/>
        </p:nvGrpSpPr>
        <p:grpSpPr>
          <a:xfrm>
            <a:off x="-5465004" y="2792188"/>
            <a:ext cx="6426499" cy="1963726"/>
            <a:chOff x="928916" y="2461102"/>
            <a:chExt cx="6426499" cy="1963726"/>
          </a:xfrm>
        </p:grpSpPr>
        <p:sp>
          <p:nvSpPr>
            <p:cNvPr id="4" name="Freeform 3"/>
            <p:cNvSpPr/>
            <p:nvPr/>
          </p:nvSpPr>
          <p:spPr>
            <a:xfrm>
              <a:off x="928916" y="2670628"/>
              <a:ext cx="4054065" cy="1378858"/>
            </a:xfrm>
            <a:custGeom>
              <a:avLst/>
              <a:gdLst>
                <a:gd name="connsiteX0" fmla="*/ 0 w 3309257"/>
                <a:gd name="connsiteY0" fmla="*/ 275772 h 1088572"/>
                <a:gd name="connsiteX1" fmla="*/ 58057 w 3309257"/>
                <a:gd name="connsiteY1" fmla="*/ 101600 h 1088572"/>
                <a:gd name="connsiteX2" fmla="*/ 580572 w 3309257"/>
                <a:gd name="connsiteY2" fmla="*/ 72572 h 1088572"/>
                <a:gd name="connsiteX3" fmla="*/ 1262743 w 3309257"/>
                <a:gd name="connsiteY3" fmla="*/ 72572 h 1088572"/>
                <a:gd name="connsiteX4" fmla="*/ 1857829 w 3309257"/>
                <a:gd name="connsiteY4" fmla="*/ 72572 h 1088572"/>
                <a:gd name="connsiteX5" fmla="*/ 2714172 w 3309257"/>
                <a:gd name="connsiteY5" fmla="*/ 0 h 1088572"/>
                <a:gd name="connsiteX6" fmla="*/ 3193143 w 3309257"/>
                <a:gd name="connsiteY6" fmla="*/ 232229 h 1088572"/>
                <a:gd name="connsiteX7" fmla="*/ 3294743 w 3309257"/>
                <a:gd name="connsiteY7" fmla="*/ 449943 h 1088572"/>
                <a:gd name="connsiteX8" fmla="*/ 3309257 w 3309257"/>
                <a:gd name="connsiteY8" fmla="*/ 841829 h 1088572"/>
                <a:gd name="connsiteX9" fmla="*/ 3251200 w 3309257"/>
                <a:gd name="connsiteY9" fmla="*/ 1074057 h 1088572"/>
                <a:gd name="connsiteX10" fmla="*/ 2656115 w 3309257"/>
                <a:gd name="connsiteY10" fmla="*/ 1074057 h 1088572"/>
                <a:gd name="connsiteX11" fmla="*/ 1973943 w 3309257"/>
                <a:gd name="connsiteY11" fmla="*/ 1059543 h 1088572"/>
                <a:gd name="connsiteX12" fmla="*/ 1175657 w 3309257"/>
                <a:gd name="connsiteY12" fmla="*/ 1088572 h 1088572"/>
                <a:gd name="connsiteX13" fmla="*/ 827315 w 3309257"/>
                <a:gd name="connsiteY13" fmla="*/ 986972 h 1088572"/>
                <a:gd name="connsiteX14" fmla="*/ 203200 w 3309257"/>
                <a:gd name="connsiteY14" fmla="*/ 1030515 h 1088572"/>
                <a:gd name="connsiteX15" fmla="*/ 43543 w 3309257"/>
                <a:gd name="connsiteY15" fmla="*/ 986972 h 1088572"/>
                <a:gd name="connsiteX16" fmla="*/ 0 w 3309257"/>
                <a:gd name="connsiteY16" fmla="*/ 275772 h 1088572"/>
                <a:gd name="connsiteX0" fmla="*/ 0 w 3309257"/>
                <a:gd name="connsiteY0" fmla="*/ 275772 h 1088572"/>
                <a:gd name="connsiteX1" fmla="*/ 58057 w 3309257"/>
                <a:gd name="connsiteY1" fmla="*/ 101600 h 1088572"/>
                <a:gd name="connsiteX2" fmla="*/ 580572 w 3309257"/>
                <a:gd name="connsiteY2" fmla="*/ 72572 h 1088572"/>
                <a:gd name="connsiteX3" fmla="*/ 1262743 w 3309257"/>
                <a:gd name="connsiteY3" fmla="*/ 72572 h 1088572"/>
                <a:gd name="connsiteX4" fmla="*/ 1857829 w 3309257"/>
                <a:gd name="connsiteY4" fmla="*/ 72572 h 1088572"/>
                <a:gd name="connsiteX5" fmla="*/ 2714172 w 3309257"/>
                <a:gd name="connsiteY5" fmla="*/ 0 h 1088572"/>
                <a:gd name="connsiteX6" fmla="*/ 3193143 w 3309257"/>
                <a:gd name="connsiteY6" fmla="*/ 232229 h 1088572"/>
                <a:gd name="connsiteX7" fmla="*/ 3149600 w 3309257"/>
                <a:gd name="connsiteY7" fmla="*/ 435428 h 1088572"/>
                <a:gd name="connsiteX8" fmla="*/ 3309257 w 3309257"/>
                <a:gd name="connsiteY8" fmla="*/ 841829 h 1088572"/>
                <a:gd name="connsiteX9" fmla="*/ 3251200 w 3309257"/>
                <a:gd name="connsiteY9" fmla="*/ 1074057 h 1088572"/>
                <a:gd name="connsiteX10" fmla="*/ 2656115 w 3309257"/>
                <a:gd name="connsiteY10" fmla="*/ 1074057 h 1088572"/>
                <a:gd name="connsiteX11" fmla="*/ 1973943 w 3309257"/>
                <a:gd name="connsiteY11" fmla="*/ 1059543 h 1088572"/>
                <a:gd name="connsiteX12" fmla="*/ 1175657 w 3309257"/>
                <a:gd name="connsiteY12" fmla="*/ 1088572 h 1088572"/>
                <a:gd name="connsiteX13" fmla="*/ 827315 w 3309257"/>
                <a:gd name="connsiteY13" fmla="*/ 986972 h 1088572"/>
                <a:gd name="connsiteX14" fmla="*/ 203200 w 3309257"/>
                <a:gd name="connsiteY14" fmla="*/ 1030515 h 1088572"/>
                <a:gd name="connsiteX15" fmla="*/ 43543 w 3309257"/>
                <a:gd name="connsiteY15" fmla="*/ 986972 h 1088572"/>
                <a:gd name="connsiteX16" fmla="*/ 0 w 3309257"/>
                <a:gd name="connsiteY16" fmla="*/ 275772 h 1088572"/>
                <a:gd name="connsiteX0" fmla="*/ 0 w 3541486"/>
                <a:gd name="connsiteY0" fmla="*/ 275772 h 1088572"/>
                <a:gd name="connsiteX1" fmla="*/ 58057 w 3541486"/>
                <a:gd name="connsiteY1" fmla="*/ 101600 h 1088572"/>
                <a:gd name="connsiteX2" fmla="*/ 580572 w 3541486"/>
                <a:gd name="connsiteY2" fmla="*/ 72572 h 1088572"/>
                <a:gd name="connsiteX3" fmla="*/ 1262743 w 3541486"/>
                <a:gd name="connsiteY3" fmla="*/ 72572 h 1088572"/>
                <a:gd name="connsiteX4" fmla="*/ 1857829 w 3541486"/>
                <a:gd name="connsiteY4" fmla="*/ 72572 h 1088572"/>
                <a:gd name="connsiteX5" fmla="*/ 2714172 w 3541486"/>
                <a:gd name="connsiteY5" fmla="*/ 0 h 1088572"/>
                <a:gd name="connsiteX6" fmla="*/ 3541486 w 3541486"/>
                <a:gd name="connsiteY6" fmla="*/ 188686 h 1088572"/>
                <a:gd name="connsiteX7" fmla="*/ 3149600 w 3541486"/>
                <a:gd name="connsiteY7" fmla="*/ 435428 h 1088572"/>
                <a:gd name="connsiteX8" fmla="*/ 3309257 w 3541486"/>
                <a:gd name="connsiteY8" fmla="*/ 841829 h 1088572"/>
                <a:gd name="connsiteX9" fmla="*/ 3251200 w 3541486"/>
                <a:gd name="connsiteY9" fmla="*/ 1074057 h 1088572"/>
                <a:gd name="connsiteX10" fmla="*/ 2656115 w 3541486"/>
                <a:gd name="connsiteY10" fmla="*/ 1074057 h 1088572"/>
                <a:gd name="connsiteX11" fmla="*/ 1973943 w 3541486"/>
                <a:gd name="connsiteY11" fmla="*/ 1059543 h 1088572"/>
                <a:gd name="connsiteX12" fmla="*/ 1175657 w 3541486"/>
                <a:gd name="connsiteY12" fmla="*/ 1088572 h 1088572"/>
                <a:gd name="connsiteX13" fmla="*/ 827315 w 3541486"/>
                <a:gd name="connsiteY13" fmla="*/ 986972 h 1088572"/>
                <a:gd name="connsiteX14" fmla="*/ 203200 w 3541486"/>
                <a:gd name="connsiteY14" fmla="*/ 1030515 h 1088572"/>
                <a:gd name="connsiteX15" fmla="*/ 43543 w 3541486"/>
                <a:gd name="connsiteY15" fmla="*/ 986972 h 1088572"/>
                <a:gd name="connsiteX16" fmla="*/ 0 w 3541486"/>
                <a:gd name="connsiteY16" fmla="*/ 275772 h 1088572"/>
                <a:gd name="connsiteX0" fmla="*/ 0 w 4034971"/>
                <a:gd name="connsiteY0" fmla="*/ 275772 h 1088572"/>
                <a:gd name="connsiteX1" fmla="*/ 58057 w 4034971"/>
                <a:gd name="connsiteY1" fmla="*/ 101600 h 1088572"/>
                <a:gd name="connsiteX2" fmla="*/ 580572 w 4034971"/>
                <a:gd name="connsiteY2" fmla="*/ 72572 h 1088572"/>
                <a:gd name="connsiteX3" fmla="*/ 1262743 w 4034971"/>
                <a:gd name="connsiteY3" fmla="*/ 72572 h 1088572"/>
                <a:gd name="connsiteX4" fmla="*/ 1857829 w 4034971"/>
                <a:gd name="connsiteY4" fmla="*/ 72572 h 1088572"/>
                <a:gd name="connsiteX5" fmla="*/ 2714172 w 4034971"/>
                <a:gd name="connsiteY5" fmla="*/ 0 h 1088572"/>
                <a:gd name="connsiteX6" fmla="*/ 3541486 w 4034971"/>
                <a:gd name="connsiteY6" fmla="*/ 188686 h 1088572"/>
                <a:gd name="connsiteX7" fmla="*/ 4034971 w 4034971"/>
                <a:gd name="connsiteY7" fmla="*/ 406400 h 1088572"/>
                <a:gd name="connsiteX8" fmla="*/ 3309257 w 4034971"/>
                <a:gd name="connsiteY8" fmla="*/ 841829 h 1088572"/>
                <a:gd name="connsiteX9" fmla="*/ 3251200 w 4034971"/>
                <a:gd name="connsiteY9" fmla="*/ 1074057 h 1088572"/>
                <a:gd name="connsiteX10" fmla="*/ 2656115 w 4034971"/>
                <a:gd name="connsiteY10" fmla="*/ 1074057 h 1088572"/>
                <a:gd name="connsiteX11" fmla="*/ 1973943 w 4034971"/>
                <a:gd name="connsiteY11" fmla="*/ 1059543 h 1088572"/>
                <a:gd name="connsiteX12" fmla="*/ 1175657 w 4034971"/>
                <a:gd name="connsiteY12" fmla="*/ 1088572 h 1088572"/>
                <a:gd name="connsiteX13" fmla="*/ 827315 w 4034971"/>
                <a:gd name="connsiteY13" fmla="*/ 986972 h 1088572"/>
                <a:gd name="connsiteX14" fmla="*/ 203200 w 4034971"/>
                <a:gd name="connsiteY14" fmla="*/ 1030515 h 1088572"/>
                <a:gd name="connsiteX15" fmla="*/ 43543 w 4034971"/>
                <a:gd name="connsiteY15" fmla="*/ 986972 h 1088572"/>
                <a:gd name="connsiteX16" fmla="*/ 0 w 4034971"/>
                <a:gd name="connsiteY16" fmla="*/ 275772 h 1088572"/>
                <a:gd name="connsiteX0" fmla="*/ 0 w 4034971"/>
                <a:gd name="connsiteY0" fmla="*/ 275772 h 1088572"/>
                <a:gd name="connsiteX1" fmla="*/ 58057 w 4034971"/>
                <a:gd name="connsiteY1" fmla="*/ 101600 h 1088572"/>
                <a:gd name="connsiteX2" fmla="*/ 580572 w 4034971"/>
                <a:gd name="connsiteY2" fmla="*/ 72572 h 1088572"/>
                <a:gd name="connsiteX3" fmla="*/ 1262743 w 4034971"/>
                <a:gd name="connsiteY3" fmla="*/ 72572 h 1088572"/>
                <a:gd name="connsiteX4" fmla="*/ 1857829 w 4034971"/>
                <a:gd name="connsiteY4" fmla="*/ 72572 h 1088572"/>
                <a:gd name="connsiteX5" fmla="*/ 2714172 w 4034971"/>
                <a:gd name="connsiteY5" fmla="*/ 0 h 1088572"/>
                <a:gd name="connsiteX6" fmla="*/ 3541486 w 4034971"/>
                <a:gd name="connsiteY6" fmla="*/ 188686 h 1088572"/>
                <a:gd name="connsiteX7" fmla="*/ 4034971 w 4034971"/>
                <a:gd name="connsiteY7" fmla="*/ 406400 h 1088572"/>
                <a:gd name="connsiteX8" fmla="*/ 3454400 w 4034971"/>
                <a:gd name="connsiteY8" fmla="*/ 856343 h 1088572"/>
                <a:gd name="connsiteX9" fmla="*/ 3251200 w 4034971"/>
                <a:gd name="connsiteY9" fmla="*/ 1074057 h 1088572"/>
                <a:gd name="connsiteX10" fmla="*/ 2656115 w 4034971"/>
                <a:gd name="connsiteY10" fmla="*/ 1074057 h 1088572"/>
                <a:gd name="connsiteX11" fmla="*/ 1973943 w 4034971"/>
                <a:gd name="connsiteY11" fmla="*/ 1059543 h 1088572"/>
                <a:gd name="connsiteX12" fmla="*/ 1175657 w 4034971"/>
                <a:gd name="connsiteY12" fmla="*/ 1088572 h 1088572"/>
                <a:gd name="connsiteX13" fmla="*/ 827315 w 4034971"/>
                <a:gd name="connsiteY13" fmla="*/ 986972 h 1088572"/>
                <a:gd name="connsiteX14" fmla="*/ 203200 w 4034971"/>
                <a:gd name="connsiteY14" fmla="*/ 1030515 h 1088572"/>
                <a:gd name="connsiteX15" fmla="*/ 43543 w 4034971"/>
                <a:gd name="connsiteY15" fmla="*/ 986972 h 1088572"/>
                <a:gd name="connsiteX16" fmla="*/ 0 w 4034971"/>
                <a:gd name="connsiteY16" fmla="*/ 275772 h 1088572"/>
                <a:gd name="connsiteX0" fmla="*/ 0 w 4034971"/>
                <a:gd name="connsiteY0" fmla="*/ 275772 h 1074057"/>
                <a:gd name="connsiteX1" fmla="*/ 58057 w 4034971"/>
                <a:gd name="connsiteY1" fmla="*/ 101600 h 1074057"/>
                <a:gd name="connsiteX2" fmla="*/ 580572 w 4034971"/>
                <a:gd name="connsiteY2" fmla="*/ 72572 h 1074057"/>
                <a:gd name="connsiteX3" fmla="*/ 1262743 w 4034971"/>
                <a:gd name="connsiteY3" fmla="*/ 72572 h 1074057"/>
                <a:gd name="connsiteX4" fmla="*/ 1857829 w 4034971"/>
                <a:gd name="connsiteY4" fmla="*/ 72572 h 1074057"/>
                <a:gd name="connsiteX5" fmla="*/ 2714172 w 4034971"/>
                <a:gd name="connsiteY5" fmla="*/ 0 h 1074057"/>
                <a:gd name="connsiteX6" fmla="*/ 3541486 w 4034971"/>
                <a:gd name="connsiteY6" fmla="*/ 188686 h 1074057"/>
                <a:gd name="connsiteX7" fmla="*/ 4034971 w 4034971"/>
                <a:gd name="connsiteY7" fmla="*/ 406400 h 1074057"/>
                <a:gd name="connsiteX8" fmla="*/ 3454400 w 4034971"/>
                <a:gd name="connsiteY8" fmla="*/ 856343 h 1074057"/>
                <a:gd name="connsiteX9" fmla="*/ 3251200 w 4034971"/>
                <a:gd name="connsiteY9" fmla="*/ 1074057 h 1074057"/>
                <a:gd name="connsiteX10" fmla="*/ 2656115 w 4034971"/>
                <a:gd name="connsiteY10" fmla="*/ 1074057 h 1074057"/>
                <a:gd name="connsiteX11" fmla="*/ 1973943 w 4034971"/>
                <a:gd name="connsiteY11" fmla="*/ 1059543 h 1074057"/>
                <a:gd name="connsiteX12" fmla="*/ 1132114 w 4034971"/>
                <a:gd name="connsiteY12" fmla="*/ 1016001 h 1074057"/>
                <a:gd name="connsiteX13" fmla="*/ 827315 w 4034971"/>
                <a:gd name="connsiteY13" fmla="*/ 986972 h 1074057"/>
                <a:gd name="connsiteX14" fmla="*/ 203200 w 4034971"/>
                <a:gd name="connsiteY14" fmla="*/ 1030515 h 1074057"/>
                <a:gd name="connsiteX15" fmla="*/ 43543 w 4034971"/>
                <a:gd name="connsiteY15" fmla="*/ 986972 h 1074057"/>
                <a:gd name="connsiteX16" fmla="*/ 0 w 4034971"/>
                <a:gd name="connsiteY16" fmla="*/ 275772 h 1074057"/>
                <a:gd name="connsiteX0" fmla="*/ 0 w 4034971"/>
                <a:gd name="connsiteY0" fmla="*/ 203200 h 1001485"/>
                <a:gd name="connsiteX1" fmla="*/ 58057 w 4034971"/>
                <a:gd name="connsiteY1" fmla="*/ 29028 h 1001485"/>
                <a:gd name="connsiteX2" fmla="*/ 580572 w 4034971"/>
                <a:gd name="connsiteY2" fmla="*/ 0 h 1001485"/>
                <a:gd name="connsiteX3" fmla="*/ 1262743 w 4034971"/>
                <a:gd name="connsiteY3" fmla="*/ 0 h 1001485"/>
                <a:gd name="connsiteX4" fmla="*/ 1857829 w 4034971"/>
                <a:gd name="connsiteY4" fmla="*/ 0 h 1001485"/>
                <a:gd name="connsiteX5" fmla="*/ 2728686 w 4034971"/>
                <a:gd name="connsiteY5" fmla="*/ 0 h 1001485"/>
                <a:gd name="connsiteX6" fmla="*/ 3541486 w 4034971"/>
                <a:gd name="connsiteY6" fmla="*/ 116114 h 1001485"/>
                <a:gd name="connsiteX7" fmla="*/ 4034971 w 4034971"/>
                <a:gd name="connsiteY7" fmla="*/ 333828 h 1001485"/>
                <a:gd name="connsiteX8" fmla="*/ 3454400 w 4034971"/>
                <a:gd name="connsiteY8" fmla="*/ 783771 h 1001485"/>
                <a:gd name="connsiteX9" fmla="*/ 3251200 w 4034971"/>
                <a:gd name="connsiteY9" fmla="*/ 1001485 h 1001485"/>
                <a:gd name="connsiteX10" fmla="*/ 2656115 w 4034971"/>
                <a:gd name="connsiteY10" fmla="*/ 1001485 h 1001485"/>
                <a:gd name="connsiteX11" fmla="*/ 1973943 w 4034971"/>
                <a:gd name="connsiteY11" fmla="*/ 986971 h 1001485"/>
                <a:gd name="connsiteX12" fmla="*/ 1132114 w 4034971"/>
                <a:gd name="connsiteY12" fmla="*/ 943429 h 1001485"/>
                <a:gd name="connsiteX13" fmla="*/ 827315 w 4034971"/>
                <a:gd name="connsiteY13" fmla="*/ 914400 h 1001485"/>
                <a:gd name="connsiteX14" fmla="*/ 203200 w 4034971"/>
                <a:gd name="connsiteY14" fmla="*/ 957943 h 1001485"/>
                <a:gd name="connsiteX15" fmla="*/ 43543 w 4034971"/>
                <a:gd name="connsiteY15" fmla="*/ 914400 h 1001485"/>
                <a:gd name="connsiteX16" fmla="*/ 0 w 4034971"/>
                <a:gd name="connsiteY16" fmla="*/ 203200 h 1001485"/>
                <a:gd name="connsiteX0" fmla="*/ 0 w 4034971"/>
                <a:gd name="connsiteY0" fmla="*/ 203200 h 1001485"/>
                <a:gd name="connsiteX1" fmla="*/ 58057 w 4034971"/>
                <a:gd name="connsiteY1" fmla="*/ 29028 h 1001485"/>
                <a:gd name="connsiteX2" fmla="*/ 580572 w 4034971"/>
                <a:gd name="connsiteY2" fmla="*/ 0 h 1001485"/>
                <a:gd name="connsiteX3" fmla="*/ 1262743 w 4034971"/>
                <a:gd name="connsiteY3" fmla="*/ 0 h 1001485"/>
                <a:gd name="connsiteX4" fmla="*/ 1857829 w 4034971"/>
                <a:gd name="connsiteY4" fmla="*/ 0 h 1001485"/>
                <a:gd name="connsiteX5" fmla="*/ 2728686 w 4034971"/>
                <a:gd name="connsiteY5" fmla="*/ 0 h 1001485"/>
                <a:gd name="connsiteX6" fmla="*/ 3541486 w 4034971"/>
                <a:gd name="connsiteY6" fmla="*/ 116114 h 1001485"/>
                <a:gd name="connsiteX7" fmla="*/ 4034971 w 4034971"/>
                <a:gd name="connsiteY7" fmla="*/ 333828 h 1001485"/>
                <a:gd name="connsiteX8" fmla="*/ 3947885 w 4034971"/>
                <a:gd name="connsiteY8" fmla="*/ 508001 h 1001485"/>
                <a:gd name="connsiteX9" fmla="*/ 3454400 w 4034971"/>
                <a:gd name="connsiteY9" fmla="*/ 783771 h 1001485"/>
                <a:gd name="connsiteX10" fmla="*/ 3251200 w 4034971"/>
                <a:gd name="connsiteY10" fmla="*/ 1001485 h 1001485"/>
                <a:gd name="connsiteX11" fmla="*/ 2656115 w 4034971"/>
                <a:gd name="connsiteY11" fmla="*/ 1001485 h 1001485"/>
                <a:gd name="connsiteX12" fmla="*/ 1973943 w 4034971"/>
                <a:gd name="connsiteY12" fmla="*/ 986971 h 1001485"/>
                <a:gd name="connsiteX13" fmla="*/ 1132114 w 4034971"/>
                <a:gd name="connsiteY13" fmla="*/ 943429 h 1001485"/>
                <a:gd name="connsiteX14" fmla="*/ 827315 w 4034971"/>
                <a:gd name="connsiteY14" fmla="*/ 914400 h 1001485"/>
                <a:gd name="connsiteX15" fmla="*/ 203200 w 4034971"/>
                <a:gd name="connsiteY15" fmla="*/ 957943 h 1001485"/>
                <a:gd name="connsiteX16" fmla="*/ 43543 w 4034971"/>
                <a:gd name="connsiteY16" fmla="*/ 914400 h 1001485"/>
                <a:gd name="connsiteX17" fmla="*/ 0 w 4034971"/>
                <a:gd name="connsiteY17" fmla="*/ 203200 h 1001485"/>
                <a:gd name="connsiteX0" fmla="*/ 0 w 4034971"/>
                <a:gd name="connsiteY0" fmla="*/ 203200 h 1001485"/>
                <a:gd name="connsiteX1" fmla="*/ 58057 w 4034971"/>
                <a:gd name="connsiteY1" fmla="*/ 29028 h 1001485"/>
                <a:gd name="connsiteX2" fmla="*/ 580572 w 4034971"/>
                <a:gd name="connsiteY2" fmla="*/ 0 h 1001485"/>
                <a:gd name="connsiteX3" fmla="*/ 1262743 w 4034971"/>
                <a:gd name="connsiteY3" fmla="*/ 0 h 1001485"/>
                <a:gd name="connsiteX4" fmla="*/ 1857829 w 4034971"/>
                <a:gd name="connsiteY4" fmla="*/ 0 h 1001485"/>
                <a:gd name="connsiteX5" fmla="*/ 2728686 w 4034971"/>
                <a:gd name="connsiteY5" fmla="*/ 0 h 1001485"/>
                <a:gd name="connsiteX6" fmla="*/ 3541486 w 4034971"/>
                <a:gd name="connsiteY6" fmla="*/ 116114 h 1001485"/>
                <a:gd name="connsiteX7" fmla="*/ 4034971 w 4034971"/>
                <a:gd name="connsiteY7" fmla="*/ 333828 h 1001485"/>
                <a:gd name="connsiteX8" fmla="*/ 3947885 w 4034971"/>
                <a:gd name="connsiteY8" fmla="*/ 508001 h 1001485"/>
                <a:gd name="connsiteX9" fmla="*/ 3454400 w 4034971"/>
                <a:gd name="connsiteY9" fmla="*/ 783771 h 1001485"/>
                <a:gd name="connsiteX10" fmla="*/ 3251200 w 4034971"/>
                <a:gd name="connsiteY10" fmla="*/ 1001485 h 1001485"/>
                <a:gd name="connsiteX11" fmla="*/ 2656115 w 4034971"/>
                <a:gd name="connsiteY11" fmla="*/ 1001485 h 1001485"/>
                <a:gd name="connsiteX12" fmla="*/ 1973943 w 4034971"/>
                <a:gd name="connsiteY12" fmla="*/ 986971 h 1001485"/>
                <a:gd name="connsiteX13" fmla="*/ 1132114 w 4034971"/>
                <a:gd name="connsiteY13" fmla="*/ 943429 h 1001485"/>
                <a:gd name="connsiteX14" fmla="*/ 827315 w 4034971"/>
                <a:gd name="connsiteY14" fmla="*/ 914400 h 1001485"/>
                <a:gd name="connsiteX15" fmla="*/ 203200 w 4034971"/>
                <a:gd name="connsiteY15" fmla="*/ 957943 h 1001485"/>
                <a:gd name="connsiteX16" fmla="*/ 43543 w 4034971"/>
                <a:gd name="connsiteY16" fmla="*/ 914400 h 1001485"/>
                <a:gd name="connsiteX17" fmla="*/ 0 w 4034971"/>
                <a:gd name="connsiteY17" fmla="*/ 203200 h 1001485"/>
                <a:gd name="connsiteX0" fmla="*/ 0 w 4034971"/>
                <a:gd name="connsiteY0" fmla="*/ 203200 h 1001485"/>
                <a:gd name="connsiteX1" fmla="*/ 58057 w 4034971"/>
                <a:gd name="connsiteY1" fmla="*/ 29028 h 1001485"/>
                <a:gd name="connsiteX2" fmla="*/ 580572 w 4034971"/>
                <a:gd name="connsiteY2" fmla="*/ 0 h 1001485"/>
                <a:gd name="connsiteX3" fmla="*/ 1262743 w 4034971"/>
                <a:gd name="connsiteY3" fmla="*/ 0 h 1001485"/>
                <a:gd name="connsiteX4" fmla="*/ 1857829 w 4034971"/>
                <a:gd name="connsiteY4" fmla="*/ 0 h 1001485"/>
                <a:gd name="connsiteX5" fmla="*/ 2728686 w 4034971"/>
                <a:gd name="connsiteY5" fmla="*/ 0 h 1001485"/>
                <a:gd name="connsiteX6" fmla="*/ 3541486 w 4034971"/>
                <a:gd name="connsiteY6" fmla="*/ 116114 h 1001485"/>
                <a:gd name="connsiteX7" fmla="*/ 4034971 w 4034971"/>
                <a:gd name="connsiteY7" fmla="*/ 333828 h 1001485"/>
                <a:gd name="connsiteX8" fmla="*/ 3759199 w 4034971"/>
                <a:gd name="connsiteY8" fmla="*/ 522515 h 1001485"/>
                <a:gd name="connsiteX9" fmla="*/ 3454400 w 4034971"/>
                <a:gd name="connsiteY9" fmla="*/ 783771 h 1001485"/>
                <a:gd name="connsiteX10" fmla="*/ 3251200 w 4034971"/>
                <a:gd name="connsiteY10" fmla="*/ 1001485 h 1001485"/>
                <a:gd name="connsiteX11" fmla="*/ 2656115 w 4034971"/>
                <a:gd name="connsiteY11" fmla="*/ 1001485 h 1001485"/>
                <a:gd name="connsiteX12" fmla="*/ 1973943 w 4034971"/>
                <a:gd name="connsiteY12" fmla="*/ 986971 h 1001485"/>
                <a:gd name="connsiteX13" fmla="*/ 1132114 w 4034971"/>
                <a:gd name="connsiteY13" fmla="*/ 943429 h 1001485"/>
                <a:gd name="connsiteX14" fmla="*/ 827315 w 4034971"/>
                <a:gd name="connsiteY14" fmla="*/ 914400 h 1001485"/>
                <a:gd name="connsiteX15" fmla="*/ 203200 w 4034971"/>
                <a:gd name="connsiteY15" fmla="*/ 957943 h 1001485"/>
                <a:gd name="connsiteX16" fmla="*/ 43543 w 4034971"/>
                <a:gd name="connsiteY16" fmla="*/ 914400 h 1001485"/>
                <a:gd name="connsiteX17" fmla="*/ 0 w 4034971"/>
                <a:gd name="connsiteY17" fmla="*/ 203200 h 1001485"/>
                <a:gd name="connsiteX0" fmla="*/ 0 w 4034971"/>
                <a:gd name="connsiteY0" fmla="*/ 203200 h 1001485"/>
                <a:gd name="connsiteX1" fmla="*/ 58057 w 4034971"/>
                <a:gd name="connsiteY1" fmla="*/ 29028 h 1001485"/>
                <a:gd name="connsiteX2" fmla="*/ 580572 w 4034971"/>
                <a:gd name="connsiteY2" fmla="*/ 0 h 1001485"/>
                <a:gd name="connsiteX3" fmla="*/ 1262743 w 4034971"/>
                <a:gd name="connsiteY3" fmla="*/ 0 h 1001485"/>
                <a:gd name="connsiteX4" fmla="*/ 1857829 w 4034971"/>
                <a:gd name="connsiteY4" fmla="*/ 0 h 1001485"/>
                <a:gd name="connsiteX5" fmla="*/ 2728686 w 4034971"/>
                <a:gd name="connsiteY5" fmla="*/ 0 h 1001485"/>
                <a:gd name="connsiteX6" fmla="*/ 3541486 w 4034971"/>
                <a:gd name="connsiteY6" fmla="*/ 116114 h 1001485"/>
                <a:gd name="connsiteX7" fmla="*/ 4034971 w 4034971"/>
                <a:gd name="connsiteY7" fmla="*/ 333828 h 1001485"/>
                <a:gd name="connsiteX8" fmla="*/ 3759199 w 4034971"/>
                <a:gd name="connsiteY8" fmla="*/ 522515 h 1001485"/>
                <a:gd name="connsiteX9" fmla="*/ 3454400 w 4034971"/>
                <a:gd name="connsiteY9" fmla="*/ 783771 h 1001485"/>
                <a:gd name="connsiteX10" fmla="*/ 3251200 w 4034971"/>
                <a:gd name="connsiteY10" fmla="*/ 1001485 h 1001485"/>
                <a:gd name="connsiteX11" fmla="*/ 2656115 w 4034971"/>
                <a:gd name="connsiteY11" fmla="*/ 1001485 h 1001485"/>
                <a:gd name="connsiteX12" fmla="*/ 1973943 w 4034971"/>
                <a:gd name="connsiteY12" fmla="*/ 986971 h 1001485"/>
                <a:gd name="connsiteX13" fmla="*/ 1132114 w 4034971"/>
                <a:gd name="connsiteY13" fmla="*/ 943429 h 1001485"/>
                <a:gd name="connsiteX14" fmla="*/ 827315 w 4034971"/>
                <a:gd name="connsiteY14" fmla="*/ 914400 h 1001485"/>
                <a:gd name="connsiteX15" fmla="*/ 203200 w 4034971"/>
                <a:gd name="connsiteY15" fmla="*/ 957943 h 1001485"/>
                <a:gd name="connsiteX16" fmla="*/ 43543 w 4034971"/>
                <a:gd name="connsiteY16" fmla="*/ 914400 h 1001485"/>
                <a:gd name="connsiteX17" fmla="*/ 0 w 4034971"/>
                <a:gd name="connsiteY17" fmla="*/ 203200 h 1001485"/>
                <a:gd name="connsiteX0" fmla="*/ 0 w 4034971"/>
                <a:gd name="connsiteY0" fmla="*/ 203200 h 1001485"/>
                <a:gd name="connsiteX1" fmla="*/ 58057 w 4034971"/>
                <a:gd name="connsiteY1" fmla="*/ 29028 h 1001485"/>
                <a:gd name="connsiteX2" fmla="*/ 580572 w 4034971"/>
                <a:gd name="connsiteY2" fmla="*/ 0 h 1001485"/>
                <a:gd name="connsiteX3" fmla="*/ 1262743 w 4034971"/>
                <a:gd name="connsiteY3" fmla="*/ 0 h 1001485"/>
                <a:gd name="connsiteX4" fmla="*/ 1857829 w 4034971"/>
                <a:gd name="connsiteY4" fmla="*/ 0 h 1001485"/>
                <a:gd name="connsiteX5" fmla="*/ 2728686 w 4034971"/>
                <a:gd name="connsiteY5" fmla="*/ 0 h 1001485"/>
                <a:gd name="connsiteX6" fmla="*/ 3541486 w 4034971"/>
                <a:gd name="connsiteY6" fmla="*/ 116114 h 1001485"/>
                <a:gd name="connsiteX7" fmla="*/ 4034971 w 4034971"/>
                <a:gd name="connsiteY7" fmla="*/ 333828 h 1001485"/>
                <a:gd name="connsiteX8" fmla="*/ 3759199 w 4034971"/>
                <a:gd name="connsiteY8" fmla="*/ 522515 h 1001485"/>
                <a:gd name="connsiteX9" fmla="*/ 3454400 w 4034971"/>
                <a:gd name="connsiteY9" fmla="*/ 783771 h 1001485"/>
                <a:gd name="connsiteX10" fmla="*/ 3251200 w 4034971"/>
                <a:gd name="connsiteY10" fmla="*/ 1001485 h 1001485"/>
                <a:gd name="connsiteX11" fmla="*/ 2656115 w 4034971"/>
                <a:gd name="connsiteY11" fmla="*/ 1001485 h 1001485"/>
                <a:gd name="connsiteX12" fmla="*/ 1973943 w 4034971"/>
                <a:gd name="connsiteY12" fmla="*/ 986971 h 1001485"/>
                <a:gd name="connsiteX13" fmla="*/ 1132114 w 4034971"/>
                <a:gd name="connsiteY13" fmla="*/ 943429 h 1001485"/>
                <a:gd name="connsiteX14" fmla="*/ 827315 w 4034971"/>
                <a:gd name="connsiteY14" fmla="*/ 914400 h 1001485"/>
                <a:gd name="connsiteX15" fmla="*/ 203200 w 4034971"/>
                <a:gd name="connsiteY15" fmla="*/ 957943 h 1001485"/>
                <a:gd name="connsiteX16" fmla="*/ 43543 w 4034971"/>
                <a:gd name="connsiteY16" fmla="*/ 914400 h 1001485"/>
                <a:gd name="connsiteX17" fmla="*/ 0 w 4034971"/>
                <a:gd name="connsiteY17" fmla="*/ 203200 h 1001485"/>
                <a:gd name="connsiteX0" fmla="*/ 0 w 4038752"/>
                <a:gd name="connsiteY0" fmla="*/ 203200 h 1001485"/>
                <a:gd name="connsiteX1" fmla="*/ 58057 w 4038752"/>
                <a:gd name="connsiteY1" fmla="*/ 29028 h 1001485"/>
                <a:gd name="connsiteX2" fmla="*/ 580572 w 4038752"/>
                <a:gd name="connsiteY2" fmla="*/ 0 h 1001485"/>
                <a:gd name="connsiteX3" fmla="*/ 1262743 w 4038752"/>
                <a:gd name="connsiteY3" fmla="*/ 0 h 1001485"/>
                <a:gd name="connsiteX4" fmla="*/ 1857829 w 4038752"/>
                <a:gd name="connsiteY4" fmla="*/ 0 h 1001485"/>
                <a:gd name="connsiteX5" fmla="*/ 2728686 w 4038752"/>
                <a:gd name="connsiteY5" fmla="*/ 0 h 1001485"/>
                <a:gd name="connsiteX6" fmla="*/ 3541486 w 4038752"/>
                <a:gd name="connsiteY6" fmla="*/ 116114 h 1001485"/>
                <a:gd name="connsiteX7" fmla="*/ 4034971 w 4038752"/>
                <a:gd name="connsiteY7" fmla="*/ 333828 h 1001485"/>
                <a:gd name="connsiteX8" fmla="*/ 3686628 w 4038752"/>
                <a:gd name="connsiteY8" fmla="*/ 508001 h 1001485"/>
                <a:gd name="connsiteX9" fmla="*/ 3759199 w 4038752"/>
                <a:gd name="connsiteY9" fmla="*/ 522515 h 1001485"/>
                <a:gd name="connsiteX10" fmla="*/ 3454400 w 4038752"/>
                <a:gd name="connsiteY10" fmla="*/ 783771 h 1001485"/>
                <a:gd name="connsiteX11" fmla="*/ 3251200 w 4038752"/>
                <a:gd name="connsiteY11" fmla="*/ 1001485 h 1001485"/>
                <a:gd name="connsiteX12" fmla="*/ 2656115 w 4038752"/>
                <a:gd name="connsiteY12" fmla="*/ 1001485 h 1001485"/>
                <a:gd name="connsiteX13" fmla="*/ 1973943 w 4038752"/>
                <a:gd name="connsiteY13" fmla="*/ 986971 h 1001485"/>
                <a:gd name="connsiteX14" fmla="*/ 1132114 w 4038752"/>
                <a:gd name="connsiteY14" fmla="*/ 943429 h 1001485"/>
                <a:gd name="connsiteX15" fmla="*/ 827315 w 4038752"/>
                <a:gd name="connsiteY15" fmla="*/ 914400 h 1001485"/>
                <a:gd name="connsiteX16" fmla="*/ 203200 w 4038752"/>
                <a:gd name="connsiteY16" fmla="*/ 957943 h 1001485"/>
                <a:gd name="connsiteX17" fmla="*/ 43543 w 4038752"/>
                <a:gd name="connsiteY17" fmla="*/ 914400 h 1001485"/>
                <a:gd name="connsiteX18" fmla="*/ 0 w 4038752"/>
                <a:gd name="connsiteY18" fmla="*/ 203200 h 1001485"/>
                <a:gd name="connsiteX0" fmla="*/ 0 w 4038752"/>
                <a:gd name="connsiteY0" fmla="*/ 203200 h 1001485"/>
                <a:gd name="connsiteX1" fmla="*/ 58057 w 4038752"/>
                <a:gd name="connsiteY1" fmla="*/ 29028 h 1001485"/>
                <a:gd name="connsiteX2" fmla="*/ 580572 w 4038752"/>
                <a:gd name="connsiteY2" fmla="*/ 0 h 1001485"/>
                <a:gd name="connsiteX3" fmla="*/ 1262743 w 4038752"/>
                <a:gd name="connsiteY3" fmla="*/ 0 h 1001485"/>
                <a:gd name="connsiteX4" fmla="*/ 1857829 w 4038752"/>
                <a:gd name="connsiteY4" fmla="*/ 0 h 1001485"/>
                <a:gd name="connsiteX5" fmla="*/ 2728686 w 4038752"/>
                <a:gd name="connsiteY5" fmla="*/ 0 h 1001485"/>
                <a:gd name="connsiteX6" fmla="*/ 3541486 w 4038752"/>
                <a:gd name="connsiteY6" fmla="*/ 116114 h 1001485"/>
                <a:gd name="connsiteX7" fmla="*/ 4034971 w 4038752"/>
                <a:gd name="connsiteY7" fmla="*/ 333828 h 1001485"/>
                <a:gd name="connsiteX8" fmla="*/ 3686628 w 4038752"/>
                <a:gd name="connsiteY8" fmla="*/ 508001 h 1001485"/>
                <a:gd name="connsiteX9" fmla="*/ 3759199 w 4038752"/>
                <a:gd name="connsiteY9" fmla="*/ 522515 h 1001485"/>
                <a:gd name="connsiteX10" fmla="*/ 3483428 w 4038752"/>
                <a:gd name="connsiteY10" fmla="*/ 769256 h 1001485"/>
                <a:gd name="connsiteX11" fmla="*/ 3251200 w 4038752"/>
                <a:gd name="connsiteY11" fmla="*/ 1001485 h 1001485"/>
                <a:gd name="connsiteX12" fmla="*/ 2656115 w 4038752"/>
                <a:gd name="connsiteY12" fmla="*/ 1001485 h 1001485"/>
                <a:gd name="connsiteX13" fmla="*/ 1973943 w 4038752"/>
                <a:gd name="connsiteY13" fmla="*/ 986971 h 1001485"/>
                <a:gd name="connsiteX14" fmla="*/ 1132114 w 4038752"/>
                <a:gd name="connsiteY14" fmla="*/ 943429 h 1001485"/>
                <a:gd name="connsiteX15" fmla="*/ 827315 w 4038752"/>
                <a:gd name="connsiteY15" fmla="*/ 914400 h 1001485"/>
                <a:gd name="connsiteX16" fmla="*/ 203200 w 4038752"/>
                <a:gd name="connsiteY16" fmla="*/ 957943 h 1001485"/>
                <a:gd name="connsiteX17" fmla="*/ 43543 w 4038752"/>
                <a:gd name="connsiteY17" fmla="*/ 914400 h 1001485"/>
                <a:gd name="connsiteX18" fmla="*/ 0 w 4038752"/>
                <a:gd name="connsiteY18" fmla="*/ 203200 h 1001485"/>
                <a:gd name="connsiteX0" fmla="*/ 0 w 4038752"/>
                <a:gd name="connsiteY0" fmla="*/ 203200 h 1001485"/>
                <a:gd name="connsiteX1" fmla="*/ 58057 w 4038752"/>
                <a:gd name="connsiteY1" fmla="*/ 29028 h 1001485"/>
                <a:gd name="connsiteX2" fmla="*/ 580572 w 4038752"/>
                <a:gd name="connsiteY2" fmla="*/ 0 h 1001485"/>
                <a:gd name="connsiteX3" fmla="*/ 1262743 w 4038752"/>
                <a:gd name="connsiteY3" fmla="*/ 0 h 1001485"/>
                <a:gd name="connsiteX4" fmla="*/ 1857829 w 4038752"/>
                <a:gd name="connsiteY4" fmla="*/ 0 h 1001485"/>
                <a:gd name="connsiteX5" fmla="*/ 2728686 w 4038752"/>
                <a:gd name="connsiteY5" fmla="*/ 0 h 1001485"/>
                <a:gd name="connsiteX6" fmla="*/ 3541486 w 4038752"/>
                <a:gd name="connsiteY6" fmla="*/ 116114 h 1001485"/>
                <a:gd name="connsiteX7" fmla="*/ 4034971 w 4038752"/>
                <a:gd name="connsiteY7" fmla="*/ 333828 h 1001485"/>
                <a:gd name="connsiteX8" fmla="*/ 3686628 w 4038752"/>
                <a:gd name="connsiteY8" fmla="*/ 508001 h 1001485"/>
                <a:gd name="connsiteX9" fmla="*/ 3759199 w 4038752"/>
                <a:gd name="connsiteY9" fmla="*/ 522515 h 1001485"/>
                <a:gd name="connsiteX10" fmla="*/ 3483428 w 4038752"/>
                <a:gd name="connsiteY10" fmla="*/ 769256 h 1001485"/>
                <a:gd name="connsiteX11" fmla="*/ 3802741 w 4038752"/>
                <a:gd name="connsiteY11" fmla="*/ 899886 h 1001485"/>
                <a:gd name="connsiteX12" fmla="*/ 3251200 w 4038752"/>
                <a:gd name="connsiteY12" fmla="*/ 1001485 h 1001485"/>
                <a:gd name="connsiteX13" fmla="*/ 2656115 w 4038752"/>
                <a:gd name="connsiteY13" fmla="*/ 1001485 h 1001485"/>
                <a:gd name="connsiteX14" fmla="*/ 1973943 w 4038752"/>
                <a:gd name="connsiteY14" fmla="*/ 986971 h 1001485"/>
                <a:gd name="connsiteX15" fmla="*/ 1132114 w 4038752"/>
                <a:gd name="connsiteY15" fmla="*/ 943429 h 1001485"/>
                <a:gd name="connsiteX16" fmla="*/ 827315 w 4038752"/>
                <a:gd name="connsiteY16" fmla="*/ 914400 h 1001485"/>
                <a:gd name="connsiteX17" fmla="*/ 203200 w 4038752"/>
                <a:gd name="connsiteY17" fmla="*/ 957943 h 1001485"/>
                <a:gd name="connsiteX18" fmla="*/ 43543 w 4038752"/>
                <a:gd name="connsiteY18" fmla="*/ 914400 h 1001485"/>
                <a:gd name="connsiteX19" fmla="*/ 0 w 4038752"/>
                <a:gd name="connsiteY19" fmla="*/ 203200 h 1001485"/>
                <a:gd name="connsiteX0" fmla="*/ 0 w 4038752"/>
                <a:gd name="connsiteY0" fmla="*/ 203200 h 1001485"/>
                <a:gd name="connsiteX1" fmla="*/ 58057 w 4038752"/>
                <a:gd name="connsiteY1" fmla="*/ 29028 h 1001485"/>
                <a:gd name="connsiteX2" fmla="*/ 580572 w 4038752"/>
                <a:gd name="connsiteY2" fmla="*/ 0 h 1001485"/>
                <a:gd name="connsiteX3" fmla="*/ 1262743 w 4038752"/>
                <a:gd name="connsiteY3" fmla="*/ 0 h 1001485"/>
                <a:gd name="connsiteX4" fmla="*/ 1857829 w 4038752"/>
                <a:gd name="connsiteY4" fmla="*/ 0 h 1001485"/>
                <a:gd name="connsiteX5" fmla="*/ 2728686 w 4038752"/>
                <a:gd name="connsiteY5" fmla="*/ 0 h 1001485"/>
                <a:gd name="connsiteX6" fmla="*/ 3541486 w 4038752"/>
                <a:gd name="connsiteY6" fmla="*/ 116114 h 1001485"/>
                <a:gd name="connsiteX7" fmla="*/ 3512455 w 4038752"/>
                <a:gd name="connsiteY7" fmla="*/ 304801 h 1001485"/>
                <a:gd name="connsiteX8" fmla="*/ 4034971 w 4038752"/>
                <a:gd name="connsiteY8" fmla="*/ 333828 h 1001485"/>
                <a:gd name="connsiteX9" fmla="*/ 3686628 w 4038752"/>
                <a:gd name="connsiteY9" fmla="*/ 508001 h 1001485"/>
                <a:gd name="connsiteX10" fmla="*/ 3759199 w 4038752"/>
                <a:gd name="connsiteY10" fmla="*/ 522515 h 1001485"/>
                <a:gd name="connsiteX11" fmla="*/ 3483428 w 4038752"/>
                <a:gd name="connsiteY11" fmla="*/ 769256 h 1001485"/>
                <a:gd name="connsiteX12" fmla="*/ 3802741 w 4038752"/>
                <a:gd name="connsiteY12" fmla="*/ 899886 h 1001485"/>
                <a:gd name="connsiteX13" fmla="*/ 3251200 w 4038752"/>
                <a:gd name="connsiteY13" fmla="*/ 1001485 h 1001485"/>
                <a:gd name="connsiteX14" fmla="*/ 2656115 w 4038752"/>
                <a:gd name="connsiteY14" fmla="*/ 1001485 h 1001485"/>
                <a:gd name="connsiteX15" fmla="*/ 1973943 w 4038752"/>
                <a:gd name="connsiteY15" fmla="*/ 986971 h 1001485"/>
                <a:gd name="connsiteX16" fmla="*/ 1132114 w 4038752"/>
                <a:gd name="connsiteY16" fmla="*/ 943429 h 1001485"/>
                <a:gd name="connsiteX17" fmla="*/ 827315 w 4038752"/>
                <a:gd name="connsiteY17" fmla="*/ 914400 h 1001485"/>
                <a:gd name="connsiteX18" fmla="*/ 203200 w 4038752"/>
                <a:gd name="connsiteY18" fmla="*/ 957943 h 1001485"/>
                <a:gd name="connsiteX19" fmla="*/ 43543 w 4038752"/>
                <a:gd name="connsiteY19" fmla="*/ 914400 h 1001485"/>
                <a:gd name="connsiteX20" fmla="*/ 0 w 4038752"/>
                <a:gd name="connsiteY20" fmla="*/ 203200 h 1001485"/>
                <a:gd name="connsiteX0" fmla="*/ 0 w 4038752"/>
                <a:gd name="connsiteY0" fmla="*/ 203200 h 1001485"/>
                <a:gd name="connsiteX1" fmla="*/ 58057 w 4038752"/>
                <a:gd name="connsiteY1" fmla="*/ 29028 h 1001485"/>
                <a:gd name="connsiteX2" fmla="*/ 580572 w 4038752"/>
                <a:gd name="connsiteY2" fmla="*/ 0 h 1001485"/>
                <a:gd name="connsiteX3" fmla="*/ 1262743 w 4038752"/>
                <a:gd name="connsiteY3" fmla="*/ 0 h 1001485"/>
                <a:gd name="connsiteX4" fmla="*/ 1857829 w 4038752"/>
                <a:gd name="connsiteY4" fmla="*/ 0 h 1001485"/>
                <a:gd name="connsiteX5" fmla="*/ 2728686 w 4038752"/>
                <a:gd name="connsiteY5" fmla="*/ 0 h 1001485"/>
                <a:gd name="connsiteX6" fmla="*/ 3802743 w 4038752"/>
                <a:gd name="connsiteY6" fmla="*/ 72571 h 1001485"/>
                <a:gd name="connsiteX7" fmla="*/ 3512455 w 4038752"/>
                <a:gd name="connsiteY7" fmla="*/ 304801 h 1001485"/>
                <a:gd name="connsiteX8" fmla="*/ 4034971 w 4038752"/>
                <a:gd name="connsiteY8" fmla="*/ 333828 h 1001485"/>
                <a:gd name="connsiteX9" fmla="*/ 3686628 w 4038752"/>
                <a:gd name="connsiteY9" fmla="*/ 508001 h 1001485"/>
                <a:gd name="connsiteX10" fmla="*/ 3759199 w 4038752"/>
                <a:gd name="connsiteY10" fmla="*/ 522515 h 1001485"/>
                <a:gd name="connsiteX11" fmla="*/ 3483428 w 4038752"/>
                <a:gd name="connsiteY11" fmla="*/ 769256 h 1001485"/>
                <a:gd name="connsiteX12" fmla="*/ 3802741 w 4038752"/>
                <a:gd name="connsiteY12" fmla="*/ 899886 h 1001485"/>
                <a:gd name="connsiteX13" fmla="*/ 3251200 w 4038752"/>
                <a:gd name="connsiteY13" fmla="*/ 1001485 h 1001485"/>
                <a:gd name="connsiteX14" fmla="*/ 2656115 w 4038752"/>
                <a:gd name="connsiteY14" fmla="*/ 1001485 h 1001485"/>
                <a:gd name="connsiteX15" fmla="*/ 1973943 w 4038752"/>
                <a:gd name="connsiteY15" fmla="*/ 986971 h 1001485"/>
                <a:gd name="connsiteX16" fmla="*/ 1132114 w 4038752"/>
                <a:gd name="connsiteY16" fmla="*/ 943429 h 1001485"/>
                <a:gd name="connsiteX17" fmla="*/ 827315 w 4038752"/>
                <a:gd name="connsiteY17" fmla="*/ 914400 h 1001485"/>
                <a:gd name="connsiteX18" fmla="*/ 203200 w 4038752"/>
                <a:gd name="connsiteY18" fmla="*/ 957943 h 1001485"/>
                <a:gd name="connsiteX19" fmla="*/ 43543 w 4038752"/>
                <a:gd name="connsiteY19" fmla="*/ 914400 h 1001485"/>
                <a:gd name="connsiteX20" fmla="*/ 0 w 4038752"/>
                <a:gd name="connsiteY20" fmla="*/ 203200 h 1001485"/>
                <a:gd name="connsiteX0" fmla="*/ 0 w 4054065"/>
                <a:gd name="connsiteY0" fmla="*/ 203200 h 1001485"/>
                <a:gd name="connsiteX1" fmla="*/ 58057 w 4054065"/>
                <a:gd name="connsiteY1" fmla="*/ 29028 h 1001485"/>
                <a:gd name="connsiteX2" fmla="*/ 580572 w 4054065"/>
                <a:gd name="connsiteY2" fmla="*/ 0 h 1001485"/>
                <a:gd name="connsiteX3" fmla="*/ 1262743 w 4054065"/>
                <a:gd name="connsiteY3" fmla="*/ 0 h 1001485"/>
                <a:gd name="connsiteX4" fmla="*/ 1857829 w 4054065"/>
                <a:gd name="connsiteY4" fmla="*/ 0 h 1001485"/>
                <a:gd name="connsiteX5" fmla="*/ 2728686 w 4054065"/>
                <a:gd name="connsiteY5" fmla="*/ 0 h 1001485"/>
                <a:gd name="connsiteX6" fmla="*/ 3802743 w 4054065"/>
                <a:gd name="connsiteY6" fmla="*/ 72571 h 1001485"/>
                <a:gd name="connsiteX7" fmla="*/ 3512455 w 4054065"/>
                <a:gd name="connsiteY7" fmla="*/ 304801 h 1001485"/>
                <a:gd name="connsiteX8" fmla="*/ 4034971 w 4054065"/>
                <a:gd name="connsiteY8" fmla="*/ 333828 h 1001485"/>
                <a:gd name="connsiteX9" fmla="*/ 3686628 w 4054065"/>
                <a:gd name="connsiteY9" fmla="*/ 508001 h 1001485"/>
                <a:gd name="connsiteX10" fmla="*/ 3759199 w 4054065"/>
                <a:gd name="connsiteY10" fmla="*/ 522515 h 1001485"/>
                <a:gd name="connsiteX11" fmla="*/ 4049484 w 4054065"/>
                <a:gd name="connsiteY11" fmla="*/ 609601 h 1001485"/>
                <a:gd name="connsiteX12" fmla="*/ 3483428 w 4054065"/>
                <a:gd name="connsiteY12" fmla="*/ 769256 h 1001485"/>
                <a:gd name="connsiteX13" fmla="*/ 3802741 w 4054065"/>
                <a:gd name="connsiteY13" fmla="*/ 899886 h 1001485"/>
                <a:gd name="connsiteX14" fmla="*/ 3251200 w 4054065"/>
                <a:gd name="connsiteY14" fmla="*/ 1001485 h 1001485"/>
                <a:gd name="connsiteX15" fmla="*/ 2656115 w 4054065"/>
                <a:gd name="connsiteY15" fmla="*/ 1001485 h 1001485"/>
                <a:gd name="connsiteX16" fmla="*/ 1973943 w 4054065"/>
                <a:gd name="connsiteY16" fmla="*/ 986971 h 1001485"/>
                <a:gd name="connsiteX17" fmla="*/ 1132114 w 4054065"/>
                <a:gd name="connsiteY17" fmla="*/ 943429 h 1001485"/>
                <a:gd name="connsiteX18" fmla="*/ 827315 w 4054065"/>
                <a:gd name="connsiteY18" fmla="*/ 914400 h 1001485"/>
                <a:gd name="connsiteX19" fmla="*/ 203200 w 4054065"/>
                <a:gd name="connsiteY19" fmla="*/ 957943 h 1001485"/>
                <a:gd name="connsiteX20" fmla="*/ 43543 w 4054065"/>
                <a:gd name="connsiteY20" fmla="*/ 914400 h 1001485"/>
                <a:gd name="connsiteX21" fmla="*/ 0 w 4054065"/>
                <a:gd name="connsiteY21" fmla="*/ 203200 h 1001485"/>
                <a:gd name="connsiteX0" fmla="*/ 0 w 4054065"/>
                <a:gd name="connsiteY0" fmla="*/ 203200 h 1059543"/>
                <a:gd name="connsiteX1" fmla="*/ 58057 w 4054065"/>
                <a:gd name="connsiteY1" fmla="*/ 29028 h 1059543"/>
                <a:gd name="connsiteX2" fmla="*/ 580572 w 4054065"/>
                <a:gd name="connsiteY2" fmla="*/ 0 h 1059543"/>
                <a:gd name="connsiteX3" fmla="*/ 1262743 w 4054065"/>
                <a:gd name="connsiteY3" fmla="*/ 0 h 1059543"/>
                <a:gd name="connsiteX4" fmla="*/ 1857829 w 4054065"/>
                <a:gd name="connsiteY4" fmla="*/ 0 h 1059543"/>
                <a:gd name="connsiteX5" fmla="*/ 2728686 w 4054065"/>
                <a:gd name="connsiteY5" fmla="*/ 0 h 1059543"/>
                <a:gd name="connsiteX6" fmla="*/ 3802743 w 4054065"/>
                <a:gd name="connsiteY6" fmla="*/ 72571 h 1059543"/>
                <a:gd name="connsiteX7" fmla="*/ 3512455 w 4054065"/>
                <a:gd name="connsiteY7" fmla="*/ 304801 h 1059543"/>
                <a:gd name="connsiteX8" fmla="*/ 4034971 w 4054065"/>
                <a:gd name="connsiteY8" fmla="*/ 333828 h 1059543"/>
                <a:gd name="connsiteX9" fmla="*/ 3686628 w 4054065"/>
                <a:gd name="connsiteY9" fmla="*/ 508001 h 1059543"/>
                <a:gd name="connsiteX10" fmla="*/ 3759199 w 4054065"/>
                <a:gd name="connsiteY10" fmla="*/ 522515 h 1059543"/>
                <a:gd name="connsiteX11" fmla="*/ 4049484 w 4054065"/>
                <a:gd name="connsiteY11" fmla="*/ 609601 h 1059543"/>
                <a:gd name="connsiteX12" fmla="*/ 3483428 w 4054065"/>
                <a:gd name="connsiteY12" fmla="*/ 769256 h 1059543"/>
                <a:gd name="connsiteX13" fmla="*/ 3802741 w 4054065"/>
                <a:gd name="connsiteY13" fmla="*/ 899886 h 1059543"/>
                <a:gd name="connsiteX14" fmla="*/ 3251200 w 4054065"/>
                <a:gd name="connsiteY14" fmla="*/ 1001485 h 1059543"/>
                <a:gd name="connsiteX15" fmla="*/ 2656115 w 4054065"/>
                <a:gd name="connsiteY15" fmla="*/ 1001485 h 1059543"/>
                <a:gd name="connsiteX16" fmla="*/ 1973943 w 4054065"/>
                <a:gd name="connsiteY16" fmla="*/ 986971 h 1059543"/>
                <a:gd name="connsiteX17" fmla="*/ 1132114 w 4054065"/>
                <a:gd name="connsiteY17" fmla="*/ 943429 h 1059543"/>
                <a:gd name="connsiteX18" fmla="*/ 783772 w 4054065"/>
                <a:gd name="connsiteY18" fmla="*/ 1059543 h 1059543"/>
                <a:gd name="connsiteX19" fmla="*/ 203200 w 4054065"/>
                <a:gd name="connsiteY19" fmla="*/ 957943 h 1059543"/>
                <a:gd name="connsiteX20" fmla="*/ 43543 w 4054065"/>
                <a:gd name="connsiteY20" fmla="*/ 914400 h 1059543"/>
                <a:gd name="connsiteX21" fmla="*/ 0 w 4054065"/>
                <a:gd name="connsiteY21" fmla="*/ 203200 h 1059543"/>
                <a:gd name="connsiteX0" fmla="*/ 0 w 4054065"/>
                <a:gd name="connsiteY0" fmla="*/ 203200 h 1059543"/>
                <a:gd name="connsiteX1" fmla="*/ 58057 w 4054065"/>
                <a:gd name="connsiteY1" fmla="*/ 29028 h 1059543"/>
                <a:gd name="connsiteX2" fmla="*/ 580572 w 4054065"/>
                <a:gd name="connsiteY2" fmla="*/ 0 h 1059543"/>
                <a:gd name="connsiteX3" fmla="*/ 1262743 w 4054065"/>
                <a:gd name="connsiteY3" fmla="*/ 0 h 1059543"/>
                <a:gd name="connsiteX4" fmla="*/ 1857829 w 4054065"/>
                <a:gd name="connsiteY4" fmla="*/ 0 h 1059543"/>
                <a:gd name="connsiteX5" fmla="*/ 2728686 w 4054065"/>
                <a:gd name="connsiteY5" fmla="*/ 0 h 1059543"/>
                <a:gd name="connsiteX6" fmla="*/ 3802743 w 4054065"/>
                <a:gd name="connsiteY6" fmla="*/ 72571 h 1059543"/>
                <a:gd name="connsiteX7" fmla="*/ 3512455 w 4054065"/>
                <a:gd name="connsiteY7" fmla="*/ 304801 h 1059543"/>
                <a:gd name="connsiteX8" fmla="*/ 4034971 w 4054065"/>
                <a:gd name="connsiteY8" fmla="*/ 333828 h 1059543"/>
                <a:gd name="connsiteX9" fmla="*/ 3686628 w 4054065"/>
                <a:gd name="connsiteY9" fmla="*/ 508001 h 1059543"/>
                <a:gd name="connsiteX10" fmla="*/ 3759199 w 4054065"/>
                <a:gd name="connsiteY10" fmla="*/ 522515 h 1059543"/>
                <a:gd name="connsiteX11" fmla="*/ 4049484 w 4054065"/>
                <a:gd name="connsiteY11" fmla="*/ 609601 h 1059543"/>
                <a:gd name="connsiteX12" fmla="*/ 3483428 w 4054065"/>
                <a:gd name="connsiteY12" fmla="*/ 769256 h 1059543"/>
                <a:gd name="connsiteX13" fmla="*/ 3802741 w 4054065"/>
                <a:gd name="connsiteY13" fmla="*/ 899886 h 1059543"/>
                <a:gd name="connsiteX14" fmla="*/ 3251200 w 4054065"/>
                <a:gd name="connsiteY14" fmla="*/ 1001485 h 1059543"/>
                <a:gd name="connsiteX15" fmla="*/ 2656115 w 4054065"/>
                <a:gd name="connsiteY15" fmla="*/ 1001485 h 1059543"/>
                <a:gd name="connsiteX16" fmla="*/ 1973943 w 4054065"/>
                <a:gd name="connsiteY16" fmla="*/ 986971 h 1059543"/>
                <a:gd name="connsiteX17" fmla="*/ 1190171 w 4054065"/>
                <a:gd name="connsiteY17" fmla="*/ 1001486 h 1059543"/>
                <a:gd name="connsiteX18" fmla="*/ 783772 w 4054065"/>
                <a:gd name="connsiteY18" fmla="*/ 1059543 h 1059543"/>
                <a:gd name="connsiteX19" fmla="*/ 203200 w 4054065"/>
                <a:gd name="connsiteY19" fmla="*/ 957943 h 1059543"/>
                <a:gd name="connsiteX20" fmla="*/ 43543 w 4054065"/>
                <a:gd name="connsiteY20" fmla="*/ 914400 h 1059543"/>
                <a:gd name="connsiteX21" fmla="*/ 0 w 4054065"/>
                <a:gd name="connsiteY21" fmla="*/ 203200 h 1059543"/>
                <a:gd name="connsiteX0" fmla="*/ 0 w 4054065"/>
                <a:gd name="connsiteY0" fmla="*/ 203200 h 1059543"/>
                <a:gd name="connsiteX1" fmla="*/ 58057 w 4054065"/>
                <a:gd name="connsiteY1" fmla="*/ 29028 h 1059543"/>
                <a:gd name="connsiteX2" fmla="*/ 580572 w 4054065"/>
                <a:gd name="connsiteY2" fmla="*/ 0 h 1059543"/>
                <a:gd name="connsiteX3" fmla="*/ 1262743 w 4054065"/>
                <a:gd name="connsiteY3" fmla="*/ 0 h 1059543"/>
                <a:gd name="connsiteX4" fmla="*/ 1857829 w 4054065"/>
                <a:gd name="connsiteY4" fmla="*/ 0 h 1059543"/>
                <a:gd name="connsiteX5" fmla="*/ 2728686 w 4054065"/>
                <a:gd name="connsiteY5" fmla="*/ 0 h 1059543"/>
                <a:gd name="connsiteX6" fmla="*/ 3802743 w 4054065"/>
                <a:gd name="connsiteY6" fmla="*/ 72571 h 1059543"/>
                <a:gd name="connsiteX7" fmla="*/ 3512455 w 4054065"/>
                <a:gd name="connsiteY7" fmla="*/ 304801 h 1059543"/>
                <a:gd name="connsiteX8" fmla="*/ 4034971 w 4054065"/>
                <a:gd name="connsiteY8" fmla="*/ 333828 h 1059543"/>
                <a:gd name="connsiteX9" fmla="*/ 3686628 w 4054065"/>
                <a:gd name="connsiteY9" fmla="*/ 508001 h 1059543"/>
                <a:gd name="connsiteX10" fmla="*/ 3759199 w 4054065"/>
                <a:gd name="connsiteY10" fmla="*/ 522515 h 1059543"/>
                <a:gd name="connsiteX11" fmla="*/ 4049484 w 4054065"/>
                <a:gd name="connsiteY11" fmla="*/ 609601 h 1059543"/>
                <a:gd name="connsiteX12" fmla="*/ 3483428 w 4054065"/>
                <a:gd name="connsiteY12" fmla="*/ 769256 h 1059543"/>
                <a:gd name="connsiteX13" fmla="*/ 3802741 w 4054065"/>
                <a:gd name="connsiteY13" fmla="*/ 899886 h 1059543"/>
                <a:gd name="connsiteX14" fmla="*/ 3251200 w 4054065"/>
                <a:gd name="connsiteY14" fmla="*/ 1001485 h 1059543"/>
                <a:gd name="connsiteX15" fmla="*/ 2656115 w 4054065"/>
                <a:gd name="connsiteY15" fmla="*/ 1001485 h 1059543"/>
                <a:gd name="connsiteX16" fmla="*/ 2032000 w 4054065"/>
                <a:gd name="connsiteY16" fmla="*/ 1045028 h 1059543"/>
                <a:gd name="connsiteX17" fmla="*/ 1190171 w 4054065"/>
                <a:gd name="connsiteY17" fmla="*/ 1001486 h 1059543"/>
                <a:gd name="connsiteX18" fmla="*/ 783772 w 4054065"/>
                <a:gd name="connsiteY18" fmla="*/ 1059543 h 1059543"/>
                <a:gd name="connsiteX19" fmla="*/ 203200 w 4054065"/>
                <a:gd name="connsiteY19" fmla="*/ 957943 h 1059543"/>
                <a:gd name="connsiteX20" fmla="*/ 43543 w 4054065"/>
                <a:gd name="connsiteY20" fmla="*/ 914400 h 1059543"/>
                <a:gd name="connsiteX21" fmla="*/ 0 w 4054065"/>
                <a:gd name="connsiteY21" fmla="*/ 203200 h 1059543"/>
                <a:gd name="connsiteX0" fmla="*/ 0 w 4054065"/>
                <a:gd name="connsiteY0" fmla="*/ 304800 h 1161143"/>
                <a:gd name="connsiteX1" fmla="*/ 58057 w 4054065"/>
                <a:gd name="connsiteY1" fmla="*/ 130628 h 1161143"/>
                <a:gd name="connsiteX2" fmla="*/ 609600 w 4054065"/>
                <a:gd name="connsiteY2" fmla="*/ 0 h 1161143"/>
                <a:gd name="connsiteX3" fmla="*/ 1262743 w 4054065"/>
                <a:gd name="connsiteY3" fmla="*/ 101600 h 1161143"/>
                <a:gd name="connsiteX4" fmla="*/ 1857829 w 4054065"/>
                <a:gd name="connsiteY4" fmla="*/ 101600 h 1161143"/>
                <a:gd name="connsiteX5" fmla="*/ 2728686 w 4054065"/>
                <a:gd name="connsiteY5" fmla="*/ 101600 h 1161143"/>
                <a:gd name="connsiteX6" fmla="*/ 3802743 w 4054065"/>
                <a:gd name="connsiteY6" fmla="*/ 174171 h 1161143"/>
                <a:gd name="connsiteX7" fmla="*/ 3512455 w 4054065"/>
                <a:gd name="connsiteY7" fmla="*/ 406401 h 1161143"/>
                <a:gd name="connsiteX8" fmla="*/ 4034971 w 4054065"/>
                <a:gd name="connsiteY8" fmla="*/ 435428 h 1161143"/>
                <a:gd name="connsiteX9" fmla="*/ 3686628 w 4054065"/>
                <a:gd name="connsiteY9" fmla="*/ 609601 h 1161143"/>
                <a:gd name="connsiteX10" fmla="*/ 3759199 w 4054065"/>
                <a:gd name="connsiteY10" fmla="*/ 624115 h 1161143"/>
                <a:gd name="connsiteX11" fmla="*/ 4049484 w 4054065"/>
                <a:gd name="connsiteY11" fmla="*/ 711201 h 1161143"/>
                <a:gd name="connsiteX12" fmla="*/ 3483428 w 4054065"/>
                <a:gd name="connsiteY12" fmla="*/ 870856 h 1161143"/>
                <a:gd name="connsiteX13" fmla="*/ 3802741 w 4054065"/>
                <a:gd name="connsiteY13" fmla="*/ 1001486 h 1161143"/>
                <a:gd name="connsiteX14" fmla="*/ 3251200 w 4054065"/>
                <a:gd name="connsiteY14" fmla="*/ 1103085 h 1161143"/>
                <a:gd name="connsiteX15" fmla="*/ 2656115 w 4054065"/>
                <a:gd name="connsiteY15" fmla="*/ 1103085 h 1161143"/>
                <a:gd name="connsiteX16" fmla="*/ 2032000 w 4054065"/>
                <a:gd name="connsiteY16" fmla="*/ 1146628 h 1161143"/>
                <a:gd name="connsiteX17" fmla="*/ 1190171 w 4054065"/>
                <a:gd name="connsiteY17" fmla="*/ 1103086 h 1161143"/>
                <a:gd name="connsiteX18" fmla="*/ 783772 w 4054065"/>
                <a:gd name="connsiteY18" fmla="*/ 1161143 h 1161143"/>
                <a:gd name="connsiteX19" fmla="*/ 203200 w 4054065"/>
                <a:gd name="connsiteY19" fmla="*/ 1059543 h 1161143"/>
                <a:gd name="connsiteX20" fmla="*/ 43543 w 4054065"/>
                <a:gd name="connsiteY20" fmla="*/ 1016000 h 1161143"/>
                <a:gd name="connsiteX21" fmla="*/ 0 w 4054065"/>
                <a:gd name="connsiteY21" fmla="*/ 304800 h 1161143"/>
                <a:gd name="connsiteX0" fmla="*/ 0 w 4054065"/>
                <a:gd name="connsiteY0" fmla="*/ 304800 h 1161143"/>
                <a:gd name="connsiteX1" fmla="*/ 58057 w 4054065"/>
                <a:gd name="connsiteY1" fmla="*/ 130628 h 1161143"/>
                <a:gd name="connsiteX2" fmla="*/ 609600 w 4054065"/>
                <a:gd name="connsiteY2" fmla="*/ 0 h 1161143"/>
                <a:gd name="connsiteX3" fmla="*/ 1262743 w 4054065"/>
                <a:gd name="connsiteY3" fmla="*/ 43543 h 1161143"/>
                <a:gd name="connsiteX4" fmla="*/ 1857829 w 4054065"/>
                <a:gd name="connsiteY4" fmla="*/ 101600 h 1161143"/>
                <a:gd name="connsiteX5" fmla="*/ 2728686 w 4054065"/>
                <a:gd name="connsiteY5" fmla="*/ 101600 h 1161143"/>
                <a:gd name="connsiteX6" fmla="*/ 3802743 w 4054065"/>
                <a:gd name="connsiteY6" fmla="*/ 174171 h 1161143"/>
                <a:gd name="connsiteX7" fmla="*/ 3512455 w 4054065"/>
                <a:gd name="connsiteY7" fmla="*/ 406401 h 1161143"/>
                <a:gd name="connsiteX8" fmla="*/ 4034971 w 4054065"/>
                <a:gd name="connsiteY8" fmla="*/ 435428 h 1161143"/>
                <a:gd name="connsiteX9" fmla="*/ 3686628 w 4054065"/>
                <a:gd name="connsiteY9" fmla="*/ 609601 h 1161143"/>
                <a:gd name="connsiteX10" fmla="*/ 3759199 w 4054065"/>
                <a:gd name="connsiteY10" fmla="*/ 624115 h 1161143"/>
                <a:gd name="connsiteX11" fmla="*/ 4049484 w 4054065"/>
                <a:gd name="connsiteY11" fmla="*/ 711201 h 1161143"/>
                <a:gd name="connsiteX12" fmla="*/ 3483428 w 4054065"/>
                <a:gd name="connsiteY12" fmla="*/ 870856 h 1161143"/>
                <a:gd name="connsiteX13" fmla="*/ 3802741 w 4054065"/>
                <a:gd name="connsiteY13" fmla="*/ 1001486 h 1161143"/>
                <a:gd name="connsiteX14" fmla="*/ 3251200 w 4054065"/>
                <a:gd name="connsiteY14" fmla="*/ 1103085 h 1161143"/>
                <a:gd name="connsiteX15" fmla="*/ 2656115 w 4054065"/>
                <a:gd name="connsiteY15" fmla="*/ 1103085 h 1161143"/>
                <a:gd name="connsiteX16" fmla="*/ 2032000 w 4054065"/>
                <a:gd name="connsiteY16" fmla="*/ 1146628 h 1161143"/>
                <a:gd name="connsiteX17" fmla="*/ 1190171 w 4054065"/>
                <a:gd name="connsiteY17" fmla="*/ 1103086 h 1161143"/>
                <a:gd name="connsiteX18" fmla="*/ 783772 w 4054065"/>
                <a:gd name="connsiteY18" fmla="*/ 1161143 h 1161143"/>
                <a:gd name="connsiteX19" fmla="*/ 203200 w 4054065"/>
                <a:gd name="connsiteY19" fmla="*/ 1059543 h 1161143"/>
                <a:gd name="connsiteX20" fmla="*/ 43543 w 4054065"/>
                <a:gd name="connsiteY20" fmla="*/ 1016000 h 1161143"/>
                <a:gd name="connsiteX21" fmla="*/ 0 w 4054065"/>
                <a:gd name="connsiteY21" fmla="*/ 304800 h 1161143"/>
                <a:gd name="connsiteX0" fmla="*/ 0 w 4054065"/>
                <a:gd name="connsiteY0" fmla="*/ 304800 h 1161143"/>
                <a:gd name="connsiteX1" fmla="*/ 58057 w 4054065"/>
                <a:gd name="connsiteY1" fmla="*/ 130628 h 1161143"/>
                <a:gd name="connsiteX2" fmla="*/ 609600 w 4054065"/>
                <a:gd name="connsiteY2" fmla="*/ 0 h 1161143"/>
                <a:gd name="connsiteX3" fmla="*/ 1262743 w 4054065"/>
                <a:gd name="connsiteY3" fmla="*/ 43543 h 1161143"/>
                <a:gd name="connsiteX4" fmla="*/ 1872343 w 4054065"/>
                <a:gd name="connsiteY4" fmla="*/ 58057 h 1161143"/>
                <a:gd name="connsiteX5" fmla="*/ 2728686 w 4054065"/>
                <a:gd name="connsiteY5" fmla="*/ 101600 h 1161143"/>
                <a:gd name="connsiteX6" fmla="*/ 3802743 w 4054065"/>
                <a:gd name="connsiteY6" fmla="*/ 174171 h 1161143"/>
                <a:gd name="connsiteX7" fmla="*/ 3512455 w 4054065"/>
                <a:gd name="connsiteY7" fmla="*/ 406401 h 1161143"/>
                <a:gd name="connsiteX8" fmla="*/ 4034971 w 4054065"/>
                <a:gd name="connsiteY8" fmla="*/ 435428 h 1161143"/>
                <a:gd name="connsiteX9" fmla="*/ 3686628 w 4054065"/>
                <a:gd name="connsiteY9" fmla="*/ 609601 h 1161143"/>
                <a:gd name="connsiteX10" fmla="*/ 3759199 w 4054065"/>
                <a:gd name="connsiteY10" fmla="*/ 624115 h 1161143"/>
                <a:gd name="connsiteX11" fmla="*/ 4049484 w 4054065"/>
                <a:gd name="connsiteY11" fmla="*/ 711201 h 1161143"/>
                <a:gd name="connsiteX12" fmla="*/ 3483428 w 4054065"/>
                <a:gd name="connsiteY12" fmla="*/ 870856 h 1161143"/>
                <a:gd name="connsiteX13" fmla="*/ 3802741 w 4054065"/>
                <a:gd name="connsiteY13" fmla="*/ 1001486 h 1161143"/>
                <a:gd name="connsiteX14" fmla="*/ 3251200 w 4054065"/>
                <a:gd name="connsiteY14" fmla="*/ 1103085 h 1161143"/>
                <a:gd name="connsiteX15" fmla="*/ 2656115 w 4054065"/>
                <a:gd name="connsiteY15" fmla="*/ 1103085 h 1161143"/>
                <a:gd name="connsiteX16" fmla="*/ 2032000 w 4054065"/>
                <a:gd name="connsiteY16" fmla="*/ 1146628 h 1161143"/>
                <a:gd name="connsiteX17" fmla="*/ 1190171 w 4054065"/>
                <a:gd name="connsiteY17" fmla="*/ 1103086 h 1161143"/>
                <a:gd name="connsiteX18" fmla="*/ 783772 w 4054065"/>
                <a:gd name="connsiteY18" fmla="*/ 1161143 h 1161143"/>
                <a:gd name="connsiteX19" fmla="*/ 203200 w 4054065"/>
                <a:gd name="connsiteY19" fmla="*/ 1059543 h 1161143"/>
                <a:gd name="connsiteX20" fmla="*/ 43543 w 4054065"/>
                <a:gd name="connsiteY20" fmla="*/ 1016000 h 1161143"/>
                <a:gd name="connsiteX21" fmla="*/ 0 w 4054065"/>
                <a:gd name="connsiteY21" fmla="*/ 304800 h 1161143"/>
                <a:gd name="connsiteX0" fmla="*/ 0 w 4054065"/>
                <a:gd name="connsiteY0" fmla="*/ 304800 h 1175657"/>
                <a:gd name="connsiteX1" fmla="*/ 58057 w 4054065"/>
                <a:gd name="connsiteY1" fmla="*/ 130628 h 1175657"/>
                <a:gd name="connsiteX2" fmla="*/ 609600 w 4054065"/>
                <a:gd name="connsiteY2" fmla="*/ 0 h 1175657"/>
                <a:gd name="connsiteX3" fmla="*/ 1262743 w 4054065"/>
                <a:gd name="connsiteY3" fmla="*/ 43543 h 1175657"/>
                <a:gd name="connsiteX4" fmla="*/ 1872343 w 4054065"/>
                <a:gd name="connsiteY4" fmla="*/ 58057 h 1175657"/>
                <a:gd name="connsiteX5" fmla="*/ 2728686 w 4054065"/>
                <a:gd name="connsiteY5" fmla="*/ 101600 h 1175657"/>
                <a:gd name="connsiteX6" fmla="*/ 3802743 w 4054065"/>
                <a:gd name="connsiteY6" fmla="*/ 174171 h 1175657"/>
                <a:gd name="connsiteX7" fmla="*/ 3512455 w 4054065"/>
                <a:gd name="connsiteY7" fmla="*/ 406401 h 1175657"/>
                <a:gd name="connsiteX8" fmla="*/ 4034971 w 4054065"/>
                <a:gd name="connsiteY8" fmla="*/ 435428 h 1175657"/>
                <a:gd name="connsiteX9" fmla="*/ 3686628 w 4054065"/>
                <a:gd name="connsiteY9" fmla="*/ 609601 h 1175657"/>
                <a:gd name="connsiteX10" fmla="*/ 3759199 w 4054065"/>
                <a:gd name="connsiteY10" fmla="*/ 624115 h 1175657"/>
                <a:gd name="connsiteX11" fmla="*/ 4049484 w 4054065"/>
                <a:gd name="connsiteY11" fmla="*/ 711201 h 1175657"/>
                <a:gd name="connsiteX12" fmla="*/ 3483428 w 4054065"/>
                <a:gd name="connsiteY12" fmla="*/ 870856 h 1175657"/>
                <a:gd name="connsiteX13" fmla="*/ 3802741 w 4054065"/>
                <a:gd name="connsiteY13" fmla="*/ 1001486 h 1175657"/>
                <a:gd name="connsiteX14" fmla="*/ 3251200 w 4054065"/>
                <a:gd name="connsiteY14" fmla="*/ 1103085 h 1175657"/>
                <a:gd name="connsiteX15" fmla="*/ 2656115 w 4054065"/>
                <a:gd name="connsiteY15" fmla="*/ 1103085 h 1175657"/>
                <a:gd name="connsiteX16" fmla="*/ 2032000 w 4054065"/>
                <a:gd name="connsiteY16" fmla="*/ 1146628 h 1175657"/>
                <a:gd name="connsiteX17" fmla="*/ 1190171 w 4054065"/>
                <a:gd name="connsiteY17" fmla="*/ 1175657 h 1175657"/>
                <a:gd name="connsiteX18" fmla="*/ 783772 w 4054065"/>
                <a:gd name="connsiteY18" fmla="*/ 1161143 h 1175657"/>
                <a:gd name="connsiteX19" fmla="*/ 203200 w 4054065"/>
                <a:gd name="connsiteY19" fmla="*/ 1059543 h 1175657"/>
                <a:gd name="connsiteX20" fmla="*/ 43543 w 4054065"/>
                <a:gd name="connsiteY20" fmla="*/ 1016000 h 1175657"/>
                <a:gd name="connsiteX21" fmla="*/ 0 w 4054065"/>
                <a:gd name="connsiteY21" fmla="*/ 304800 h 1175657"/>
                <a:gd name="connsiteX0" fmla="*/ 0 w 4054065"/>
                <a:gd name="connsiteY0" fmla="*/ 304800 h 1219200"/>
                <a:gd name="connsiteX1" fmla="*/ 58057 w 4054065"/>
                <a:gd name="connsiteY1" fmla="*/ 130628 h 1219200"/>
                <a:gd name="connsiteX2" fmla="*/ 609600 w 4054065"/>
                <a:gd name="connsiteY2" fmla="*/ 0 h 1219200"/>
                <a:gd name="connsiteX3" fmla="*/ 1262743 w 4054065"/>
                <a:gd name="connsiteY3" fmla="*/ 43543 h 1219200"/>
                <a:gd name="connsiteX4" fmla="*/ 1872343 w 4054065"/>
                <a:gd name="connsiteY4" fmla="*/ 58057 h 1219200"/>
                <a:gd name="connsiteX5" fmla="*/ 2728686 w 4054065"/>
                <a:gd name="connsiteY5" fmla="*/ 101600 h 1219200"/>
                <a:gd name="connsiteX6" fmla="*/ 3802743 w 4054065"/>
                <a:gd name="connsiteY6" fmla="*/ 174171 h 1219200"/>
                <a:gd name="connsiteX7" fmla="*/ 3512455 w 4054065"/>
                <a:gd name="connsiteY7" fmla="*/ 406401 h 1219200"/>
                <a:gd name="connsiteX8" fmla="*/ 4034971 w 4054065"/>
                <a:gd name="connsiteY8" fmla="*/ 435428 h 1219200"/>
                <a:gd name="connsiteX9" fmla="*/ 3686628 w 4054065"/>
                <a:gd name="connsiteY9" fmla="*/ 609601 h 1219200"/>
                <a:gd name="connsiteX10" fmla="*/ 3759199 w 4054065"/>
                <a:gd name="connsiteY10" fmla="*/ 624115 h 1219200"/>
                <a:gd name="connsiteX11" fmla="*/ 4049484 w 4054065"/>
                <a:gd name="connsiteY11" fmla="*/ 711201 h 1219200"/>
                <a:gd name="connsiteX12" fmla="*/ 3483428 w 4054065"/>
                <a:gd name="connsiteY12" fmla="*/ 870856 h 1219200"/>
                <a:gd name="connsiteX13" fmla="*/ 3802741 w 4054065"/>
                <a:gd name="connsiteY13" fmla="*/ 1001486 h 1219200"/>
                <a:gd name="connsiteX14" fmla="*/ 3251200 w 4054065"/>
                <a:gd name="connsiteY14" fmla="*/ 1103085 h 1219200"/>
                <a:gd name="connsiteX15" fmla="*/ 2656115 w 4054065"/>
                <a:gd name="connsiteY15" fmla="*/ 1103085 h 1219200"/>
                <a:gd name="connsiteX16" fmla="*/ 2032000 w 4054065"/>
                <a:gd name="connsiteY16" fmla="*/ 1146628 h 1219200"/>
                <a:gd name="connsiteX17" fmla="*/ 1190171 w 4054065"/>
                <a:gd name="connsiteY17" fmla="*/ 1175657 h 1219200"/>
                <a:gd name="connsiteX18" fmla="*/ 783772 w 4054065"/>
                <a:gd name="connsiteY18" fmla="*/ 1161143 h 1219200"/>
                <a:gd name="connsiteX19" fmla="*/ 145143 w 4054065"/>
                <a:gd name="connsiteY19" fmla="*/ 1219200 h 1219200"/>
                <a:gd name="connsiteX20" fmla="*/ 43543 w 4054065"/>
                <a:gd name="connsiteY20" fmla="*/ 1016000 h 1219200"/>
                <a:gd name="connsiteX21" fmla="*/ 0 w 4054065"/>
                <a:gd name="connsiteY21" fmla="*/ 304800 h 1219200"/>
                <a:gd name="connsiteX0" fmla="*/ 0 w 4054065"/>
                <a:gd name="connsiteY0" fmla="*/ 304800 h 1219200"/>
                <a:gd name="connsiteX1" fmla="*/ 58057 w 4054065"/>
                <a:gd name="connsiteY1" fmla="*/ 130628 h 1219200"/>
                <a:gd name="connsiteX2" fmla="*/ 609600 w 4054065"/>
                <a:gd name="connsiteY2" fmla="*/ 0 h 1219200"/>
                <a:gd name="connsiteX3" fmla="*/ 1262743 w 4054065"/>
                <a:gd name="connsiteY3" fmla="*/ 43543 h 1219200"/>
                <a:gd name="connsiteX4" fmla="*/ 1872343 w 4054065"/>
                <a:gd name="connsiteY4" fmla="*/ 58057 h 1219200"/>
                <a:gd name="connsiteX5" fmla="*/ 2728686 w 4054065"/>
                <a:gd name="connsiteY5" fmla="*/ 101600 h 1219200"/>
                <a:gd name="connsiteX6" fmla="*/ 3802743 w 4054065"/>
                <a:gd name="connsiteY6" fmla="*/ 174171 h 1219200"/>
                <a:gd name="connsiteX7" fmla="*/ 3512455 w 4054065"/>
                <a:gd name="connsiteY7" fmla="*/ 406401 h 1219200"/>
                <a:gd name="connsiteX8" fmla="*/ 4034971 w 4054065"/>
                <a:gd name="connsiteY8" fmla="*/ 435428 h 1219200"/>
                <a:gd name="connsiteX9" fmla="*/ 3686628 w 4054065"/>
                <a:gd name="connsiteY9" fmla="*/ 609601 h 1219200"/>
                <a:gd name="connsiteX10" fmla="*/ 3759199 w 4054065"/>
                <a:gd name="connsiteY10" fmla="*/ 624115 h 1219200"/>
                <a:gd name="connsiteX11" fmla="*/ 4049484 w 4054065"/>
                <a:gd name="connsiteY11" fmla="*/ 711201 h 1219200"/>
                <a:gd name="connsiteX12" fmla="*/ 3483428 w 4054065"/>
                <a:gd name="connsiteY12" fmla="*/ 870856 h 1219200"/>
                <a:gd name="connsiteX13" fmla="*/ 3802741 w 4054065"/>
                <a:gd name="connsiteY13" fmla="*/ 1001486 h 1219200"/>
                <a:gd name="connsiteX14" fmla="*/ 3251200 w 4054065"/>
                <a:gd name="connsiteY14" fmla="*/ 1103085 h 1219200"/>
                <a:gd name="connsiteX15" fmla="*/ 2656115 w 4054065"/>
                <a:gd name="connsiteY15" fmla="*/ 1103085 h 1219200"/>
                <a:gd name="connsiteX16" fmla="*/ 2032000 w 4054065"/>
                <a:gd name="connsiteY16" fmla="*/ 1146628 h 1219200"/>
                <a:gd name="connsiteX17" fmla="*/ 1190171 w 4054065"/>
                <a:gd name="connsiteY17" fmla="*/ 1175657 h 1219200"/>
                <a:gd name="connsiteX18" fmla="*/ 812801 w 4054065"/>
                <a:gd name="connsiteY18" fmla="*/ 1204686 h 1219200"/>
                <a:gd name="connsiteX19" fmla="*/ 145143 w 4054065"/>
                <a:gd name="connsiteY19" fmla="*/ 1219200 h 1219200"/>
                <a:gd name="connsiteX20" fmla="*/ 43543 w 4054065"/>
                <a:gd name="connsiteY20" fmla="*/ 1016000 h 1219200"/>
                <a:gd name="connsiteX21" fmla="*/ 0 w 4054065"/>
                <a:gd name="connsiteY21" fmla="*/ 304800 h 1219200"/>
                <a:gd name="connsiteX0" fmla="*/ 0 w 4054065"/>
                <a:gd name="connsiteY0" fmla="*/ 304800 h 1219200"/>
                <a:gd name="connsiteX1" fmla="*/ 58057 w 4054065"/>
                <a:gd name="connsiteY1" fmla="*/ 130628 h 1219200"/>
                <a:gd name="connsiteX2" fmla="*/ 609600 w 4054065"/>
                <a:gd name="connsiteY2" fmla="*/ 0 h 1219200"/>
                <a:gd name="connsiteX3" fmla="*/ 1262743 w 4054065"/>
                <a:gd name="connsiteY3" fmla="*/ 43543 h 1219200"/>
                <a:gd name="connsiteX4" fmla="*/ 1872343 w 4054065"/>
                <a:gd name="connsiteY4" fmla="*/ 58057 h 1219200"/>
                <a:gd name="connsiteX5" fmla="*/ 2728686 w 4054065"/>
                <a:gd name="connsiteY5" fmla="*/ 101600 h 1219200"/>
                <a:gd name="connsiteX6" fmla="*/ 3802743 w 4054065"/>
                <a:gd name="connsiteY6" fmla="*/ 174171 h 1219200"/>
                <a:gd name="connsiteX7" fmla="*/ 3512455 w 4054065"/>
                <a:gd name="connsiteY7" fmla="*/ 406401 h 1219200"/>
                <a:gd name="connsiteX8" fmla="*/ 4034971 w 4054065"/>
                <a:gd name="connsiteY8" fmla="*/ 435428 h 1219200"/>
                <a:gd name="connsiteX9" fmla="*/ 3686628 w 4054065"/>
                <a:gd name="connsiteY9" fmla="*/ 609601 h 1219200"/>
                <a:gd name="connsiteX10" fmla="*/ 3759199 w 4054065"/>
                <a:gd name="connsiteY10" fmla="*/ 624115 h 1219200"/>
                <a:gd name="connsiteX11" fmla="*/ 4049484 w 4054065"/>
                <a:gd name="connsiteY11" fmla="*/ 711201 h 1219200"/>
                <a:gd name="connsiteX12" fmla="*/ 3483428 w 4054065"/>
                <a:gd name="connsiteY12" fmla="*/ 870856 h 1219200"/>
                <a:gd name="connsiteX13" fmla="*/ 3802741 w 4054065"/>
                <a:gd name="connsiteY13" fmla="*/ 1001486 h 1219200"/>
                <a:gd name="connsiteX14" fmla="*/ 3251200 w 4054065"/>
                <a:gd name="connsiteY14" fmla="*/ 1103085 h 1219200"/>
                <a:gd name="connsiteX15" fmla="*/ 2656115 w 4054065"/>
                <a:gd name="connsiteY15" fmla="*/ 1103085 h 1219200"/>
                <a:gd name="connsiteX16" fmla="*/ 2032000 w 4054065"/>
                <a:gd name="connsiteY16" fmla="*/ 1146628 h 1219200"/>
                <a:gd name="connsiteX17" fmla="*/ 1233714 w 4054065"/>
                <a:gd name="connsiteY17" fmla="*/ 1190171 h 1219200"/>
                <a:gd name="connsiteX18" fmla="*/ 812801 w 4054065"/>
                <a:gd name="connsiteY18" fmla="*/ 1204686 h 1219200"/>
                <a:gd name="connsiteX19" fmla="*/ 145143 w 4054065"/>
                <a:gd name="connsiteY19" fmla="*/ 1219200 h 1219200"/>
                <a:gd name="connsiteX20" fmla="*/ 43543 w 4054065"/>
                <a:gd name="connsiteY20" fmla="*/ 1016000 h 1219200"/>
                <a:gd name="connsiteX21" fmla="*/ 0 w 4054065"/>
                <a:gd name="connsiteY21" fmla="*/ 304800 h 1219200"/>
                <a:gd name="connsiteX0" fmla="*/ 0 w 4054065"/>
                <a:gd name="connsiteY0" fmla="*/ 464458 h 1378858"/>
                <a:gd name="connsiteX1" fmla="*/ 43543 w 4054065"/>
                <a:gd name="connsiteY1" fmla="*/ 0 h 1378858"/>
                <a:gd name="connsiteX2" fmla="*/ 609600 w 4054065"/>
                <a:gd name="connsiteY2" fmla="*/ 159658 h 1378858"/>
                <a:gd name="connsiteX3" fmla="*/ 1262743 w 4054065"/>
                <a:gd name="connsiteY3" fmla="*/ 203201 h 1378858"/>
                <a:gd name="connsiteX4" fmla="*/ 1872343 w 4054065"/>
                <a:gd name="connsiteY4" fmla="*/ 217715 h 1378858"/>
                <a:gd name="connsiteX5" fmla="*/ 2728686 w 4054065"/>
                <a:gd name="connsiteY5" fmla="*/ 261258 h 1378858"/>
                <a:gd name="connsiteX6" fmla="*/ 3802743 w 4054065"/>
                <a:gd name="connsiteY6" fmla="*/ 333829 h 1378858"/>
                <a:gd name="connsiteX7" fmla="*/ 3512455 w 4054065"/>
                <a:gd name="connsiteY7" fmla="*/ 566059 h 1378858"/>
                <a:gd name="connsiteX8" fmla="*/ 4034971 w 4054065"/>
                <a:gd name="connsiteY8" fmla="*/ 595086 h 1378858"/>
                <a:gd name="connsiteX9" fmla="*/ 3686628 w 4054065"/>
                <a:gd name="connsiteY9" fmla="*/ 769259 h 1378858"/>
                <a:gd name="connsiteX10" fmla="*/ 3759199 w 4054065"/>
                <a:gd name="connsiteY10" fmla="*/ 783773 h 1378858"/>
                <a:gd name="connsiteX11" fmla="*/ 4049484 w 4054065"/>
                <a:gd name="connsiteY11" fmla="*/ 870859 h 1378858"/>
                <a:gd name="connsiteX12" fmla="*/ 3483428 w 4054065"/>
                <a:gd name="connsiteY12" fmla="*/ 1030514 h 1378858"/>
                <a:gd name="connsiteX13" fmla="*/ 3802741 w 4054065"/>
                <a:gd name="connsiteY13" fmla="*/ 1161144 h 1378858"/>
                <a:gd name="connsiteX14" fmla="*/ 3251200 w 4054065"/>
                <a:gd name="connsiteY14" fmla="*/ 1262743 h 1378858"/>
                <a:gd name="connsiteX15" fmla="*/ 2656115 w 4054065"/>
                <a:gd name="connsiteY15" fmla="*/ 1262743 h 1378858"/>
                <a:gd name="connsiteX16" fmla="*/ 2032000 w 4054065"/>
                <a:gd name="connsiteY16" fmla="*/ 1306286 h 1378858"/>
                <a:gd name="connsiteX17" fmla="*/ 1233714 w 4054065"/>
                <a:gd name="connsiteY17" fmla="*/ 1349829 h 1378858"/>
                <a:gd name="connsiteX18" fmla="*/ 812801 w 4054065"/>
                <a:gd name="connsiteY18" fmla="*/ 1364344 h 1378858"/>
                <a:gd name="connsiteX19" fmla="*/ 145143 w 4054065"/>
                <a:gd name="connsiteY19" fmla="*/ 1378858 h 1378858"/>
                <a:gd name="connsiteX20" fmla="*/ 43543 w 4054065"/>
                <a:gd name="connsiteY20" fmla="*/ 1175658 h 1378858"/>
                <a:gd name="connsiteX21" fmla="*/ 0 w 4054065"/>
                <a:gd name="connsiteY21" fmla="*/ 464458 h 1378858"/>
                <a:gd name="connsiteX0" fmla="*/ 0 w 4054065"/>
                <a:gd name="connsiteY0" fmla="*/ 464458 h 1378858"/>
                <a:gd name="connsiteX1" fmla="*/ 43543 w 4054065"/>
                <a:gd name="connsiteY1" fmla="*/ 0 h 1378858"/>
                <a:gd name="connsiteX2" fmla="*/ 609600 w 4054065"/>
                <a:gd name="connsiteY2" fmla="*/ 116116 h 1378858"/>
                <a:gd name="connsiteX3" fmla="*/ 1262743 w 4054065"/>
                <a:gd name="connsiteY3" fmla="*/ 203201 h 1378858"/>
                <a:gd name="connsiteX4" fmla="*/ 1872343 w 4054065"/>
                <a:gd name="connsiteY4" fmla="*/ 217715 h 1378858"/>
                <a:gd name="connsiteX5" fmla="*/ 2728686 w 4054065"/>
                <a:gd name="connsiteY5" fmla="*/ 261258 h 1378858"/>
                <a:gd name="connsiteX6" fmla="*/ 3802743 w 4054065"/>
                <a:gd name="connsiteY6" fmla="*/ 333829 h 1378858"/>
                <a:gd name="connsiteX7" fmla="*/ 3512455 w 4054065"/>
                <a:gd name="connsiteY7" fmla="*/ 566059 h 1378858"/>
                <a:gd name="connsiteX8" fmla="*/ 4034971 w 4054065"/>
                <a:gd name="connsiteY8" fmla="*/ 595086 h 1378858"/>
                <a:gd name="connsiteX9" fmla="*/ 3686628 w 4054065"/>
                <a:gd name="connsiteY9" fmla="*/ 769259 h 1378858"/>
                <a:gd name="connsiteX10" fmla="*/ 3759199 w 4054065"/>
                <a:gd name="connsiteY10" fmla="*/ 783773 h 1378858"/>
                <a:gd name="connsiteX11" fmla="*/ 4049484 w 4054065"/>
                <a:gd name="connsiteY11" fmla="*/ 870859 h 1378858"/>
                <a:gd name="connsiteX12" fmla="*/ 3483428 w 4054065"/>
                <a:gd name="connsiteY12" fmla="*/ 1030514 h 1378858"/>
                <a:gd name="connsiteX13" fmla="*/ 3802741 w 4054065"/>
                <a:gd name="connsiteY13" fmla="*/ 1161144 h 1378858"/>
                <a:gd name="connsiteX14" fmla="*/ 3251200 w 4054065"/>
                <a:gd name="connsiteY14" fmla="*/ 1262743 h 1378858"/>
                <a:gd name="connsiteX15" fmla="*/ 2656115 w 4054065"/>
                <a:gd name="connsiteY15" fmla="*/ 1262743 h 1378858"/>
                <a:gd name="connsiteX16" fmla="*/ 2032000 w 4054065"/>
                <a:gd name="connsiteY16" fmla="*/ 1306286 h 1378858"/>
                <a:gd name="connsiteX17" fmla="*/ 1233714 w 4054065"/>
                <a:gd name="connsiteY17" fmla="*/ 1349829 h 1378858"/>
                <a:gd name="connsiteX18" fmla="*/ 812801 w 4054065"/>
                <a:gd name="connsiteY18" fmla="*/ 1364344 h 1378858"/>
                <a:gd name="connsiteX19" fmla="*/ 145143 w 4054065"/>
                <a:gd name="connsiteY19" fmla="*/ 1378858 h 1378858"/>
                <a:gd name="connsiteX20" fmla="*/ 43543 w 4054065"/>
                <a:gd name="connsiteY20" fmla="*/ 1175658 h 1378858"/>
                <a:gd name="connsiteX21" fmla="*/ 0 w 4054065"/>
                <a:gd name="connsiteY21" fmla="*/ 464458 h 1378858"/>
                <a:gd name="connsiteX0" fmla="*/ 0 w 4054065"/>
                <a:gd name="connsiteY0" fmla="*/ 464458 h 1378858"/>
                <a:gd name="connsiteX1" fmla="*/ 43543 w 4054065"/>
                <a:gd name="connsiteY1" fmla="*/ 0 h 1378858"/>
                <a:gd name="connsiteX2" fmla="*/ 609600 w 4054065"/>
                <a:gd name="connsiteY2" fmla="*/ 116116 h 1378858"/>
                <a:gd name="connsiteX3" fmla="*/ 1277257 w 4054065"/>
                <a:gd name="connsiteY3" fmla="*/ 159658 h 1378858"/>
                <a:gd name="connsiteX4" fmla="*/ 1872343 w 4054065"/>
                <a:gd name="connsiteY4" fmla="*/ 217715 h 1378858"/>
                <a:gd name="connsiteX5" fmla="*/ 2728686 w 4054065"/>
                <a:gd name="connsiteY5" fmla="*/ 261258 h 1378858"/>
                <a:gd name="connsiteX6" fmla="*/ 3802743 w 4054065"/>
                <a:gd name="connsiteY6" fmla="*/ 333829 h 1378858"/>
                <a:gd name="connsiteX7" fmla="*/ 3512455 w 4054065"/>
                <a:gd name="connsiteY7" fmla="*/ 566059 h 1378858"/>
                <a:gd name="connsiteX8" fmla="*/ 4034971 w 4054065"/>
                <a:gd name="connsiteY8" fmla="*/ 595086 h 1378858"/>
                <a:gd name="connsiteX9" fmla="*/ 3686628 w 4054065"/>
                <a:gd name="connsiteY9" fmla="*/ 769259 h 1378858"/>
                <a:gd name="connsiteX10" fmla="*/ 3759199 w 4054065"/>
                <a:gd name="connsiteY10" fmla="*/ 783773 h 1378858"/>
                <a:gd name="connsiteX11" fmla="*/ 4049484 w 4054065"/>
                <a:gd name="connsiteY11" fmla="*/ 870859 h 1378858"/>
                <a:gd name="connsiteX12" fmla="*/ 3483428 w 4054065"/>
                <a:gd name="connsiteY12" fmla="*/ 1030514 h 1378858"/>
                <a:gd name="connsiteX13" fmla="*/ 3802741 w 4054065"/>
                <a:gd name="connsiteY13" fmla="*/ 1161144 h 1378858"/>
                <a:gd name="connsiteX14" fmla="*/ 3251200 w 4054065"/>
                <a:gd name="connsiteY14" fmla="*/ 1262743 h 1378858"/>
                <a:gd name="connsiteX15" fmla="*/ 2656115 w 4054065"/>
                <a:gd name="connsiteY15" fmla="*/ 1262743 h 1378858"/>
                <a:gd name="connsiteX16" fmla="*/ 2032000 w 4054065"/>
                <a:gd name="connsiteY16" fmla="*/ 1306286 h 1378858"/>
                <a:gd name="connsiteX17" fmla="*/ 1233714 w 4054065"/>
                <a:gd name="connsiteY17" fmla="*/ 1349829 h 1378858"/>
                <a:gd name="connsiteX18" fmla="*/ 812801 w 4054065"/>
                <a:gd name="connsiteY18" fmla="*/ 1364344 h 1378858"/>
                <a:gd name="connsiteX19" fmla="*/ 145143 w 4054065"/>
                <a:gd name="connsiteY19" fmla="*/ 1378858 h 1378858"/>
                <a:gd name="connsiteX20" fmla="*/ 43543 w 4054065"/>
                <a:gd name="connsiteY20" fmla="*/ 1175658 h 1378858"/>
                <a:gd name="connsiteX21" fmla="*/ 0 w 4054065"/>
                <a:gd name="connsiteY21" fmla="*/ 464458 h 1378858"/>
                <a:gd name="connsiteX0" fmla="*/ 0 w 4054065"/>
                <a:gd name="connsiteY0" fmla="*/ 464458 h 1378858"/>
                <a:gd name="connsiteX1" fmla="*/ 43543 w 4054065"/>
                <a:gd name="connsiteY1" fmla="*/ 0 h 1378858"/>
                <a:gd name="connsiteX2" fmla="*/ 609600 w 4054065"/>
                <a:gd name="connsiteY2" fmla="*/ 116116 h 1378858"/>
                <a:gd name="connsiteX3" fmla="*/ 1277257 w 4054065"/>
                <a:gd name="connsiteY3" fmla="*/ 159658 h 1378858"/>
                <a:gd name="connsiteX4" fmla="*/ 1872343 w 4054065"/>
                <a:gd name="connsiteY4" fmla="*/ 159658 h 1378858"/>
                <a:gd name="connsiteX5" fmla="*/ 2728686 w 4054065"/>
                <a:gd name="connsiteY5" fmla="*/ 261258 h 1378858"/>
                <a:gd name="connsiteX6" fmla="*/ 3802743 w 4054065"/>
                <a:gd name="connsiteY6" fmla="*/ 333829 h 1378858"/>
                <a:gd name="connsiteX7" fmla="*/ 3512455 w 4054065"/>
                <a:gd name="connsiteY7" fmla="*/ 566059 h 1378858"/>
                <a:gd name="connsiteX8" fmla="*/ 4034971 w 4054065"/>
                <a:gd name="connsiteY8" fmla="*/ 595086 h 1378858"/>
                <a:gd name="connsiteX9" fmla="*/ 3686628 w 4054065"/>
                <a:gd name="connsiteY9" fmla="*/ 769259 h 1378858"/>
                <a:gd name="connsiteX10" fmla="*/ 3759199 w 4054065"/>
                <a:gd name="connsiteY10" fmla="*/ 783773 h 1378858"/>
                <a:gd name="connsiteX11" fmla="*/ 4049484 w 4054065"/>
                <a:gd name="connsiteY11" fmla="*/ 870859 h 1378858"/>
                <a:gd name="connsiteX12" fmla="*/ 3483428 w 4054065"/>
                <a:gd name="connsiteY12" fmla="*/ 1030514 h 1378858"/>
                <a:gd name="connsiteX13" fmla="*/ 3802741 w 4054065"/>
                <a:gd name="connsiteY13" fmla="*/ 1161144 h 1378858"/>
                <a:gd name="connsiteX14" fmla="*/ 3251200 w 4054065"/>
                <a:gd name="connsiteY14" fmla="*/ 1262743 h 1378858"/>
                <a:gd name="connsiteX15" fmla="*/ 2656115 w 4054065"/>
                <a:gd name="connsiteY15" fmla="*/ 1262743 h 1378858"/>
                <a:gd name="connsiteX16" fmla="*/ 2032000 w 4054065"/>
                <a:gd name="connsiteY16" fmla="*/ 1306286 h 1378858"/>
                <a:gd name="connsiteX17" fmla="*/ 1233714 w 4054065"/>
                <a:gd name="connsiteY17" fmla="*/ 1349829 h 1378858"/>
                <a:gd name="connsiteX18" fmla="*/ 812801 w 4054065"/>
                <a:gd name="connsiteY18" fmla="*/ 1364344 h 1378858"/>
                <a:gd name="connsiteX19" fmla="*/ 145143 w 4054065"/>
                <a:gd name="connsiteY19" fmla="*/ 1378858 h 1378858"/>
                <a:gd name="connsiteX20" fmla="*/ 43543 w 4054065"/>
                <a:gd name="connsiteY20" fmla="*/ 1175658 h 1378858"/>
                <a:gd name="connsiteX21" fmla="*/ 0 w 4054065"/>
                <a:gd name="connsiteY21" fmla="*/ 464458 h 1378858"/>
                <a:gd name="connsiteX0" fmla="*/ 0 w 4054065"/>
                <a:gd name="connsiteY0" fmla="*/ 464458 h 1378858"/>
                <a:gd name="connsiteX1" fmla="*/ 43543 w 4054065"/>
                <a:gd name="connsiteY1" fmla="*/ 0 h 1378858"/>
                <a:gd name="connsiteX2" fmla="*/ 609600 w 4054065"/>
                <a:gd name="connsiteY2" fmla="*/ 116116 h 1378858"/>
                <a:gd name="connsiteX3" fmla="*/ 1277257 w 4054065"/>
                <a:gd name="connsiteY3" fmla="*/ 159658 h 1378858"/>
                <a:gd name="connsiteX4" fmla="*/ 1872343 w 4054065"/>
                <a:gd name="connsiteY4" fmla="*/ 159658 h 1378858"/>
                <a:gd name="connsiteX5" fmla="*/ 2757715 w 4054065"/>
                <a:gd name="connsiteY5" fmla="*/ 217715 h 1378858"/>
                <a:gd name="connsiteX6" fmla="*/ 3802743 w 4054065"/>
                <a:gd name="connsiteY6" fmla="*/ 333829 h 1378858"/>
                <a:gd name="connsiteX7" fmla="*/ 3512455 w 4054065"/>
                <a:gd name="connsiteY7" fmla="*/ 566059 h 1378858"/>
                <a:gd name="connsiteX8" fmla="*/ 4034971 w 4054065"/>
                <a:gd name="connsiteY8" fmla="*/ 595086 h 1378858"/>
                <a:gd name="connsiteX9" fmla="*/ 3686628 w 4054065"/>
                <a:gd name="connsiteY9" fmla="*/ 769259 h 1378858"/>
                <a:gd name="connsiteX10" fmla="*/ 3759199 w 4054065"/>
                <a:gd name="connsiteY10" fmla="*/ 783773 h 1378858"/>
                <a:gd name="connsiteX11" fmla="*/ 4049484 w 4054065"/>
                <a:gd name="connsiteY11" fmla="*/ 870859 h 1378858"/>
                <a:gd name="connsiteX12" fmla="*/ 3483428 w 4054065"/>
                <a:gd name="connsiteY12" fmla="*/ 1030514 h 1378858"/>
                <a:gd name="connsiteX13" fmla="*/ 3802741 w 4054065"/>
                <a:gd name="connsiteY13" fmla="*/ 1161144 h 1378858"/>
                <a:gd name="connsiteX14" fmla="*/ 3251200 w 4054065"/>
                <a:gd name="connsiteY14" fmla="*/ 1262743 h 1378858"/>
                <a:gd name="connsiteX15" fmla="*/ 2656115 w 4054065"/>
                <a:gd name="connsiteY15" fmla="*/ 1262743 h 1378858"/>
                <a:gd name="connsiteX16" fmla="*/ 2032000 w 4054065"/>
                <a:gd name="connsiteY16" fmla="*/ 1306286 h 1378858"/>
                <a:gd name="connsiteX17" fmla="*/ 1233714 w 4054065"/>
                <a:gd name="connsiteY17" fmla="*/ 1349829 h 1378858"/>
                <a:gd name="connsiteX18" fmla="*/ 812801 w 4054065"/>
                <a:gd name="connsiteY18" fmla="*/ 1364344 h 1378858"/>
                <a:gd name="connsiteX19" fmla="*/ 145143 w 4054065"/>
                <a:gd name="connsiteY19" fmla="*/ 1378858 h 1378858"/>
                <a:gd name="connsiteX20" fmla="*/ 43543 w 4054065"/>
                <a:gd name="connsiteY20" fmla="*/ 1175658 h 1378858"/>
                <a:gd name="connsiteX21" fmla="*/ 0 w 4054065"/>
                <a:gd name="connsiteY21" fmla="*/ 464458 h 1378858"/>
                <a:gd name="connsiteX0" fmla="*/ 0 w 4054065"/>
                <a:gd name="connsiteY0" fmla="*/ 464458 h 1378858"/>
                <a:gd name="connsiteX1" fmla="*/ 43543 w 4054065"/>
                <a:gd name="connsiteY1" fmla="*/ 0 h 1378858"/>
                <a:gd name="connsiteX2" fmla="*/ 609600 w 4054065"/>
                <a:gd name="connsiteY2" fmla="*/ 116116 h 1378858"/>
                <a:gd name="connsiteX3" fmla="*/ 1277257 w 4054065"/>
                <a:gd name="connsiteY3" fmla="*/ 159658 h 1378858"/>
                <a:gd name="connsiteX4" fmla="*/ 1872343 w 4054065"/>
                <a:gd name="connsiteY4" fmla="*/ 159658 h 1378858"/>
                <a:gd name="connsiteX5" fmla="*/ 2757715 w 4054065"/>
                <a:gd name="connsiteY5" fmla="*/ 217715 h 1378858"/>
                <a:gd name="connsiteX6" fmla="*/ 3802743 w 4054065"/>
                <a:gd name="connsiteY6" fmla="*/ 333829 h 1378858"/>
                <a:gd name="connsiteX7" fmla="*/ 3512455 w 4054065"/>
                <a:gd name="connsiteY7" fmla="*/ 566059 h 1378858"/>
                <a:gd name="connsiteX8" fmla="*/ 4034971 w 4054065"/>
                <a:gd name="connsiteY8" fmla="*/ 595086 h 1378858"/>
                <a:gd name="connsiteX9" fmla="*/ 3686628 w 4054065"/>
                <a:gd name="connsiteY9" fmla="*/ 769259 h 1378858"/>
                <a:gd name="connsiteX10" fmla="*/ 3759199 w 4054065"/>
                <a:gd name="connsiteY10" fmla="*/ 783773 h 1378858"/>
                <a:gd name="connsiteX11" fmla="*/ 4049484 w 4054065"/>
                <a:gd name="connsiteY11" fmla="*/ 870859 h 1378858"/>
                <a:gd name="connsiteX12" fmla="*/ 3483428 w 4054065"/>
                <a:gd name="connsiteY12" fmla="*/ 1030514 h 1378858"/>
                <a:gd name="connsiteX13" fmla="*/ 3802741 w 4054065"/>
                <a:gd name="connsiteY13" fmla="*/ 1161144 h 1378858"/>
                <a:gd name="connsiteX14" fmla="*/ 3251200 w 4054065"/>
                <a:gd name="connsiteY14" fmla="*/ 1262743 h 1378858"/>
                <a:gd name="connsiteX15" fmla="*/ 2656115 w 4054065"/>
                <a:gd name="connsiteY15" fmla="*/ 1262743 h 1378858"/>
                <a:gd name="connsiteX16" fmla="*/ 2032000 w 4054065"/>
                <a:gd name="connsiteY16" fmla="*/ 1306286 h 1378858"/>
                <a:gd name="connsiteX17" fmla="*/ 1233714 w 4054065"/>
                <a:gd name="connsiteY17" fmla="*/ 1349829 h 1378858"/>
                <a:gd name="connsiteX18" fmla="*/ 812801 w 4054065"/>
                <a:gd name="connsiteY18" fmla="*/ 1364344 h 1378858"/>
                <a:gd name="connsiteX19" fmla="*/ 58058 w 4054065"/>
                <a:gd name="connsiteY19" fmla="*/ 1378858 h 1378858"/>
                <a:gd name="connsiteX20" fmla="*/ 43543 w 4054065"/>
                <a:gd name="connsiteY20" fmla="*/ 1175658 h 1378858"/>
                <a:gd name="connsiteX21" fmla="*/ 0 w 4054065"/>
                <a:gd name="connsiteY21" fmla="*/ 464458 h 137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54065" h="1378858">
                  <a:moveTo>
                    <a:pt x="0" y="464458"/>
                  </a:moveTo>
                  <a:lnTo>
                    <a:pt x="43543" y="0"/>
                  </a:lnTo>
                  <a:lnTo>
                    <a:pt x="609600" y="116116"/>
                  </a:lnTo>
                  <a:cubicBezTo>
                    <a:pt x="827314" y="149983"/>
                    <a:pt x="1066800" y="152401"/>
                    <a:pt x="1277257" y="159658"/>
                  </a:cubicBezTo>
                  <a:cubicBezTo>
                    <a:pt x="1487714" y="166915"/>
                    <a:pt x="1673981" y="159658"/>
                    <a:pt x="1872343" y="159658"/>
                  </a:cubicBezTo>
                  <a:lnTo>
                    <a:pt x="2757715" y="217715"/>
                  </a:lnTo>
                  <a:lnTo>
                    <a:pt x="3802743" y="333829"/>
                  </a:lnTo>
                  <a:cubicBezTo>
                    <a:pt x="3880152" y="372534"/>
                    <a:pt x="3435046" y="527354"/>
                    <a:pt x="3512455" y="566059"/>
                  </a:cubicBezTo>
                  <a:lnTo>
                    <a:pt x="4034971" y="595086"/>
                  </a:lnTo>
                  <a:cubicBezTo>
                    <a:pt x="4078514" y="657981"/>
                    <a:pt x="3732590" y="737811"/>
                    <a:pt x="3686628" y="769259"/>
                  </a:cubicBezTo>
                  <a:cubicBezTo>
                    <a:pt x="3640666" y="800707"/>
                    <a:pt x="3737428" y="769259"/>
                    <a:pt x="3759199" y="783773"/>
                  </a:cubicBezTo>
                  <a:cubicBezTo>
                    <a:pt x="3780970" y="798287"/>
                    <a:pt x="4095446" y="829736"/>
                    <a:pt x="4049484" y="870859"/>
                  </a:cubicBezTo>
                  <a:cubicBezTo>
                    <a:pt x="4003522" y="911982"/>
                    <a:pt x="3485847" y="979714"/>
                    <a:pt x="3483428" y="1030514"/>
                  </a:cubicBezTo>
                  <a:cubicBezTo>
                    <a:pt x="3435047" y="1064381"/>
                    <a:pt x="3851122" y="1127277"/>
                    <a:pt x="3802741" y="1161144"/>
                  </a:cubicBezTo>
                  <a:lnTo>
                    <a:pt x="3251200" y="1262743"/>
                  </a:lnTo>
                  <a:cubicBezTo>
                    <a:pt x="3052838" y="1262743"/>
                    <a:pt x="2859315" y="1255486"/>
                    <a:pt x="2656115" y="1262743"/>
                  </a:cubicBezTo>
                  <a:cubicBezTo>
                    <a:pt x="2452915" y="1270000"/>
                    <a:pt x="2240038" y="1291772"/>
                    <a:pt x="2032000" y="1306286"/>
                  </a:cubicBezTo>
                  <a:lnTo>
                    <a:pt x="1233714" y="1349829"/>
                  </a:lnTo>
                  <a:lnTo>
                    <a:pt x="812801" y="1364344"/>
                  </a:lnTo>
                  <a:lnTo>
                    <a:pt x="58058" y="1378858"/>
                  </a:lnTo>
                  <a:lnTo>
                    <a:pt x="43543" y="1175658"/>
                  </a:lnTo>
                  <a:lnTo>
                    <a:pt x="0" y="464458"/>
                  </a:lnTo>
                  <a:close/>
                </a:path>
              </a:pathLst>
            </a:cu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" name="Ions"/>
            <p:cNvGrpSpPr/>
            <p:nvPr/>
          </p:nvGrpSpPr>
          <p:grpSpPr>
            <a:xfrm>
              <a:off x="2791765" y="2993012"/>
              <a:ext cx="2011089" cy="952355"/>
              <a:chOff x="6777565" y="4669538"/>
              <a:chExt cx="2011089" cy="952355"/>
            </a:xfrm>
          </p:grpSpPr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8319753" y="4978444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8045895" y="5269401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8172895" y="5303976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8056909" y="4783042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7257261" y="5218727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7120656" y="5494893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8610490" y="5314339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7711867" y="5491644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82676" y="4669538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8103657" y="5103679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7526292" y="4956155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926924" y="5441485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7746407" y="4711226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7011511" y="5057043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6777565" y="5400020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8441569" y="5218422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7437438" y="5491657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7918895" y="4939178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6930569" y="5322479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7848083" y="5274986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7015217" y="4671090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7323844" y="5050724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7585925" y="5346541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7205752" y="4898133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7728877" y="4903203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6818850" y="4888807"/>
                <a:ext cx="178164" cy="127000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482600" dist="38100" dir="19020000" sx="179000" sy="179000" algn="tr" rotWithShape="0">
                  <a:srgbClr val="FF0000">
                    <a:alpha val="73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6" name="low temp electrons 3"/>
            <p:cNvGrpSpPr/>
            <p:nvPr/>
          </p:nvGrpSpPr>
          <p:grpSpPr>
            <a:xfrm>
              <a:off x="1551652" y="3022740"/>
              <a:ext cx="2523486" cy="914940"/>
              <a:chOff x="2875892" y="5327778"/>
              <a:chExt cx="2523486" cy="914940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539477" y="5434030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020021" y="5846800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706199" y="5777154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852007" y="5441877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402708" y="5889345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508609" y="5661884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4116569" y="568301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089004" y="5327778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4252239" y="5816977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4288021" y="6115718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4273893" y="5426710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3806178" y="5915624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070670" y="6063884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3616717" y="565652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3962004" y="5531716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3517813" y="5872326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3293008" y="5639339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3604769" y="5532406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384299" y="5367252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5221214" y="5766335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814656" y="5349575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933178" y="5768452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088008" y="5441187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088593" y="5804744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2875892" y="566470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736600" dir="11340000" sx="200000" sy="200000" algn="tr" rotWithShape="0">
                  <a:schemeClr val="tx2"/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7" name="Electric field"/>
            <p:cNvGrpSpPr/>
            <p:nvPr/>
          </p:nvGrpSpPr>
          <p:grpSpPr>
            <a:xfrm>
              <a:off x="4270804" y="2946532"/>
              <a:ext cx="1192934" cy="913048"/>
              <a:chOff x="3170870" y="3226349"/>
              <a:chExt cx="1384729" cy="913048"/>
            </a:xfrm>
          </p:grpSpPr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3286228" y="3226349"/>
                <a:ext cx="1269371" cy="2818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3538392" y="3546124"/>
                <a:ext cx="901251" cy="6608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3734004" y="3851828"/>
                <a:ext cx="705639" cy="10311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3170870" y="4107852"/>
                <a:ext cx="1370482" cy="31545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8" name="hot electrons"/>
            <p:cNvGrpSpPr/>
            <p:nvPr/>
          </p:nvGrpSpPr>
          <p:grpSpPr>
            <a:xfrm>
              <a:off x="5463738" y="2936628"/>
              <a:ext cx="1891677" cy="1064525"/>
              <a:chOff x="5910616" y="2109920"/>
              <a:chExt cx="1891677" cy="1064525"/>
            </a:xfrm>
          </p:grpSpPr>
          <p:grpSp>
            <p:nvGrpSpPr>
              <p:cNvPr id="24" name="hot e divergence"/>
              <p:cNvGrpSpPr/>
              <p:nvPr/>
            </p:nvGrpSpPr>
            <p:grpSpPr>
              <a:xfrm>
                <a:off x="7194932" y="2142132"/>
                <a:ext cx="607361" cy="836765"/>
                <a:chOff x="7194932" y="2142132"/>
                <a:chExt cx="607361" cy="836765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 bwMode="auto">
                <a:xfrm>
                  <a:off x="7224858" y="2822025"/>
                  <a:ext cx="577435" cy="156872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3" name="Straight Arrow Connector 42"/>
                <p:cNvCxnSpPr/>
                <p:nvPr/>
              </p:nvCxnSpPr>
              <p:spPr bwMode="auto">
                <a:xfrm flipV="1">
                  <a:off x="7275769" y="2522814"/>
                  <a:ext cx="526524" cy="11883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4" name="Straight Arrow Connector 43"/>
                <p:cNvCxnSpPr/>
                <p:nvPr/>
              </p:nvCxnSpPr>
              <p:spPr bwMode="auto">
                <a:xfrm flipV="1">
                  <a:off x="7194932" y="2142132"/>
                  <a:ext cx="525870" cy="104933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6373707" y="2146856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6426865" y="2406068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331459" y="2698107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6331459" y="3006856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6905172" y="2483697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890621" y="272265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6873136" y="225124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6087859" y="2109920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6151359" y="2551257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5910616" y="2772463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6080977" y="3047445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5922890" y="239262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615520" y="2224914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6626229" y="258700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6626359" y="2933632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7148769" y="2587001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146497" y="2411452"/>
                <a:ext cx="178164" cy="12700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noFill/>
                <a:prstDash val="solid"/>
              </a:ln>
              <a:effectLst>
                <a:outerShdw blurRad="342900" dist="38100" dir="19020000" sx="143000" sy="143000" algn="tr" rotWithShape="0">
                  <a:srgbClr val="FF0000">
                    <a:alpha val="94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9" name="Recombination light"/>
            <p:cNvGrpSpPr/>
            <p:nvPr/>
          </p:nvGrpSpPr>
          <p:grpSpPr>
            <a:xfrm>
              <a:off x="2555036" y="2461102"/>
              <a:ext cx="1226420" cy="1963726"/>
              <a:chOff x="2555036" y="2461102"/>
              <a:chExt cx="1226420" cy="1963726"/>
            </a:xfrm>
          </p:grpSpPr>
          <p:sp>
            <p:nvSpPr>
              <p:cNvPr id="20" name="Lightning Bolt 19"/>
              <p:cNvSpPr/>
              <p:nvPr/>
            </p:nvSpPr>
            <p:spPr>
              <a:xfrm rot="5612764">
                <a:off x="2419911" y="4023024"/>
                <a:ext cx="536929" cy="266680"/>
              </a:xfrm>
              <a:prstGeom prst="lightningBolt">
                <a:avLst/>
              </a:prstGeom>
              <a:solidFill>
                <a:srgbClr val="FFC00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1" name="Lightning Bolt 20"/>
              <p:cNvSpPr/>
              <p:nvPr/>
            </p:nvSpPr>
            <p:spPr>
              <a:xfrm rot="1733274">
                <a:off x="3244527" y="4097940"/>
                <a:ext cx="536929" cy="266680"/>
              </a:xfrm>
              <a:prstGeom prst="lightningBolt">
                <a:avLst/>
              </a:prstGeom>
              <a:solidFill>
                <a:srgbClr val="FFC00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2" name="Lightning Bolt 21"/>
              <p:cNvSpPr/>
              <p:nvPr/>
            </p:nvSpPr>
            <p:spPr>
              <a:xfrm rot="15601952">
                <a:off x="3258233" y="2596227"/>
                <a:ext cx="536929" cy="266680"/>
              </a:xfrm>
              <a:prstGeom prst="lightningBolt">
                <a:avLst/>
              </a:prstGeom>
              <a:solidFill>
                <a:srgbClr val="FFC00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sp>
            <p:nvSpPr>
              <p:cNvPr id="23" name="Lightning Bolt 22"/>
              <p:cNvSpPr/>
              <p:nvPr/>
            </p:nvSpPr>
            <p:spPr>
              <a:xfrm rot="12348323">
                <a:off x="2698434" y="2570550"/>
                <a:ext cx="536929" cy="266680"/>
              </a:xfrm>
              <a:prstGeom prst="lightningBolt">
                <a:avLst/>
              </a:prstGeom>
              <a:solidFill>
                <a:srgbClr val="FFC00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</p:grpSp>
        <p:grpSp>
          <p:nvGrpSpPr>
            <p:cNvPr id="10" name="Neutrals"/>
            <p:cNvGrpSpPr/>
            <p:nvPr/>
          </p:nvGrpSpPr>
          <p:grpSpPr>
            <a:xfrm>
              <a:off x="2798035" y="3218749"/>
              <a:ext cx="1079802" cy="659262"/>
              <a:chOff x="3233896" y="4994070"/>
              <a:chExt cx="1079802" cy="659262"/>
            </a:xfrm>
            <a:solidFill>
              <a:srgbClr val="FFFF00"/>
            </a:solidFill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3799799" y="5066510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3943415" y="5286009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4135534" y="5149519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490860" y="4994070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747230" y="5404429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3484683" y="5526332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3582491" y="5241996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233896" y="5373505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3314075" y="5178300"/>
                <a:ext cx="178164" cy="1270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>
                <a:outerShdw blurRad="342900" dist="38100" dir="19020000" sx="157000" sy="157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100" name="Laser"/>
          <p:cNvSpPr/>
          <p:nvPr/>
        </p:nvSpPr>
        <p:spPr>
          <a:xfrm rot="8219195">
            <a:off x="450334" y="3153497"/>
            <a:ext cx="1080852" cy="1080000"/>
          </a:xfrm>
          <a:prstGeom prst="ellipse">
            <a:avLst/>
          </a:prstGeom>
          <a:gradFill flip="none" rotWithShape="1">
            <a:gsLst>
              <a:gs pos="28000">
                <a:srgbClr val="FF0000">
                  <a:lumMod val="100000"/>
                  <a:alpha val="72000"/>
                </a:srgbClr>
              </a:gs>
              <a:gs pos="100000">
                <a:srgbClr val="FF0000">
                  <a:alpha val="34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  <a:scene3d>
            <a:camera prst="isometricLeftDown">
              <a:rot lat="2400409" lon="16617526" rev="85135"/>
            </a:camera>
            <a:lightRig rig="harsh" dir="t"/>
          </a:scene3d>
          <a:sp3d prstMaterial="matte">
            <a:bevelT w="520700" h="3206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Target"/>
          <p:cNvSpPr/>
          <p:nvPr/>
        </p:nvSpPr>
        <p:spPr>
          <a:xfrm>
            <a:off x="-8312" y="1129108"/>
            <a:ext cx="1113906" cy="5536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TextBox 101"/>
          <p:cNvSpPr txBox="1"/>
          <p:nvPr/>
        </p:nvSpPr>
        <p:spPr>
          <a:xfrm>
            <a:off x="6411494" y="4206425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Electrons pull ions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42382" y="4796270"/>
            <a:ext cx="655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Accelerated ions allow the release of electrons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0821" y="5432131"/>
            <a:ext cx="679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Recombination in the co-propagating distribution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20683" y="6363231"/>
            <a:ext cx="653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So how to know the distance of neutralization?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4065E-6 L 0.68958 -0.01154 " pathEditMode="relative" rAng="0" ptsTypes="AA">
                                      <p:cBhvr>
                                        <p:cTn id="9" dur="6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5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2" grpId="0"/>
      <p:bldP spid="103" grpId="0"/>
      <p:bldP spid="104" grpId="0"/>
      <p:bldP spid="1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Probing the distance of neutralization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256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Using a magnet</a:t>
            </a:r>
            <a:endParaRPr lang="en-IN" sz="2400" dirty="0">
              <a:solidFill>
                <a:srgbClr val="0227E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482191" y="3921108"/>
            <a:ext cx="1707545" cy="3651338"/>
            <a:chOff x="1444091" y="4130658"/>
            <a:chExt cx="1707545" cy="365133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444091" y="4903512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96491" y="4908951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27123" y="4925280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879523" y="4930719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004716" y="4941609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157116" y="4947048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82309" y="4957938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434709" y="4963377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576231" y="4957938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28631" y="4963377"/>
              <a:ext cx="0" cy="1187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848348" y="4843940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solidFill>
                    <a:srgbClr val="FF0000"/>
                  </a:solidFill>
                </a:rPr>
                <a:t>N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58397" y="4419155"/>
              <a:ext cx="269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>
                  <a:solidFill>
                    <a:schemeClr val="tx2">
                      <a:lumMod val="75000"/>
                    </a:schemeClr>
                  </a:solidFill>
                </a:rPr>
                <a:t>S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444091" y="4130658"/>
              <a:ext cx="1497020" cy="3651338"/>
              <a:chOff x="1444091" y="4130658"/>
              <a:chExt cx="1497020" cy="365133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444091" y="4604285"/>
                <a:ext cx="1404257" cy="29922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34343" y="7412664"/>
                <a:ext cx="1306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 smtClean="0">
                    <a:solidFill>
                      <a:srgbClr val="FF0000"/>
                    </a:solidFill>
                  </a:rPr>
                  <a:t>~10 gauss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68293" y="4967051"/>
                <a:ext cx="975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 smtClean="0">
                    <a:solidFill>
                      <a:srgbClr val="FF0000"/>
                    </a:solidFill>
                  </a:rPr>
                  <a:t>~&gt;1.8KG</a:t>
                </a:r>
                <a:endParaRPr lang="en-IN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1444091" y="4517461"/>
                <a:ext cx="1404257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805816" y="4130658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3.4 cm</a:t>
                </a:r>
                <a:endParaRPr lang="en-IN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050360" y="2663086"/>
            <a:ext cx="3713913" cy="1854296"/>
            <a:chOff x="3012260" y="2872636"/>
            <a:chExt cx="3713913" cy="1854296"/>
          </a:xfrm>
        </p:grpSpPr>
        <p:cxnSp>
          <p:nvCxnSpPr>
            <p:cNvPr id="21" name="Straight Arrow Connector 20"/>
            <p:cNvCxnSpPr>
              <a:stCxn id="22" idx="1"/>
              <a:endCxn id="33" idx="2"/>
            </p:cNvCxnSpPr>
            <p:nvPr/>
          </p:nvCxnSpPr>
          <p:spPr>
            <a:xfrm flipH="1">
              <a:off x="3012260" y="3329836"/>
              <a:ext cx="722088" cy="13970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734348" y="2872636"/>
              <a:ext cx="2991825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Movable magnet on stage to move in and out perpendicular to TPS path</a:t>
              </a:r>
              <a:endParaRPr lang="en-IN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1393377" y="4209605"/>
            <a:ext cx="2130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08283" y="2468354"/>
            <a:ext cx="8155365" cy="4180096"/>
            <a:chOff x="270183" y="2677904"/>
            <a:chExt cx="8155365" cy="4180096"/>
          </a:xfrm>
        </p:grpSpPr>
        <p:grpSp>
          <p:nvGrpSpPr>
            <p:cNvPr id="5" name="Group 4"/>
            <p:cNvGrpSpPr/>
            <p:nvPr/>
          </p:nvGrpSpPr>
          <p:grpSpPr>
            <a:xfrm>
              <a:off x="1444091" y="5924459"/>
              <a:ext cx="4405166" cy="432798"/>
              <a:chOff x="1444091" y="5924459"/>
              <a:chExt cx="4405166" cy="432798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1444091" y="6342743"/>
                <a:ext cx="4405166" cy="145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176889" y="5924459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64 cm</a:t>
                </a:r>
                <a:endParaRPr lang="en-IN" dirty="0"/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 rot="18672109">
              <a:off x="1811487" y="4751631"/>
              <a:ext cx="800100" cy="240030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FF0000">
                    <a:alpha val="3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1362" y="4261776"/>
              <a:ext cx="293915" cy="1828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" name="Straight Connector 7"/>
            <p:cNvCxnSpPr>
              <a:stCxn id="6" idx="0"/>
            </p:cNvCxnSpPr>
            <p:nvPr/>
          </p:nvCxnSpPr>
          <p:spPr>
            <a:xfrm>
              <a:off x="1308551" y="5161226"/>
              <a:ext cx="4716697" cy="14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025248" y="4561003"/>
              <a:ext cx="2400300" cy="12303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 smtClean="0">
                  <a:solidFill>
                    <a:schemeClr val="tx1"/>
                  </a:solidFill>
                </a:rPr>
                <a:t>TPS/Gated TPS/TOF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596491" y="2677904"/>
              <a:ext cx="0" cy="192638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87834" y="5161226"/>
              <a:ext cx="4571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0183" y="4723506"/>
              <a:ext cx="63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Z Far</a:t>
              </a:r>
              <a:endParaRPr lang="en-IN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25248" y="5951781"/>
              <a:ext cx="2400300" cy="508127"/>
              <a:chOff x="6025248" y="5951781"/>
              <a:chExt cx="2400300" cy="508127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6025248" y="5951781"/>
                <a:ext cx="24003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6993170" y="6090576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72 cm</a:t>
                </a:r>
                <a:endParaRPr lang="en-IN" dirty="0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025248" y="5791349"/>
              <a:ext cx="0" cy="870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82311" y="6488668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TP aperture</a:t>
              </a:r>
              <a:endParaRPr lang="en-IN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941364" y="360237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3 - 5 mm</a:t>
              </a:r>
              <a:endParaRPr lang="en-IN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700850" y="3705665"/>
            <a:ext cx="40831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So what do we see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00174 -0.38218 " pathEditMode="relative" rAng="0" ptsTypes="AA">
                                      <p:cBhvr>
                                        <p:cTn id="20" dur="3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1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Plasma expansion in a transverse external </a:t>
            </a:r>
            <a:r>
              <a:rPr lang="en-IN" dirty="0" smtClean="0"/>
              <a:t>field</a:t>
            </a:r>
            <a:endParaRPr lang="en-IN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5395" y="1728801"/>
            <a:ext cx="4305745" cy="3823502"/>
            <a:chOff x="217199" y="1851191"/>
            <a:chExt cx="4305745" cy="3823502"/>
          </a:xfrm>
        </p:grpSpPr>
        <p:pic>
          <p:nvPicPr>
            <p:cNvPr id="4" name="Picture 2" descr="C:\Documents\Sheroy\College\TIFR\Project\Papers\Drafts\Neutral_Proton_recombination\Figures\TransverseBField\318_noscale_transverseB.tif with ba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99" y="1851191"/>
              <a:ext cx="4305745" cy="382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7199" y="1851191"/>
              <a:ext cx="4305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/>
                <a:t>Magnet distance = 100 mm</a:t>
              </a:r>
            </a:p>
            <a:p>
              <a:r>
                <a:rPr lang="en-IN" sz="2000" dirty="0" smtClean="0"/>
                <a:t>B ~ 10 G (peak)</a:t>
              </a:r>
              <a:endParaRPr lang="en-IN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64565" y="1728801"/>
            <a:ext cx="4305746" cy="3823502"/>
            <a:chOff x="4522943" y="1851191"/>
            <a:chExt cx="4305746" cy="3823502"/>
          </a:xfrm>
        </p:grpSpPr>
        <p:grpSp>
          <p:nvGrpSpPr>
            <p:cNvPr id="10" name="Group 9"/>
            <p:cNvGrpSpPr/>
            <p:nvPr/>
          </p:nvGrpSpPr>
          <p:grpSpPr>
            <a:xfrm>
              <a:off x="4522944" y="1851191"/>
              <a:ext cx="4305745" cy="3823502"/>
              <a:chOff x="4522944" y="1851191"/>
              <a:chExt cx="4305745" cy="3823502"/>
            </a:xfrm>
          </p:grpSpPr>
          <p:pic>
            <p:nvPicPr>
              <p:cNvPr id="5" name="Picture 3" descr="C:\Documents\Sheroy\College\TIFR\Project\Papers\Drafts\Neutral_Proton_recombination\Figures\TransverseBField\273_noscale_transverseB.tif with ba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2944" y="1851191"/>
                <a:ext cx="4305745" cy="3823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Straight Arrow Connector 7"/>
              <p:cNvCxnSpPr/>
              <p:nvPr/>
            </p:nvCxnSpPr>
            <p:spPr>
              <a:xfrm>
                <a:off x="5057440" y="5097529"/>
                <a:ext cx="407774" cy="630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669528" y="5258719"/>
                <a:ext cx="3583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B external ion deflection direction</a:t>
                </a:r>
                <a:endParaRPr lang="en-IN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522943" y="1876644"/>
              <a:ext cx="41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/>
                <a:t>Magnet distance = 17 mm</a:t>
              </a:r>
            </a:p>
            <a:p>
              <a:r>
                <a:rPr lang="en-IN" sz="2000" dirty="0" smtClean="0"/>
                <a:t>B ~ 500 G (peak)</a:t>
              </a:r>
              <a:endParaRPr lang="en-IN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58303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The neutral signal shifts in the direction as if ions were deflected in the magnetic field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707" y="1029060"/>
            <a:ext cx="76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Gated proton </a:t>
            </a:r>
            <a:r>
              <a:rPr lang="en-IN" sz="2400" dirty="0" smtClean="0"/>
              <a:t>and neutral signals </a:t>
            </a:r>
            <a:r>
              <a:rPr lang="en-IN" sz="2400" dirty="0"/>
              <a:t>in an external B field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25362" y="644741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RSI </a:t>
            </a:r>
            <a:r>
              <a:rPr lang="en-IN" b="1" dirty="0" smtClean="0"/>
              <a:t>88</a:t>
            </a:r>
            <a:r>
              <a:rPr lang="en-IN" dirty="0" smtClean="0"/>
              <a:t>, 051708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Shift in the virtual source by an external field</a:t>
            </a:r>
            <a:endParaRPr lang="en-IN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0" y="1353292"/>
            <a:ext cx="9144000" cy="5841590"/>
            <a:chOff x="0" y="1016410"/>
            <a:chExt cx="9144000" cy="584159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016410"/>
              <a:ext cx="9144000" cy="5841590"/>
              <a:chOff x="0" y="1016410"/>
              <a:chExt cx="9144000" cy="584159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016410"/>
                <a:ext cx="804040" cy="469926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6" name="Straight Connector 15"/>
              <p:cNvCxnSpPr>
                <a:stCxn id="15" idx="3"/>
              </p:cNvCxnSpPr>
              <p:nvPr/>
            </p:nvCxnSpPr>
            <p:spPr>
              <a:xfrm>
                <a:off x="804040" y="3366044"/>
                <a:ext cx="8339960" cy="6295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Magnet With Field"/>
              <p:cNvGrpSpPr/>
              <p:nvPr/>
            </p:nvGrpSpPr>
            <p:grpSpPr>
              <a:xfrm>
                <a:off x="1518314" y="2404241"/>
                <a:ext cx="5076497" cy="2049518"/>
                <a:chOff x="2531307" y="528144"/>
                <a:chExt cx="5076497" cy="2049518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2531307" y="528144"/>
                  <a:ext cx="5076497" cy="2049518"/>
                </a:xfrm>
                <a:prstGeom prst="rect">
                  <a:avLst/>
                </a:prstGeom>
                <a:solidFill>
                  <a:srgbClr val="FF0000">
                    <a:alpha val="15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2594132" y="677968"/>
                  <a:ext cx="4961937" cy="1749559"/>
                  <a:chOff x="2594132" y="677968"/>
                  <a:chExt cx="4961937" cy="1749559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2594132" y="677968"/>
                    <a:ext cx="1709391" cy="1747130"/>
                    <a:chOff x="2594132" y="677968"/>
                    <a:chExt cx="1709391" cy="1747130"/>
                  </a:xfrm>
                </p:grpSpPr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2594132" y="677968"/>
                      <a:ext cx="760986" cy="1732423"/>
                      <a:chOff x="2594132" y="677968"/>
                      <a:chExt cx="760986" cy="1732423"/>
                    </a:xfrm>
                  </p:grpSpPr>
                  <p:grpSp>
                    <p:nvGrpSpPr>
                      <p:cNvPr id="178" name="Group 177"/>
                      <p:cNvGrpSpPr/>
                      <p:nvPr/>
                    </p:nvGrpSpPr>
                    <p:grpSpPr>
                      <a:xfrm>
                        <a:off x="2594132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92" name="Group 191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202" name="Oval 201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203" name="Oval 202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93" name="Group 19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200" name="Oval 199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201" name="Oval 200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94" name="Group 193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98" name="Oval 197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99" name="Oval 198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95" name="Group 194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96" name="Oval 195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97" name="Oval 196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  <p:grpSp>
                    <p:nvGrpSpPr>
                      <p:cNvPr id="179" name="Group 178"/>
                      <p:cNvGrpSpPr/>
                      <p:nvPr/>
                    </p:nvGrpSpPr>
                    <p:grpSpPr>
                      <a:xfrm>
                        <a:off x="3074709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80" name="Group 179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90" name="Oval 189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91" name="Oval 190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81" name="Group 180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88" name="Oval 187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89" name="Oval 188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82" name="Group 181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86" name="Oval 185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87" name="Oval 186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83" name="Group 18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84" name="Oval 183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85" name="Oval 184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3542537" y="692675"/>
                      <a:ext cx="760986" cy="1732423"/>
                      <a:chOff x="2594132" y="677968"/>
                      <a:chExt cx="760986" cy="1732423"/>
                    </a:xfrm>
                  </p:grpSpPr>
                  <p:grpSp>
                    <p:nvGrpSpPr>
                      <p:cNvPr id="152" name="Group 151"/>
                      <p:cNvGrpSpPr/>
                      <p:nvPr/>
                    </p:nvGrpSpPr>
                    <p:grpSpPr>
                      <a:xfrm>
                        <a:off x="2594132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66" name="Group 165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76" name="Oval 175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77" name="Oval 176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67" name="Group 166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74" name="Oval 173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75" name="Oval 174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68" name="Group 167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72" name="Oval 171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73" name="Oval 172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69" name="Group 16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70" name="Oval 169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71" name="Oval 170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  <p:grpSp>
                    <p:nvGrpSpPr>
                      <p:cNvPr id="153" name="Group 152"/>
                      <p:cNvGrpSpPr/>
                      <p:nvPr/>
                    </p:nvGrpSpPr>
                    <p:grpSpPr>
                      <a:xfrm>
                        <a:off x="3074709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54" name="Group 153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64" name="Oval 163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65" name="Oval 164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55" name="Group 154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62" name="Oval 161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63" name="Oval 162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56" name="Group 155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60" name="Oval 159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61" name="Oval 160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57" name="Group 156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58" name="Oval 157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59" name="Oval 158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4457600" y="679338"/>
                    <a:ext cx="1709391" cy="1747130"/>
                    <a:chOff x="2594132" y="677968"/>
                    <a:chExt cx="1709391" cy="1747130"/>
                  </a:xfrm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2594132" y="677968"/>
                      <a:ext cx="760986" cy="1732423"/>
                      <a:chOff x="2594132" y="677968"/>
                      <a:chExt cx="760986" cy="1732423"/>
                    </a:xfrm>
                  </p:grpSpPr>
                  <p:grpSp>
                    <p:nvGrpSpPr>
                      <p:cNvPr id="124" name="Group 123"/>
                      <p:cNvGrpSpPr/>
                      <p:nvPr/>
                    </p:nvGrpSpPr>
                    <p:grpSpPr>
                      <a:xfrm>
                        <a:off x="2594132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38" name="Group 137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48" name="Oval 147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49" name="Oval 148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39" name="Group 13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46" name="Oval 145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47" name="Oval 146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40" name="Group 139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44" name="Oval 143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45" name="Oval 144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41" name="Group 140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42" name="Oval 141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43" name="Oval 142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  <p:grpSp>
                    <p:nvGrpSpPr>
                      <p:cNvPr id="125" name="Group 124"/>
                      <p:cNvGrpSpPr/>
                      <p:nvPr/>
                    </p:nvGrpSpPr>
                    <p:grpSpPr>
                      <a:xfrm>
                        <a:off x="3074709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26" name="Group 125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36" name="Oval 135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37" name="Oval 136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27" name="Group 126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34" name="Oval 133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35" name="Oval 134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28" name="Group 127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32" name="Oval 131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33" name="Oval 132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29" name="Group 12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30" name="Oval 129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31" name="Oval 130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3542537" y="692675"/>
                      <a:ext cx="760986" cy="1732423"/>
                      <a:chOff x="2594132" y="677968"/>
                      <a:chExt cx="760986" cy="1732423"/>
                    </a:xfrm>
                  </p:grpSpPr>
                  <p:grpSp>
                    <p:nvGrpSpPr>
                      <p:cNvPr id="98" name="Group 97"/>
                      <p:cNvGrpSpPr/>
                      <p:nvPr/>
                    </p:nvGrpSpPr>
                    <p:grpSpPr>
                      <a:xfrm>
                        <a:off x="2594132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12" name="Group 111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22" name="Oval 121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23" name="Oval 122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13" name="Group 11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20" name="Oval 119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21" name="Oval 120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14" name="Group 113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18" name="Oval 117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19" name="Oval 118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15" name="Group 114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16" name="Oval 115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17" name="Oval 116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3074709" y="677968"/>
                        <a:ext cx="280409" cy="1732423"/>
                        <a:chOff x="2594132" y="677968"/>
                        <a:chExt cx="280409" cy="1732423"/>
                      </a:xfrm>
                    </p:grpSpPr>
                    <p:grpSp>
                      <p:nvGrpSpPr>
                        <p:cNvPr id="100" name="Group 99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677968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10" name="Oval 109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11" name="Oval 110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01" name="Group 100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0" y="1143285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08" name="Oval 107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09" name="Oval 108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02" name="Group 101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606881" y="1641047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06" name="Oval 105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07" name="Oval 106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103" name="Group 10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94132" y="2142731"/>
                          <a:ext cx="267660" cy="267660"/>
                          <a:chOff x="2727434" y="4556234"/>
                          <a:chExt cx="914400" cy="914400"/>
                        </a:xfrm>
                      </p:grpSpPr>
                      <p:sp>
                        <p:nvSpPr>
                          <p:cNvPr id="104" name="Oval 103"/>
                          <p:cNvSpPr/>
                          <p:nvPr/>
                        </p:nvSpPr>
                        <p:spPr>
                          <a:xfrm>
                            <a:off x="2727434" y="4556234"/>
                            <a:ext cx="914400" cy="9144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  <p:sp>
                        <p:nvSpPr>
                          <p:cNvPr id="105" name="Oval 104"/>
                          <p:cNvSpPr/>
                          <p:nvPr/>
                        </p:nvSpPr>
                        <p:spPr>
                          <a:xfrm>
                            <a:off x="3141082" y="4971261"/>
                            <a:ext cx="87104" cy="84346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>
                                <a:alpha val="34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6327255" y="680397"/>
                    <a:ext cx="760986" cy="1732423"/>
                    <a:chOff x="2594132" y="677968"/>
                    <a:chExt cx="760986" cy="1732423"/>
                  </a:xfrm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2594132" y="677968"/>
                      <a:ext cx="280409" cy="1732423"/>
                      <a:chOff x="2594132" y="677968"/>
                      <a:chExt cx="280409" cy="1732423"/>
                    </a:xfrm>
                  </p:grpSpPr>
                  <p:grpSp>
                    <p:nvGrpSpPr>
                      <p:cNvPr id="84" name="Group 8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606880" y="677968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  <p:grpSp>
                    <p:nvGrpSpPr>
                      <p:cNvPr id="85" name="Group 8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606880" y="1143285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92" name="Oval 91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  <p:grpSp>
                    <p:nvGrpSpPr>
                      <p:cNvPr id="86" name="Group 8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606881" y="1641047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90" name="Oval 89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91" name="Oval 90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  <p:grpSp>
                    <p:nvGrpSpPr>
                      <p:cNvPr id="87" name="Group 8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94132" y="2142731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88" name="Oval 87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89" name="Oval 88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</p:grp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3074709" y="677968"/>
                      <a:ext cx="280409" cy="1732423"/>
                      <a:chOff x="2594132" y="677968"/>
                      <a:chExt cx="280409" cy="1732423"/>
                    </a:xfrm>
                  </p:grpSpPr>
                  <p:grpSp>
                    <p:nvGrpSpPr>
                      <p:cNvPr id="72" name="Group 7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606880" y="677968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  <p:grpSp>
                    <p:nvGrpSpPr>
                      <p:cNvPr id="73" name="Group 7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606880" y="1143285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80" name="Oval 79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  <p:grpSp>
                    <p:nvGrpSpPr>
                      <p:cNvPr id="74" name="Group 7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606881" y="1641047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79" name="Oval 78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  <p:grpSp>
                    <p:nvGrpSpPr>
                      <p:cNvPr id="75" name="Group 7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94132" y="2142731"/>
                        <a:ext cx="267660" cy="267660"/>
                        <a:chOff x="2727434" y="4556234"/>
                        <a:chExt cx="914400" cy="914400"/>
                      </a:xfrm>
                    </p:grpSpPr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2727434" y="4556234"/>
                          <a:ext cx="914400" cy="914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3141082" y="4971261"/>
                          <a:ext cx="87104" cy="843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alpha val="34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/>
                        </a:p>
                      </p:txBody>
                    </p:sp>
                  </p:grpSp>
                </p:grpSp>
              </p:grp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7275660" y="695104"/>
                    <a:ext cx="280409" cy="1732423"/>
                    <a:chOff x="2594132" y="677968"/>
                    <a:chExt cx="280409" cy="1732423"/>
                  </a:xfrm>
                </p:grpSpPr>
                <p:grpSp>
                  <p:nvGrpSpPr>
                    <p:cNvPr id="58" name="Group 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606880" y="677968"/>
                      <a:ext cx="267660" cy="267660"/>
                      <a:chOff x="2727434" y="4556234"/>
                      <a:chExt cx="914400" cy="914400"/>
                    </a:xfrm>
                  </p:grpSpPr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2727434" y="4556234"/>
                        <a:ext cx="914400" cy="914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69" name="Oval 68"/>
                      <p:cNvSpPr/>
                      <p:nvPr/>
                    </p:nvSpPr>
                    <p:spPr>
                      <a:xfrm>
                        <a:off x="3141082" y="4971261"/>
                        <a:ext cx="87104" cy="843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59" name="Group 5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606880" y="1143285"/>
                      <a:ext cx="267660" cy="267660"/>
                      <a:chOff x="2727434" y="4556234"/>
                      <a:chExt cx="914400" cy="914400"/>
                    </a:xfrm>
                  </p:grpSpPr>
                  <p:sp>
                    <p:nvSpPr>
                      <p:cNvPr id="66" name="Oval 65"/>
                      <p:cNvSpPr/>
                      <p:nvPr/>
                    </p:nvSpPr>
                    <p:spPr>
                      <a:xfrm>
                        <a:off x="2727434" y="4556234"/>
                        <a:ext cx="914400" cy="914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141082" y="4971261"/>
                        <a:ext cx="87104" cy="843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60" name="Group 5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606881" y="1641047"/>
                      <a:ext cx="267660" cy="267660"/>
                      <a:chOff x="2727434" y="4556234"/>
                      <a:chExt cx="914400" cy="914400"/>
                    </a:xfrm>
                  </p:grpSpPr>
                  <p:sp>
                    <p:nvSpPr>
                      <p:cNvPr id="64" name="Oval 63"/>
                      <p:cNvSpPr/>
                      <p:nvPr/>
                    </p:nvSpPr>
                    <p:spPr>
                      <a:xfrm>
                        <a:off x="2727434" y="4556234"/>
                        <a:ext cx="914400" cy="914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65" name="Oval 64"/>
                      <p:cNvSpPr/>
                      <p:nvPr/>
                    </p:nvSpPr>
                    <p:spPr>
                      <a:xfrm>
                        <a:off x="3141082" y="4971261"/>
                        <a:ext cx="87104" cy="843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61" name="Group 6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94132" y="2142731"/>
                      <a:ext cx="267660" cy="267660"/>
                      <a:chOff x="2727434" y="4556234"/>
                      <a:chExt cx="914400" cy="914400"/>
                    </a:xfrm>
                  </p:grpSpPr>
                  <p:sp>
                    <p:nvSpPr>
                      <p:cNvPr id="62" name="Oval 61"/>
                      <p:cNvSpPr/>
                      <p:nvPr/>
                    </p:nvSpPr>
                    <p:spPr>
                      <a:xfrm>
                        <a:off x="2727434" y="4556234"/>
                        <a:ext cx="914400" cy="914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63" name="Oval 62"/>
                      <p:cNvSpPr/>
                      <p:nvPr/>
                    </p:nvSpPr>
                    <p:spPr>
                      <a:xfrm>
                        <a:off x="3141082" y="4971261"/>
                        <a:ext cx="87104" cy="843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34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</p:grpSp>
            </p:grpSp>
          </p:grpSp>
          <p:grpSp>
            <p:nvGrpSpPr>
              <p:cNvPr id="18" name="Trajectory 4"/>
              <p:cNvGrpSpPr/>
              <p:nvPr/>
            </p:nvGrpSpPr>
            <p:grpSpPr>
              <a:xfrm>
                <a:off x="804040" y="3084214"/>
                <a:ext cx="8339960" cy="1219410"/>
                <a:chOff x="804040" y="3084214"/>
                <a:chExt cx="8339960" cy="1219410"/>
              </a:xfrm>
            </p:grpSpPr>
            <p:cxnSp>
              <p:nvCxnSpPr>
                <p:cNvPr id="49" name="Straight Connector 48"/>
                <p:cNvCxnSpPr>
                  <a:stCxn id="15" idx="3"/>
                </p:cNvCxnSpPr>
                <p:nvPr/>
              </p:nvCxnSpPr>
              <p:spPr>
                <a:xfrm flipV="1">
                  <a:off x="804040" y="3342162"/>
                  <a:ext cx="717557" cy="23882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Freeform 49"/>
                <p:cNvSpPr/>
                <p:nvPr/>
              </p:nvSpPr>
              <p:spPr>
                <a:xfrm>
                  <a:off x="1510748" y="3084214"/>
                  <a:ext cx="5088835" cy="422311"/>
                </a:xfrm>
                <a:custGeom>
                  <a:avLst/>
                  <a:gdLst>
                    <a:gd name="connsiteX0" fmla="*/ 0 w 5088835"/>
                    <a:gd name="connsiteY0" fmla="*/ 257980 h 424957"/>
                    <a:gd name="connsiteX1" fmla="*/ 2639833 w 5088835"/>
                    <a:gd name="connsiteY1" fmla="*/ 3538 h 424957"/>
                    <a:gd name="connsiteX2" fmla="*/ 5088835 w 5088835"/>
                    <a:gd name="connsiteY2" fmla="*/ 424957 h 424957"/>
                    <a:gd name="connsiteX0" fmla="*/ 0 w 5088835"/>
                    <a:gd name="connsiteY0" fmla="*/ 257980 h 424957"/>
                    <a:gd name="connsiteX1" fmla="*/ 2639833 w 5088835"/>
                    <a:gd name="connsiteY1" fmla="*/ 3538 h 424957"/>
                    <a:gd name="connsiteX2" fmla="*/ 5088835 w 5088835"/>
                    <a:gd name="connsiteY2" fmla="*/ 424957 h 424957"/>
                    <a:gd name="connsiteX0" fmla="*/ 0 w 5088835"/>
                    <a:gd name="connsiteY0" fmla="*/ 255334 h 422311"/>
                    <a:gd name="connsiteX1" fmla="*/ 2639833 w 5088835"/>
                    <a:gd name="connsiteY1" fmla="*/ 892 h 422311"/>
                    <a:gd name="connsiteX2" fmla="*/ 5088835 w 5088835"/>
                    <a:gd name="connsiteY2" fmla="*/ 422311 h 422311"/>
                    <a:gd name="connsiteX0" fmla="*/ 0 w 5088835"/>
                    <a:gd name="connsiteY0" fmla="*/ 255334 h 422311"/>
                    <a:gd name="connsiteX1" fmla="*/ 2639833 w 5088835"/>
                    <a:gd name="connsiteY1" fmla="*/ 892 h 422311"/>
                    <a:gd name="connsiteX2" fmla="*/ 5088835 w 5088835"/>
                    <a:gd name="connsiteY2" fmla="*/ 422311 h 422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8835" h="422311">
                      <a:moveTo>
                        <a:pt x="0" y="255334"/>
                      </a:moveTo>
                      <a:cubicBezTo>
                        <a:pt x="895847" y="114198"/>
                        <a:pt x="1791694" y="-11864"/>
                        <a:pt x="2639833" y="892"/>
                      </a:cubicBezTo>
                      <a:cubicBezTo>
                        <a:pt x="3492996" y="3600"/>
                        <a:pt x="4652838" y="342798"/>
                        <a:pt x="5088835" y="422311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51" name="Straight Connector 50"/>
                <p:cNvCxnSpPr>
                  <a:stCxn id="50" idx="2"/>
                </p:cNvCxnSpPr>
                <p:nvPr/>
              </p:nvCxnSpPr>
              <p:spPr>
                <a:xfrm>
                  <a:off x="6599583" y="3506525"/>
                  <a:ext cx="2544417" cy="797099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Neutral Trajectory 4"/>
              <p:cNvCxnSpPr>
                <a:stCxn id="50" idx="1"/>
              </p:cNvCxnSpPr>
              <p:nvPr/>
            </p:nvCxnSpPr>
            <p:spPr>
              <a:xfrm flipV="1">
                <a:off x="4150581" y="3081568"/>
                <a:ext cx="4952844" cy="3538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Trajectory 3"/>
              <p:cNvGrpSpPr/>
              <p:nvPr/>
            </p:nvGrpSpPr>
            <p:grpSpPr>
              <a:xfrm>
                <a:off x="804040" y="1016410"/>
                <a:ext cx="8339960" cy="2349634"/>
                <a:chOff x="804040" y="1016410"/>
                <a:chExt cx="8339960" cy="2349634"/>
              </a:xfrm>
            </p:grpSpPr>
            <p:cxnSp>
              <p:nvCxnSpPr>
                <p:cNvPr id="46" name="Straight Connector 45"/>
                <p:cNvCxnSpPr>
                  <a:stCxn id="15" idx="3"/>
                  <a:endCxn id="47" idx="0"/>
                </p:cNvCxnSpPr>
                <p:nvPr/>
              </p:nvCxnSpPr>
              <p:spPr>
                <a:xfrm flipV="1">
                  <a:off x="804040" y="2914503"/>
                  <a:ext cx="727333" cy="451541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Freeform 46"/>
                <p:cNvSpPr/>
                <p:nvPr/>
              </p:nvSpPr>
              <p:spPr>
                <a:xfrm>
                  <a:off x="1531373" y="2410007"/>
                  <a:ext cx="977462" cy="504496"/>
                </a:xfrm>
                <a:custGeom>
                  <a:avLst/>
                  <a:gdLst>
                    <a:gd name="connsiteX0" fmla="*/ 0 w 977462"/>
                    <a:gd name="connsiteY0" fmla="*/ 504496 h 504496"/>
                    <a:gd name="connsiteX1" fmla="*/ 472965 w 977462"/>
                    <a:gd name="connsiteY1" fmla="*/ 173420 h 504496"/>
                    <a:gd name="connsiteX2" fmla="*/ 977462 w 977462"/>
                    <a:gd name="connsiteY2" fmla="*/ 0 h 50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7462" h="504496">
                      <a:moveTo>
                        <a:pt x="0" y="504496"/>
                      </a:moveTo>
                      <a:cubicBezTo>
                        <a:pt x="155027" y="380999"/>
                        <a:pt x="310055" y="257503"/>
                        <a:pt x="472965" y="173420"/>
                      </a:cubicBezTo>
                      <a:cubicBezTo>
                        <a:pt x="635875" y="89337"/>
                        <a:pt x="977462" y="0"/>
                        <a:pt x="977462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495187" y="1016410"/>
                  <a:ext cx="6648813" cy="1406574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Trajectory 2"/>
              <p:cNvGrpSpPr/>
              <p:nvPr/>
            </p:nvGrpSpPr>
            <p:grpSpPr>
              <a:xfrm>
                <a:off x="804040" y="3366044"/>
                <a:ext cx="8339960" cy="2104315"/>
                <a:chOff x="804040" y="3366044"/>
                <a:chExt cx="8339960" cy="2104315"/>
              </a:xfrm>
            </p:grpSpPr>
            <p:cxnSp>
              <p:nvCxnSpPr>
                <p:cNvPr id="43" name="Straight Connector 42"/>
                <p:cNvCxnSpPr>
                  <a:stCxn id="15" idx="3"/>
                  <a:endCxn id="52" idx="1"/>
                </p:cNvCxnSpPr>
                <p:nvPr/>
              </p:nvCxnSpPr>
              <p:spPr>
                <a:xfrm>
                  <a:off x="804040" y="3366044"/>
                  <a:ext cx="714274" cy="62956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Freeform 43"/>
                <p:cNvSpPr/>
                <p:nvPr/>
              </p:nvSpPr>
              <p:spPr>
                <a:xfrm>
                  <a:off x="1513490" y="3426452"/>
                  <a:ext cx="5076496" cy="1008993"/>
                </a:xfrm>
                <a:custGeom>
                  <a:avLst/>
                  <a:gdLst>
                    <a:gd name="connsiteX0" fmla="*/ 0 w 5076496"/>
                    <a:gd name="connsiteY0" fmla="*/ 0 h 1008993"/>
                    <a:gd name="connsiteX1" fmla="*/ 2585544 w 5076496"/>
                    <a:gd name="connsiteY1" fmla="*/ 394138 h 1008993"/>
                    <a:gd name="connsiteX2" fmla="*/ 5076496 w 5076496"/>
                    <a:gd name="connsiteY2" fmla="*/ 1008993 h 100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76496" h="1008993">
                      <a:moveTo>
                        <a:pt x="0" y="0"/>
                      </a:moveTo>
                      <a:cubicBezTo>
                        <a:pt x="869730" y="112986"/>
                        <a:pt x="1739461" y="225972"/>
                        <a:pt x="2585544" y="394138"/>
                      </a:cubicBezTo>
                      <a:cubicBezTo>
                        <a:pt x="3431627" y="562304"/>
                        <a:pt x="4254061" y="785648"/>
                        <a:pt x="5076496" y="1008993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574220" y="4429835"/>
                  <a:ext cx="2569780" cy="1040524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Trajectory 1"/>
              <p:cNvGrpSpPr/>
              <p:nvPr/>
            </p:nvGrpSpPr>
            <p:grpSpPr>
              <a:xfrm>
                <a:off x="804040" y="2570137"/>
                <a:ext cx="8229601" cy="795907"/>
                <a:chOff x="804040" y="2570137"/>
                <a:chExt cx="8229601" cy="795907"/>
              </a:xfrm>
            </p:grpSpPr>
            <p:cxnSp>
              <p:nvCxnSpPr>
                <p:cNvPr id="40" name="Straight Connector 39"/>
                <p:cNvCxnSpPr>
                  <a:stCxn id="15" idx="3"/>
                  <a:endCxn id="41" idx="0"/>
                </p:cNvCxnSpPr>
                <p:nvPr/>
              </p:nvCxnSpPr>
              <p:spPr>
                <a:xfrm flipV="1">
                  <a:off x="804040" y="3263462"/>
                  <a:ext cx="725215" cy="102582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 40"/>
                <p:cNvSpPr/>
                <p:nvPr/>
              </p:nvSpPr>
              <p:spPr>
                <a:xfrm>
                  <a:off x="1529255" y="2585545"/>
                  <a:ext cx="5029200" cy="677917"/>
                </a:xfrm>
                <a:custGeom>
                  <a:avLst/>
                  <a:gdLst>
                    <a:gd name="connsiteX0" fmla="*/ 0 w 5029200"/>
                    <a:gd name="connsiteY0" fmla="*/ 677917 h 677917"/>
                    <a:gd name="connsiteX1" fmla="*/ 3389586 w 5029200"/>
                    <a:gd name="connsiteY1" fmla="*/ 141889 h 677917"/>
                    <a:gd name="connsiteX2" fmla="*/ 5029200 w 5029200"/>
                    <a:gd name="connsiteY2" fmla="*/ 0 h 677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9200" h="677917">
                      <a:moveTo>
                        <a:pt x="0" y="677917"/>
                      </a:moveTo>
                      <a:lnTo>
                        <a:pt x="3389586" y="141889"/>
                      </a:lnTo>
                      <a:cubicBezTo>
                        <a:pt x="4227786" y="28903"/>
                        <a:pt x="4671848" y="23648"/>
                        <a:pt x="5029200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6558455" y="2570137"/>
                  <a:ext cx="2475186" cy="16077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1545021" y="1889071"/>
                <a:ext cx="5049790" cy="398406"/>
                <a:chOff x="1545021" y="1889071"/>
                <a:chExt cx="5049790" cy="398406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1545021" y="2287477"/>
                  <a:ext cx="50497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5088374" y="1889071"/>
                  <a:ext cx="840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34 mm</a:t>
                  </a:r>
                  <a:endParaRPr lang="en-IN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877050" y="2662394"/>
                <a:ext cx="2226375" cy="666701"/>
                <a:chOff x="6877050" y="2662394"/>
                <a:chExt cx="2226375" cy="666701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6877050" y="2700239"/>
                  <a:ext cx="0" cy="62885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923213" y="2662394"/>
                  <a:ext cx="21802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Virtual shift in source</a:t>
                  </a:r>
                  <a:endParaRPr lang="en-IN" dirty="0"/>
                </a:p>
              </p:txBody>
            </p:sp>
          </p:grpSp>
          <p:sp>
            <p:nvSpPr>
              <p:cNvPr id="25" name="Plasma"/>
              <p:cNvSpPr/>
              <p:nvPr/>
            </p:nvSpPr>
            <p:spPr>
              <a:xfrm rot="10800000">
                <a:off x="804040" y="2799972"/>
                <a:ext cx="519474" cy="1366400"/>
              </a:xfrm>
              <a:custGeom>
                <a:avLst/>
                <a:gdLst>
                  <a:gd name="connsiteX0" fmla="*/ 1495407 w 1537499"/>
                  <a:gd name="connsiteY0" fmla="*/ 381317 h 3599450"/>
                  <a:gd name="connsiteX1" fmla="*/ 1215708 w 1537499"/>
                  <a:gd name="connsiteY1" fmla="*/ 15557 h 3599450"/>
                  <a:gd name="connsiteX2" fmla="*/ 1258739 w 1537499"/>
                  <a:gd name="connsiteY2" fmla="*/ 424347 h 3599450"/>
                  <a:gd name="connsiteX3" fmla="*/ 473431 w 1537499"/>
                  <a:gd name="connsiteY3" fmla="*/ 273740 h 3599450"/>
                  <a:gd name="connsiteX4" fmla="*/ 968282 w 1537499"/>
                  <a:gd name="connsiteY4" fmla="*/ 521166 h 3599450"/>
                  <a:gd name="connsiteX5" fmla="*/ 624038 w 1537499"/>
                  <a:gd name="connsiteY5" fmla="*/ 607227 h 3599450"/>
                  <a:gd name="connsiteX6" fmla="*/ 817675 w 1537499"/>
                  <a:gd name="connsiteY6" fmla="*/ 693288 h 3599450"/>
                  <a:gd name="connsiteX7" fmla="*/ 398127 w 1537499"/>
                  <a:gd name="connsiteY7" fmla="*/ 876168 h 3599450"/>
                  <a:gd name="connsiteX8" fmla="*/ 710099 w 1537499"/>
                  <a:gd name="connsiteY8" fmla="*/ 940714 h 3599450"/>
                  <a:gd name="connsiteX9" fmla="*/ 226005 w 1537499"/>
                  <a:gd name="connsiteY9" fmla="*/ 1069806 h 3599450"/>
                  <a:gd name="connsiteX10" fmla="*/ 559492 w 1537499"/>
                  <a:gd name="connsiteY10" fmla="*/ 1155867 h 3599450"/>
                  <a:gd name="connsiteX11" fmla="*/ 247520 w 1537499"/>
                  <a:gd name="connsiteY11" fmla="*/ 1317232 h 3599450"/>
                  <a:gd name="connsiteX12" fmla="*/ 494946 w 1537499"/>
                  <a:gd name="connsiteY12" fmla="*/ 1403293 h 3599450"/>
                  <a:gd name="connsiteX13" fmla="*/ 94 w 1537499"/>
                  <a:gd name="connsiteY13" fmla="*/ 1457081 h 3599450"/>
                  <a:gd name="connsiteX14" fmla="*/ 451915 w 1537499"/>
                  <a:gd name="connsiteY14" fmla="*/ 1564658 h 3599450"/>
                  <a:gd name="connsiteX15" fmla="*/ 333581 w 1537499"/>
                  <a:gd name="connsiteY15" fmla="*/ 1758296 h 3599450"/>
                  <a:gd name="connsiteX16" fmla="*/ 10852 w 1537499"/>
                  <a:gd name="connsiteY16" fmla="*/ 1951933 h 3599450"/>
                  <a:gd name="connsiteX17" fmla="*/ 322823 w 1537499"/>
                  <a:gd name="connsiteY17" fmla="*/ 1951933 h 3599450"/>
                  <a:gd name="connsiteX18" fmla="*/ 193732 w 1537499"/>
                  <a:gd name="connsiteY18" fmla="*/ 2188601 h 3599450"/>
                  <a:gd name="connsiteX19" fmla="*/ 462673 w 1537499"/>
                  <a:gd name="connsiteY19" fmla="*/ 2016479 h 3599450"/>
                  <a:gd name="connsiteX20" fmla="*/ 269035 w 1537499"/>
                  <a:gd name="connsiteY20" fmla="*/ 2522088 h 3599450"/>
                  <a:gd name="connsiteX21" fmla="*/ 516461 w 1537499"/>
                  <a:gd name="connsiteY21" fmla="*/ 2446785 h 3599450"/>
                  <a:gd name="connsiteX22" fmla="*/ 129186 w 1537499"/>
                  <a:gd name="connsiteY22" fmla="*/ 2747999 h 3599450"/>
                  <a:gd name="connsiteX23" fmla="*/ 419642 w 1537499"/>
                  <a:gd name="connsiteY23" fmla="*/ 2672696 h 3599450"/>
                  <a:gd name="connsiteX24" fmla="*/ 215247 w 1537499"/>
                  <a:gd name="connsiteY24" fmla="*/ 3221336 h 3599450"/>
                  <a:gd name="connsiteX25" fmla="*/ 430400 w 1537499"/>
                  <a:gd name="connsiteY25" fmla="*/ 2909364 h 3599450"/>
                  <a:gd name="connsiteX26" fmla="*/ 602522 w 1537499"/>
                  <a:gd name="connsiteY26" fmla="*/ 2651180 h 3599450"/>
                  <a:gd name="connsiteX27" fmla="*/ 720856 w 1537499"/>
                  <a:gd name="connsiteY27" fmla="*/ 2887848 h 3599450"/>
                  <a:gd name="connsiteX28" fmla="*/ 720856 w 1537499"/>
                  <a:gd name="connsiteY28" fmla="*/ 2683453 h 3599450"/>
                  <a:gd name="connsiteX29" fmla="*/ 828433 w 1537499"/>
                  <a:gd name="connsiteY29" fmla="*/ 3178305 h 3599450"/>
                  <a:gd name="connsiteX30" fmla="*/ 936009 w 1537499"/>
                  <a:gd name="connsiteY30" fmla="*/ 2801787 h 3599450"/>
                  <a:gd name="connsiteX31" fmla="*/ 1075859 w 1537499"/>
                  <a:gd name="connsiteY31" fmla="*/ 3296639 h 3599450"/>
                  <a:gd name="connsiteX32" fmla="*/ 1140405 w 1537499"/>
                  <a:gd name="connsiteY32" fmla="*/ 2855576 h 3599450"/>
                  <a:gd name="connsiteX33" fmla="*/ 1473892 w 1537499"/>
                  <a:gd name="connsiteY33" fmla="*/ 3597853 h 3599450"/>
                  <a:gd name="connsiteX34" fmla="*/ 1420103 w 1537499"/>
                  <a:gd name="connsiteY34" fmla="*/ 3049213 h 3599450"/>
                  <a:gd name="connsiteX35" fmla="*/ 1527680 w 1537499"/>
                  <a:gd name="connsiteY35" fmla="*/ 2909364 h 3599450"/>
                  <a:gd name="connsiteX36" fmla="*/ 1495407 w 1537499"/>
                  <a:gd name="connsiteY36" fmla="*/ 381317 h 359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7499" h="3599450">
                    <a:moveTo>
                      <a:pt x="1495407" y="381317"/>
                    </a:moveTo>
                    <a:cubicBezTo>
                      <a:pt x="1443412" y="-100984"/>
                      <a:pt x="1255153" y="8385"/>
                      <a:pt x="1215708" y="15557"/>
                    </a:cubicBezTo>
                    <a:cubicBezTo>
                      <a:pt x="1176263" y="22729"/>
                      <a:pt x="1382452" y="381317"/>
                      <a:pt x="1258739" y="424347"/>
                    </a:cubicBezTo>
                    <a:cubicBezTo>
                      <a:pt x="1135026" y="467377"/>
                      <a:pt x="521840" y="257604"/>
                      <a:pt x="473431" y="273740"/>
                    </a:cubicBezTo>
                    <a:cubicBezTo>
                      <a:pt x="425022" y="289876"/>
                      <a:pt x="943181" y="465585"/>
                      <a:pt x="968282" y="521166"/>
                    </a:cubicBezTo>
                    <a:cubicBezTo>
                      <a:pt x="993383" y="576747"/>
                      <a:pt x="649139" y="578540"/>
                      <a:pt x="624038" y="607227"/>
                    </a:cubicBezTo>
                    <a:cubicBezTo>
                      <a:pt x="598937" y="635914"/>
                      <a:pt x="855327" y="648465"/>
                      <a:pt x="817675" y="693288"/>
                    </a:cubicBezTo>
                    <a:cubicBezTo>
                      <a:pt x="780023" y="738111"/>
                      <a:pt x="416056" y="834930"/>
                      <a:pt x="398127" y="876168"/>
                    </a:cubicBezTo>
                    <a:cubicBezTo>
                      <a:pt x="380198" y="917406"/>
                      <a:pt x="738786" y="908441"/>
                      <a:pt x="710099" y="940714"/>
                    </a:cubicBezTo>
                    <a:cubicBezTo>
                      <a:pt x="681412" y="972987"/>
                      <a:pt x="251106" y="1033947"/>
                      <a:pt x="226005" y="1069806"/>
                    </a:cubicBezTo>
                    <a:cubicBezTo>
                      <a:pt x="200904" y="1105665"/>
                      <a:pt x="555906" y="1114629"/>
                      <a:pt x="559492" y="1155867"/>
                    </a:cubicBezTo>
                    <a:cubicBezTo>
                      <a:pt x="563078" y="1197105"/>
                      <a:pt x="258278" y="1275994"/>
                      <a:pt x="247520" y="1317232"/>
                    </a:cubicBezTo>
                    <a:cubicBezTo>
                      <a:pt x="236762" y="1358470"/>
                      <a:pt x="536184" y="1379985"/>
                      <a:pt x="494946" y="1403293"/>
                    </a:cubicBezTo>
                    <a:cubicBezTo>
                      <a:pt x="453708" y="1426601"/>
                      <a:pt x="7266" y="1430187"/>
                      <a:pt x="94" y="1457081"/>
                    </a:cubicBezTo>
                    <a:cubicBezTo>
                      <a:pt x="-7078" y="1483975"/>
                      <a:pt x="396334" y="1514456"/>
                      <a:pt x="451915" y="1564658"/>
                    </a:cubicBezTo>
                    <a:cubicBezTo>
                      <a:pt x="507496" y="1614860"/>
                      <a:pt x="407091" y="1693750"/>
                      <a:pt x="333581" y="1758296"/>
                    </a:cubicBezTo>
                    <a:cubicBezTo>
                      <a:pt x="260071" y="1822842"/>
                      <a:pt x="12645" y="1919660"/>
                      <a:pt x="10852" y="1951933"/>
                    </a:cubicBezTo>
                    <a:cubicBezTo>
                      <a:pt x="9059" y="1984206"/>
                      <a:pt x="292343" y="1912488"/>
                      <a:pt x="322823" y="1951933"/>
                    </a:cubicBezTo>
                    <a:cubicBezTo>
                      <a:pt x="353303" y="1991378"/>
                      <a:pt x="170424" y="2177843"/>
                      <a:pt x="193732" y="2188601"/>
                    </a:cubicBezTo>
                    <a:cubicBezTo>
                      <a:pt x="217040" y="2199359"/>
                      <a:pt x="450123" y="1960898"/>
                      <a:pt x="462673" y="2016479"/>
                    </a:cubicBezTo>
                    <a:cubicBezTo>
                      <a:pt x="475223" y="2072060"/>
                      <a:pt x="260070" y="2450370"/>
                      <a:pt x="269035" y="2522088"/>
                    </a:cubicBezTo>
                    <a:cubicBezTo>
                      <a:pt x="278000" y="2593806"/>
                      <a:pt x="539769" y="2409133"/>
                      <a:pt x="516461" y="2446785"/>
                    </a:cubicBezTo>
                    <a:cubicBezTo>
                      <a:pt x="493153" y="2484437"/>
                      <a:pt x="145322" y="2710347"/>
                      <a:pt x="129186" y="2747999"/>
                    </a:cubicBezTo>
                    <a:cubicBezTo>
                      <a:pt x="113049" y="2785651"/>
                      <a:pt x="405299" y="2593807"/>
                      <a:pt x="419642" y="2672696"/>
                    </a:cubicBezTo>
                    <a:cubicBezTo>
                      <a:pt x="433985" y="2751585"/>
                      <a:pt x="213454" y="3181891"/>
                      <a:pt x="215247" y="3221336"/>
                    </a:cubicBezTo>
                    <a:cubicBezTo>
                      <a:pt x="217040" y="3260781"/>
                      <a:pt x="365854" y="3004390"/>
                      <a:pt x="430400" y="2909364"/>
                    </a:cubicBezTo>
                    <a:cubicBezTo>
                      <a:pt x="494946" y="2814338"/>
                      <a:pt x="554113" y="2654766"/>
                      <a:pt x="602522" y="2651180"/>
                    </a:cubicBezTo>
                    <a:cubicBezTo>
                      <a:pt x="650931" y="2647594"/>
                      <a:pt x="701134" y="2882469"/>
                      <a:pt x="720856" y="2887848"/>
                    </a:cubicBezTo>
                    <a:cubicBezTo>
                      <a:pt x="740578" y="2893227"/>
                      <a:pt x="702927" y="2635044"/>
                      <a:pt x="720856" y="2683453"/>
                    </a:cubicBezTo>
                    <a:cubicBezTo>
                      <a:pt x="738785" y="2731862"/>
                      <a:pt x="792574" y="3158583"/>
                      <a:pt x="828433" y="3178305"/>
                    </a:cubicBezTo>
                    <a:cubicBezTo>
                      <a:pt x="864292" y="3198027"/>
                      <a:pt x="894771" y="2782065"/>
                      <a:pt x="936009" y="2801787"/>
                    </a:cubicBezTo>
                    <a:cubicBezTo>
                      <a:pt x="977247" y="2821509"/>
                      <a:pt x="1041793" y="3287674"/>
                      <a:pt x="1075859" y="3296639"/>
                    </a:cubicBezTo>
                    <a:cubicBezTo>
                      <a:pt x="1109925" y="3305604"/>
                      <a:pt x="1074066" y="2805374"/>
                      <a:pt x="1140405" y="2855576"/>
                    </a:cubicBezTo>
                    <a:cubicBezTo>
                      <a:pt x="1206744" y="2905778"/>
                      <a:pt x="1427276" y="3565580"/>
                      <a:pt x="1473892" y="3597853"/>
                    </a:cubicBezTo>
                    <a:cubicBezTo>
                      <a:pt x="1520508" y="3630126"/>
                      <a:pt x="1411138" y="3163961"/>
                      <a:pt x="1420103" y="3049213"/>
                    </a:cubicBezTo>
                    <a:cubicBezTo>
                      <a:pt x="1429068" y="2934465"/>
                      <a:pt x="1513336" y="3357599"/>
                      <a:pt x="1527680" y="2909364"/>
                    </a:cubicBezTo>
                    <a:cubicBezTo>
                      <a:pt x="1542024" y="2461129"/>
                      <a:pt x="1547402" y="863618"/>
                      <a:pt x="1495407" y="381317"/>
                    </a:cubicBezTo>
                    <a:close/>
                  </a:path>
                </a:pathLst>
              </a:custGeom>
              <a:gradFill flip="none" rotWithShape="1">
                <a:gsLst>
                  <a:gs pos="2000">
                    <a:srgbClr val="FF0000">
                      <a:alpha val="34000"/>
                    </a:srgbClr>
                  </a:gs>
                  <a:gs pos="100000">
                    <a:srgbClr val="FF9A16">
                      <a:alpha val="58824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I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Trajectory 5"/>
              <p:cNvGrpSpPr/>
              <p:nvPr/>
            </p:nvGrpSpPr>
            <p:grpSpPr>
              <a:xfrm>
                <a:off x="804040" y="3366044"/>
                <a:ext cx="4349958" cy="3491956"/>
                <a:chOff x="804040" y="3366044"/>
                <a:chExt cx="4349958" cy="3491956"/>
              </a:xfrm>
            </p:grpSpPr>
            <p:cxnSp>
              <p:nvCxnSpPr>
                <p:cNvPr id="33" name="Straight Connector 32"/>
                <p:cNvCxnSpPr>
                  <a:stCxn id="15" idx="3"/>
                </p:cNvCxnSpPr>
                <p:nvPr/>
              </p:nvCxnSpPr>
              <p:spPr>
                <a:xfrm>
                  <a:off x="804040" y="3366044"/>
                  <a:ext cx="709450" cy="311981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Freeform 33"/>
                <p:cNvSpPr/>
                <p:nvPr/>
              </p:nvSpPr>
              <p:spPr>
                <a:xfrm>
                  <a:off x="1514475" y="3695700"/>
                  <a:ext cx="1257300" cy="762000"/>
                </a:xfrm>
                <a:custGeom>
                  <a:avLst/>
                  <a:gdLst>
                    <a:gd name="connsiteX0" fmla="*/ 0 w 1257300"/>
                    <a:gd name="connsiteY0" fmla="*/ 0 h 762000"/>
                    <a:gd name="connsiteX1" fmla="*/ 581025 w 1257300"/>
                    <a:gd name="connsiteY1" fmla="*/ 257175 h 762000"/>
                    <a:gd name="connsiteX2" fmla="*/ 1257300 w 1257300"/>
                    <a:gd name="connsiteY2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7300" h="762000">
                      <a:moveTo>
                        <a:pt x="0" y="0"/>
                      </a:moveTo>
                      <a:cubicBezTo>
                        <a:pt x="185737" y="65087"/>
                        <a:pt x="371475" y="130175"/>
                        <a:pt x="581025" y="257175"/>
                      </a:cubicBezTo>
                      <a:cubicBezTo>
                        <a:pt x="790575" y="384175"/>
                        <a:pt x="1023937" y="573087"/>
                        <a:pt x="1257300" y="76200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35" name="Straight Connector 34"/>
                <p:cNvCxnSpPr>
                  <a:stCxn id="34" idx="2"/>
                </p:cNvCxnSpPr>
                <p:nvPr/>
              </p:nvCxnSpPr>
              <p:spPr>
                <a:xfrm>
                  <a:off x="2771775" y="4457700"/>
                  <a:ext cx="2382223" cy="240030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ight Arrow 26"/>
              <p:cNvSpPr/>
              <p:nvPr/>
            </p:nvSpPr>
            <p:spPr>
              <a:xfrm>
                <a:off x="7522465" y="1707249"/>
                <a:ext cx="1515613" cy="732977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b="1" dirty="0" smtClean="0"/>
                  <a:t>To TPS</a:t>
                </a:r>
                <a:endParaRPr lang="en-IN" sz="2400" b="1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 rot="5400000">
                <a:off x="6067868" y="3024233"/>
                <a:ext cx="2080277" cy="840295"/>
                <a:chOff x="4514534" y="1469702"/>
                <a:chExt cx="2080277" cy="840295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 rot="16200000">
                  <a:off x="5554673" y="1247339"/>
                  <a:ext cx="0" cy="208027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 rot="16200000">
                  <a:off x="5830460" y="1705184"/>
                  <a:ext cx="840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10 mm</a:t>
                  </a:r>
                  <a:endParaRPr lang="en-IN" dirty="0"/>
                </a:p>
              </p:txBody>
            </p:sp>
          </p:grpSp>
          <p:cxnSp>
            <p:nvCxnSpPr>
              <p:cNvPr id="29" name="Straight Arrow Connector 28"/>
              <p:cNvCxnSpPr/>
              <p:nvPr/>
            </p:nvCxnSpPr>
            <p:spPr>
              <a:xfrm flipH="1">
                <a:off x="804040" y="2440226"/>
                <a:ext cx="7409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806068" y="2034909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3</a:t>
                </a:r>
                <a:r>
                  <a:rPr lang="en-IN" dirty="0" smtClean="0"/>
                  <a:t> mm</a:t>
                </a:r>
                <a:endParaRPr lang="en-IN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035415" y="4482332"/>
              <a:ext cx="1293961" cy="1233346"/>
              <a:chOff x="1035415" y="4482332"/>
              <a:chExt cx="1293961" cy="123334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23514" y="4516823"/>
                <a:ext cx="1005862" cy="923712"/>
                <a:chOff x="1323514" y="4516823"/>
                <a:chExt cx="1005862" cy="923712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485250" y="5248061"/>
                  <a:ext cx="844126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1513492" y="4516823"/>
                  <a:ext cx="4822" cy="73123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/>
                <p:cNvSpPr/>
                <p:nvPr/>
              </p:nvSpPr>
              <p:spPr>
                <a:xfrm>
                  <a:off x="1323514" y="5049080"/>
                  <a:ext cx="391455" cy="391455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004763" y="5315568"/>
                <a:ext cx="3064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b="1" dirty="0" smtClean="0"/>
                  <a:t>Z</a:t>
                </a:r>
                <a:endParaRPr lang="en-IN" sz="2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11277" y="4482332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b="1" dirty="0"/>
                  <a:t>Y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35415" y="5262012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b="1" dirty="0" smtClean="0"/>
                  <a:t>X</a:t>
                </a:r>
                <a:endParaRPr lang="en-IN" sz="2000" b="1" dirty="0"/>
              </a:p>
            </p:txBody>
          </p:sp>
          <p:cxnSp>
            <p:nvCxnSpPr>
              <p:cNvPr id="10" name="Straight Connector 9"/>
              <p:cNvCxnSpPr>
                <a:stCxn id="14" idx="7"/>
                <a:endCxn id="14" idx="3"/>
              </p:cNvCxnSpPr>
              <p:nvPr/>
            </p:nvCxnSpPr>
            <p:spPr>
              <a:xfrm flipH="1">
                <a:off x="1380841" y="5106407"/>
                <a:ext cx="276801" cy="2768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4" idx="1"/>
                <a:endCxn id="14" idx="5"/>
              </p:cNvCxnSpPr>
              <p:nvPr/>
            </p:nvCxnSpPr>
            <p:spPr>
              <a:xfrm>
                <a:off x="1380841" y="5106407"/>
                <a:ext cx="276801" cy="2768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2" name="TextBox 221"/>
          <p:cNvSpPr txBox="1"/>
          <p:nvPr/>
        </p:nvSpPr>
        <p:spPr>
          <a:xfrm>
            <a:off x="0" y="6321972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Explains the shift in the position of neutral hydrogen in the TPS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205" name="neutral 1"/>
          <p:cNvSpPr>
            <a:spLocks noChangeAspect="1"/>
          </p:cNvSpPr>
          <p:nvPr/>
        </p:nvSpPr>
        <p:spPr>
          <a:xfrm>
            <a:off x="685624" y="3609976"/>
            <a:ext cx="240888" cy="185899"/>
          </a:xfrm>
          <a:prstGeom prst="ellipse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>
            <a:outerShdw blurRad="165100" dist="38100" dir="19020000" sx="143000" sy="143000" algn="tr" rotWithShape="0">
              <a:srgbClr val="351EE2">
                <a:alpha val="81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85624" y="3626353"/>
            <a:ext cx="240888" cy="185899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165100" dist="38100" dir="19020000" sx="143000" sy="143000" algn="tr" rotWithShape="0">
              <a:srgbClr val="351EE2">
                <a:alpha val="81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7" name="neutral 2"/>
          <p:cNvSpPr>
            <a:spLocks noChangeAspect="1"/>
          </p:cNvSpPr>
          <p:nvPr/>
        </p:nvSpPr>
        <p:spPr>
          <a:xfrm>
            <a:off x="3964705" y="3308815"/>
            <a:ext cx="240888" cy="185899"/>
          </a:xfrm>
          <a:prstGeom prst="ellipse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>
            <a:outerShdw blurRad="165100" dist="38100" dir="19020000" sx="143000" sy="143000" algn="tr" rotWithShape="0">
              <a:srgbClr val="351EE2">
                <a:alpha val="81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0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91181 0.0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10955 -0.01343 C 0.13195 -0.01551 0.12223 -0.01597 0.13629 -0.01806 C 0.15035 -0.02014 0.17379 -0.02199 0.19445 -0.02593 C 0.21945 -0.02593 0.23733 -0.03357 0.26059 -0.04144 L 0.36059 -0.04444 " pathEditMode="relative" rAng="0" ptsTypes="FfafFF">
                                      <p:cBhvr>
                                        <p:cTn id="1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185 L 0.54045 0.003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Changing flux of atoms and neutral atoms in presence of external magnetic field</a:t>
            </a:r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461372"/>
            <a:ext cx="5175250" cy="3960000"/>
            <a:chOff x="0" y="1461372"/>
            <a:chExt cx="5175250" cy="3960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1461372"/>
              <a:ext cx="5175250" cy="3960000"/>
              <a:chOff x="0" y="1524437"/>
              <a:chExt cx="5175250" cy="3960813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0" y="1524437"/>
              <a:ext cx="5175250" cy="3960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84" name="Graph" r:id="rId3" imgW="3920760" imgH="3000960" progId="Origin50.Graph">
                      <p:embed/>
                    </p:oleObj>
                  </mc:Choice>
                  <mc:Fallback>
                    <p:oleObj name="Graph" r:id="rId3" imgW="3920760" imgH="3000960" progId="Origin50.Graph">
                      <p:embed/>
                      <p:pic>
                        <p:nvPicPr>
                          <p:cNvPr id="3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524437"/>
                            <a:ext cx="5175250" cy="3960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1860331" y="4051738"/>
                <a:ext cx="1941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err="1" smtClean="0"/>
                  <a:t>Lp</a:t>
                </a:r>
                <a:r>
                  <a:rPr lang="en-IN" dirty="0" smtClean="0"/>
                  <a:t> = 9.1 +- 2 mm</a:t>
                </a:r>
                <a:endParaRPr lang="en-IN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86910" y="1471843"/>
              <a:ext cx="1758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 smtClean="0">
                  <a:solidFill>
                    <a:srgbClr val="0227E0"/>
                  </a:solidFill>
                </a:rPr>
                <a:t>Proton Flux</a:t>
              </a:r>
              <a:endParaRPr lang="en-IN" sz="2400" dirty="0">
                <a:solidFill>
                  <a:srgbClr val="0227E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46788" y="1471843"/>
            <a:ext cx="4940300" cy="4001698"/>
            <a:chOff x="4746788" y="1471843"/>
            <a:chExt cx="4940300" cy="4001698"/>
          </a:xfrm>
        </p:grpSpPr>
        <p:grpSp>
          <p:nvGrpSpPr>
            <p:cNvPr id="9" name="Group 8"/>
            <p:cNvGrpSpPr/>
            <p:nvPr/>
          </p:nvGrpSpPr>
          <p:grpSpPr>
            <a:xfrm>
              <a:off x="4746788" y="1513541"/>
              <a:ext cx="4940300" cy="3960000"/>
              <a:chOff x="4494541" y="1639669"/>
              <a:chExt cx="4940300" cy="3781425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494541" y="1639669"/>
              <a:ext cx="4940300" cy="3781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85" name="Graph" r:id="rId5" imgW="3920760" imgH="3000960" progId="Origin50.Graph">
                      <p:embed/>
                    </p:oleObj>
                  </mc:Choice>
                  <mc:Fallback>
                    <p:oleObj name="Graph" r:id="rId5" imgW="3920760" imgH="3000960" progId="Origin50.Graph">
                      <p:embed/>
                      <p:pic>
                        <p:nvPicPr>
                          <p:cNvPr id="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4541" y="1639669"/>
                            <a:ext cx="4940300" cy="3781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6542690" y="4051738"/>
                <a:ext cx="1980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LN = 4.7 +- 1 mm</a:t>
                </a:r>
                <a:endParaRPr lang="en-IN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316717" y="1471843"/>
              <a:ext cx="1845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 smtClean="0">
                  <a:solidFill>
                    <a:srgbClr val="0227E0"/>
                  </a:solidFill>
                </a:rPr>
                <a:t>Neutral Flux</a:t>
              </a:r>
              <a:endParaRPr lang="en-IN" sz="2400" dirty="0">
                <a:solidFill>
                  <a:srgbClr val="0227E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" y="54281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A difference in scales of increasing flux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9055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If neutralization should have occurred before magnet – magnetic field does not change neutral flux</a:t>
            </a:r>
            <a:endParaRPr lang="en-IN" sz="2400" dirty="0">
              <a:solidFill>
                <a:srgbClr val="0227E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1010178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Scale Length of neutral atom formation ~ 10’s of mm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Neutral atoms from the rear of the target</a:t>
            </a:r>
            <a:endParaRPr lang="en-IN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856456" y="850679"/>
          <a:ext cx="5859043" cy="448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456" y="850679"/>
                        <a:ext cx="5859043" cy="4483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0" y="588421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Lower than background, other re-ionization processes by cold electrons</a:t>
            </a:r>
            <a:endParaRPr lang="en-IN" sz="2400" dirty="0">
              <a:solidFill>
                <a:srgbClr val="0227E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524500" y="2114550"/>
            <a:ext cx="2256992" cy="461665"/>
            <a:chOff x="5524500" y="2114550"/>
            <a:chExt cx="2256992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381750" y="2114550"/>
              <a:ext cx="1399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 smtClean="0">
                  <a:solidFill>
                    <a:srgbClr val="FF0000"/>
                  </a:solidFill>
                </a:rPr>
                <a:t>2.5 % H</a:t>
              </a:r>
              <a:r>
                <a:rPr lang="en-IN" sz="2400" baseline="30000" dirty="0" smtClean="0">
                  <a:solidFill>
                    <a:srgbClr val="FF0000"/>
                  </a:solidFill>
                </a:rPr>
                <a:t>+</a:t>
              </a:r>
              <a:endParaRPr lang="en-IN" sz="24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5524500" y="2342030"/>
              <a:ext cx="857250" cy="2341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82067" y="2076450"/>
            <a:ext cx="3556173" cy="2419350"/>
            <a:chOff x="182067" y="2076450"/>
            <a:chExt cx="3556173" cy="2419350"/>
          </a:xfrm>
        </p:grpSpPr>
        <p:pic>
          <p:nvPicPr>
            <p:cNvPr id="46" name="Picture 3" descr="C:\Documents\Sheroy\College\TIFR\Project\Papers\Drafts\RSI MCP Pulsing TP\figures\036-20160714_2umCu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67" y="2076450"/>
              <a:ext cx="3556173" cy="201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82067" y="4126468"/>
              <a:ext cx="355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/>
                <a:t>Gated TPS of 2 µm thick Cu foil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9814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9508" y="1113666"/>
            <a:ext cx="8772457" cy="5458584"/>
          </a:xfrm>
        </p:spPr>
        <p:txBody>
          <a:bodyPr/>
          <a:lstStyle/>
          <a:p>
            <a:r>
              <a:rPr lang="en-IN" sz="2500" dirty="0" smtClean="0"/>
              <a:t>Large neutral atom generation from the front of the target</a:t>
            </a:r>
          </a:p>
          <a:p>
            <a:r>
              <a:rPr lang="en-IN" sz="2500" dirty="0" smtClean="0"/>
              <a:t>Charge transfer can not explain neutralization</a:t>
            </a:r>
          </a:p>
          <a:p>
            <a:r>
              <a:rPr lang="en-IN" sz="2500" dirty="0" smtClean="0"/>
              <a:t>Electron ion recombination in dense plasma is not possible because of high temperature</a:t>
            </a:r>
          </a:p>
          <a:p>
            <a:r>
              <a:rPr lang="en-IN" sz="2500" dirty="0" smtClean="0"/>
              <a:t>Co-propagation model proposed to explain neutralization</a:t>
            </a:r>
          </a:p>
          <a:p>
            <a:r>
              <a:rPr lang="en-IN" sz="2500" dirty="0" smtClean="0"/>
              <a:t>Model verified experimentally deflection of the neutral spot</a:t>
            </a:r>
          </a:p>
          <a:p>
            <a:r>
              <a:rPr lang="en-IN" sz="2500" dirty="0" smtClean="0"/>
              <a:t>Neutral atoms also from the rear of thin foils are also seen</a:t>
            </a:r>
            <a:endParaRPr lang="en-IN" sz="2500" dirty="0"/>
          </a:p>
        </p:txBody>
      </p:sp>
    </p:spTree>
    <p:extLst>
      <p:ext uri="{BB962C8B-B14F-4D97-AF65-F5344CB8AC3E}">
        <p14:creationId xmlns:p14="http://schemas.microsoft.com/office/powerpoint/2010/main" val="33284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If we add detectors to measure the ions</a:t>
            </a:r>
            <a:endParaRPr lang="en-IN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008893" y="1657904"/>
            <a:ext cx="5956174" cy="3170318"/>
            <a:chOff x="1185074" y="1777108"/>
            <a:chExt cx="7322378" cy="3897513"/>
          </a:xfrm>
        </p:grpSpPr>
        <p:grpSp>
          <p:nvGrpSpPr>
            <p:cNvPr id="4" name="Target Plasma Expansion"/>
            <p:cNvGrpSpPr/>
            <p:nvPr/>
          </p:nvGrpSpPr>
          <p:grpSpPr>
            <a:xfrm>
              <a:off x="2751890" y="1777108"/>
              <a:ext cx="3361162" cy="3785107"/>
              <a:chOff x="2751890" y="1777108"/>
              <a:chExt cx="3361162" cy="3785107"/>
            </a:xfrm>
          </p:grpSpPr>
          <p:sp>
            <p:nvSpPr>
              <p:cNvPr id="96" name="Chord 95"/>
              <p:cNvSpPr/>
              <p:nvPr/>
            </p:nvSpPr>
            <p:spPr>
              <a:xfrm rot="2182670">
                <a:off x="2751890" y="2285295"/>
                <a:ext cx="3361162" cy="2521285"/>
              </a:xfrm>
              <a:prstGeom prst="chord">
                <a:avLst>
                  <a:gd name="adj1" fmla="val 5610146"/>
                  <a:gd name="adj2" fmla="val 12192397"/>
                </a:avLst>
              </a:prstGeom>
              <a:gradFill flip="none" rotWithShape="1">
                <a:gsLst>
                  <a:gs pos="0">
                    <a:srgbClr val="FFFFFF">
                      <a:lumMod val="50000"/>
                      <a:alpha val="89000"/>
                    </a:srgbClr>
                  </a:gs>
                  <a:gs pos="7001">
                    <a:srgbClr val="FFFFFF">
                      <a:lumMod val="50000"/>
                      <a:alpha val="92000"/>
                    </a:srgbClr>
                  </a:gs>
                  <a:gs pos="32001">
                    <a:srgbClr val="7D8496">
                      <a:alpha val="76000"/>
                    </a:srgbClr>
                  </a:gs>
                  <a:gs pos="47000">
                    <a:srgbClr val="FFFFFF">
                      <a:lumMod val="50000"/>
                      <a:alpha val="54000"/>
                    </a:srgbClr>
                  </a:gs>
                  <a:gs pos="85001">
                    <a:srgbClr val="7D8496">
                      <a:alpha val="28000"/>
                    </a:srgbClr>
                  </a:gs>
                  <a:gs pos="100000">
                    <a:srgbClr val="FFFFFF">
                      <a:lumMod val="5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Chord 96"/>
              <p:cNvSpPr/>
              <p:nvPr/>
            </p:nvSpPr>
            <p:spPr>
              <a:xfrm rot="13194589">
                <a:off x="3049795" y="2025195"/>
                <a:ext cx="2395931" cy="3537020"/>
              </a:xfrm>
              <a:prstGeom prst="chord">
                <a:avLst>
                  <a:gd name="adj1" fmla="val 5970597"/>
                  <a:gd name="adj2" fmla="val 8749504"/>
                </a:avLst>
              </a:prstGeom>
              <a:gradFill flip="none" rotWithShape="1">
                <a:gsLst>
                  <a:gs pos="0">
                    <a:srgbClr val="FFFFFF">
                      <a:lumMod val="50000"/>
                      <a:alpha val="89000"/>
                    </a:srgbClr>
                  </a:gs>
                  <a:gs pos="7001">
                    <a:srgbClr val="FFFFFF">
                      <a:lumMod val="50000"/>
                      <a:alpha val="92000"/>
                    </a:srgbClr>
                  </a:gs>
                  <a:gs pos="32001">
                    <a:srgbClr val="7D8496">
                      <a:alpha val="76000"/>
                    </a:srgbClr>
                  </a:gs>
                  <a:gs pos="47000">
                    <a:srgbClr val="FFFFFF">
                      <a:lumMod val="50000"/>
                      <a:alpha val="54000"/>
                    </a:srgbClr>
                  </a:gs>
                  <a:gs pos="85001">
                    <a:srgbClr val="7D8496">
                      <a:alpha val="28000"/>
                    </a:srgbClr>
                  </a:gs>
                  <a:gs pos="100000">
                    <a:srgbClr val="FFFFFF">
                      <a:lumMod val="5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619852" y="1777108"/>
                <a:ext cx="1950589" cy="3170318"/>
              </a:xfrm>
              <a:prstGeom prst="rect">
                <a:avLst/>
              </a:prstGeom>
              <a:solidFill>
                <a:srgbClr val="FFFFFF">
                  <a:lumMod val="50000"/>
                  <a:alpha val="64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Accelerated Ions Rear"/>
            <p:cNvGrpSpPr/>
            <p:nvPr/>
          </p:nvGrpSpPr>
          <p:grpSpPr>
            <a:xfrm>
              <a:off x="5664862" y="2708099"/>
              <a:ext cx="1055502" cy="1388330"/>
              <a:chOff x="5794252" y="2708099"/>
              <a:chExt cx="1055502" cy="1388330"/>
            </a:xfrm>
          </p:grpSpPr>
          <p:cxnSp>
            <p:nvCxnSpPr>
              <p:cNvPr id="88" name="Straight Arrow Connector 87"/>
              <p:cNvCxnSpPr>
                <a:stCxn id="92" idx="6"/>
              </p:cNvCxnSpPr>
              <p:nvPr/>
            </p:nvCxnSpPr>
            <p:spPr bwMode="auto">
              <a:xfrm>
                <a:off x="6196573" y="2801047"/>
                <a:ext cx="620727" cy="449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>
                    <a:alpha val="68000"/>
                  </a:srgb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6290578" y="3236381"/>
                <a:ext cx="526722" cy="226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>
                    <a:alpha val="68000"/>
                  </a:srgb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0" name="Straight Arrow Connector 89"/>
              <p:cNvCxnSpPr>
                <a:stCxn id="94" idx="6"/>
              </p:cNvCxnSpPr>
              <p:nvPr/>
            </p:nvCxnSpPr>
            <p:spPr bwMode="auto">
              <a:xfrm>
                <a:off x="6135305" y="3632805"/>
                <a:ext cx="714449" cy="1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>
                    <a:alpha val="68000"/>
                  </a:srgb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1" name="Straight Arrow Connector 90"/>
              <p:cNvCxnSpPr>
                <a:stCxn id="95" idx="6"/>
              </p:cNvCxnSpPr>
              <p:nvPr/>
            </p:nvCxnSpPr>
            <p:spPr bwMode="auto">
              <a:xfrm>
                <a:off x="6035140" y="4003480"/>
                <a:ext cx="782160" cy="1767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>
                    <a:alpha val="68000"/>
                  </a:srgb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5955686" y="2708099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5984958" y="3129378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5894418" y="3539857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5794252" y="3910530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Hot Electrons Rear"/>
            <p:cNvGrpSpPr/>
            <p:nvPr/>
          </p:nvGrpSpPr>
          <p:grpSpPr>
            <a:xfrm>
              <a:off x="6773624" y="2641740"/>
              <a:ext cx="1221283" cy="1630954"/>
              <a:chOff x="6963396" y="2641740"/>
              <a:chExt cx="1221283" cy="1630954"/>
            </a:xfrm>
          </p:grpSpPr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6963396" y="269227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6963503" y="2997046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6972376" y="332183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6972484" y="3632765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6972484" y="3909713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7505612" y="343994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7514485" y="365478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6989169" y="4179704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7686729" y="3722773"/>
                <a:ext cx="435706" cy="74311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rot="120000" flipV="1">
                <a:off x="7686386" y="3484744"/>
                <a:ext cx="497949" cy="2177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0" name="Straight Arrow Connector 79"/>
              <p:cNvCxnSpPr/>
              <p:nvPr/>
            </p:nvCxnSpPr>
            <p:spPr bwMode="auto">
              <a:xfrm flipV="1">
                <a:off x="7686730" y="3220662"/>
                <a:ext cx="497949" cy="6979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7499998" y="323192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>
                <a:off x="7143830" y="3702704"/>
                <a:ext cx="257069" cy="4384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3" name="Straight Arrow Connector 82"/>
              <p:cNvCxnSpPr>
                <a:cxnSpLocks noChangeAspect="1"/>
              </p:cNvCxnSpPr>
              <p:nvPr/>
            </p:nvCxnSpPr>
            <p:spPr bwMode="auto">
              <a:xfrm rot="120000" flipV="1">
                <a:off x="7143756" y="3335393"/>
                <a:ext cx="293796" cy="1284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flipV="1">
                <a:off x="7143831" y="2977985"/>
                <a:ext cx="293796" cy="411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>
                <a:off x="7126536" y="3986723"/>
                <a:ext cx="257069" cy="4384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6" name="Straight Arrow Connector 85"/>
              <p:cNvCxnSpPr>
                <a:cxnSpLocks noChangeAspect="1"/>
              </p:cNvCxnSpPr>
              <p:nvPr/>
            </p:nvCxnSpPr>
            <p:spPr bwMode="auto">
              <a:xfrm>
                <a:off x="7126536" y="4226900"/>
                <a:ext cx="257069" cy="4384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7" name="Straight Arrow Connector 86"/>
              <p:cNvCxnSpPr>
                <a:cxnSpLocks noChangeAspect="1"/>
              </p:cNvCxnSpPr>
              <p:nvPr/>
            </p:nvCxnSpPr>
            <p:spPr bwMode="auto">
              <a:xfrm flipV="1">
                <a:off x="7126536" y="2641740"/>
                <a:ext cx="293796" cy="411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7" name="Inside target Currents"/>
            <p:cNvGrpSpPr/>
            <p:nvPr/>
          </p:nvGrpSpPr>
          <p:grpSpPr>
            <a:xfrm>
              <a:off x="3619855" y="2814648"/>
              <a:ext cx="1905649" cy="1296207"/>
              <a:chOff x="3619855" y="2814648"/>
              <a:chExt cx="1905649" cy="1296207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3670383" y="310120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3688650" y="3380155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3619855" y="3784132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3742404" y="3857576"/>
                <a:ext cx="497267" cy="5939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rot="120000" flipV="1">
                <a:off x="3810965" y="3399965"/>
                <a:ext cx="497949" cy="2177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3801912" y="3074057"/>
                <a:ext cx="497268" cy="84708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4883058" y="310120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891931" y="346141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4892038" y="374654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5028237" y="3802991"/>
                <a:ext cx="497267" cy="10753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>
                <a:stCxn id="45" idx="6"/>
              </p:cNvCxnSpPr>
              <p:nvPr/>
            </p:nvCxnSpPr>
            <p:spPr bwMode="auto">
              <a:xfrm flipV="1">
                <a:off x="5012427" y="3464872"/>
                <a:ext cx="513077" cy="4304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5028237" y="3016083"/>
                <a:ext cx="497267" cy="11538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4866494" y="281464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892721" y="4017865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3956095" y="2881916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 rot="5400000">
                <a:off x="3760220" y="2816127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964920" y="2942699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rot="5400000">
                <a:off x="4871896" y="2864807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758536" y="3272460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rot="5400000">
                <a:off x="4669504" y="3205151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4823517" y="3595314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 rot="10800000">
                <a:off x="4574543" y="3618495"/>
                <a:ext cx="266621" cy="1210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574541" y="3883525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 bwMode="auto">
              <a:xfrm rot="10800000">
                <a:off x="4320799" y="3898425"/>
                <a:ext cx="266621" cy="12104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4537937" y="2861177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 bwMode="auto">
              <a:xfrm rot="5400000">
                <a:off x="4423150" y="2793867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4238266" y="3203714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 bwMode="auto">
              <a:xfrm rot="5400000">
                <a:off x="4136354" y="3125821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4391801" y="3395697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 rot="5400000">
                <a:off x="4285900" y="3317805"/>
                <a:ext cx="35931" cy="26662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4263322" y="3650477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 bwMode="auto">
              <a:xfrm rot="10800000">
                <a:off x="4014348" y="3660416"/>
                <a:ext cx="266621" cy="1923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8" name="Hot Electrons Front"/>
            <p:cNvGrpSpPr/>
            <p:nvPr/>
          </p:nvGrpSpPr>
          <p:grpSpPr>
            <a:xfrm>
              <a:off x="1239192" y="2799400"/>
              <a:ext cx="1219136" cy="933442"/>
              <a:chOff x="577020" y="2893996"/>
              <a:chExt cx="1219136" cy="933442"/>
            </a:xfrm>
          </p:grpSpPr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flipV="1">
                <a:off x="1250154" y="3034903"/>
                <a:ext cx="122420" cy="94475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1129660" y="331023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1190870" y="354593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1461922" y="307687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525339" y="3405726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1615412" y="365038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rot="10800000" flipV="1">
                <a:off x="577020" y="3759300"/>
                <a:ext cx="541716" cy="68138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rot="10800000">
                <a:off x="577020" y="3389602"/>
                <a:ext cx="541032" cy="20307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 rot="10800000">
                <a:off x="611221" y="2893996"/>
                <a:ext cx="541032" cy="69588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1675660" y="321087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Front Ions and Co-propagating electrons"/>
            <p:cNvGrpSpPr/>
            <p:nvPr/>
          </p:nvGrpSpPr>
          <p:grpSpPr>
            <a:xfrm>
              <a:off x="2583053" y="2506041"/>
              <a:ext cx="972035" cy="1385423"/>
              <a:chOff x="2583053" y="2506041"/>
              <a:chExt cx="972035" cy="1385423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583053" y="3238641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2665148" y="289144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2666506" y="3798474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398560" y="325214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3177553" y="305070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175926" y="3751842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434592" y="250604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2906872" y="3513756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85074" y="4904964"/>
              <a:ext cx="23055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Ions accelerated</a:t>
              </a:r>
              <a:endParaRPr lang="en-IN" sz="2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048323" y="3294637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glow rad="241300">
                <a:srgbClr val="0227E0">
                  <a:alpha val="48000"/>
                </a:srgbClr>
              </a:glo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55085" y="3723857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glow rad="241300">
                <a:srgbClr val="0227E0">
                  <a:alpha val="48000"/>
                </a:srgbClr>
              </a:glo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184957" y="2727296"/>
              <a:ext cx="120496" cy="9299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00B050"/>
              </a:solidFill>
              <a:prstDash val="solid"/>
            </a:ln>
            <a:effectLst>
              <a:glow rad="241300">
                <a:srgbClr val="0227E0">
                  <a:alpha val="48000"/>
                </a:srgbClr>
              </a:glo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Arrow Connector 13"/>
            <p:cNvCxnSpPr>
              <a:stCxn id="10" idx="0"/>
            </p:cNvCxnSpPr>
            <p:nvPr/>
          </p:nvCxnSpPr>
          <p:spPr>
            <a:xfrm flipV="1">
              <a:off x="2337832" y="3532938"/>
              <a:ext cx="245221" cy="13720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627147" y="4905180"/>
              <a:ext cx="23055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Ions accelerated</a:t>
              </a:r>
              <a:endParaRPr lang="en-IN" sz="2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5976012" y="4113926"/>
              <a:ext cx="803893" cy="7912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6516201" y="2077455"/>
              <a:ext cx="19912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008000"/>
                  </a:solidFill>
                  <a:sym typeface="Symbol" pitchFamily="18" charset="2"/>
                </a:rPr>
                <a:t>Hot electrons</a:t>
              </a:r>
              <a:endParaRPr lang="en-US" sz="22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18" name="Straight Arrow Connector 157"/>
            <p:cNvCxnSpPr/>
            <p:nvPr/>
          </p:nvCxnSpPr>
          <p:spPr>
            <a:xfrm>
              <a:off x="4986990" y="4079753"/>
              <a:ext cx="502046" cy="385882"/>
            </a:xfrm>
            <a:prstGeom prst="curvedConnector3">
              <a:avLst>
                <a:gd name="adj1" fmla="val 96593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57"/>
            <p:cNvCxnSpPr/>
            <p:nvPr/>
          </p:nvCxnSpPr>
          <p:spPr>
            <a:xfrm flipV="1">
              <a:off x="5035404" y="2616413"/>
              <a:ext cx="453632" cy="240694"/>
            </a:xfrm>
            <a:prstGeom prst="curvedConnector3">
              <a:avLst>
                <a:gd name="adj1" fmla="val 99221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-2" y="1818146"/>
            <a:ext cx="3657600" cy="2303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Gated TPS + TOF</a:t>
            </a:r>
            <a:endParaRPr lang="en-IN" sz="2400" b="1" dirty="0">
              <a:solidFill>
                <a:schemeClr val="bg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0" y="969508"/>
            <a:ext cx="9170545" cy="5394954"/>
            <a:chOff x="0" y="969508"/>
            <a:chExt cx="9170545" cy="5394954"/>
          </a:xfrm>
        </p:grpSpPr>
        <p:sp>
          <p:nvSpPr>
            <p:cNvPr id="100" name="TextBox 99"/>
            <p:cNvSpPr txBox="1"/>
            <p:nvPr/>
          </p:nvSpPr>
          <p:spPr>
            <a:xfrm>
              <a:off x="0" y="5841242"/>
              <a:ext cx="9170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>
                  <a:solidFill>
                    <a:srgbClr val="FF0000"/>
                  </a:solidFill>
                </a:rPr>
                <a:t>A very strong signal at the central spot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1848351" y="969508"/>
              <a:ext cx="5463340" cy="4869700"/>
              <a:chOff x="2842297" y="1340508"/>
              <a:chExt cx="4360621" cy="3886801"/>
            </a:xfrm>
          </p:grpSpPr>
          <p:pic>
            <p:nvPicPr>
              <p:cNvPr id="102" name="Picture 101" descr="C:\Documents\Sheroy\College\TIFR\Project\Papers\Drafts\Thesis\Synopsys Presentation\Figures\036 - 20170420 10um Foil TPS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297" y="1340508"/>
                <a:ext cx="4360621" cy="3408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Oval 102"/>
              <p:cNvSpPr/>
              <p:nvPr/>
            </p:nvSpPr>
            <p:spPr>
              <a:xfrm>
                <a:off x="3531423" y="3086739"/>
                <a:ext cx="1106905" cy="110690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flipH="1" flipV="1">
                <a:off x="4120438" y="4220840"/>
                <a:ext cx="128042" cy="100646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Box 106"/>
          <p:cNvSpPr txBox="1"/>
          <p:nvPr/>
        </p:nvSpPr>
        <p:spPr>
          <a:xfrm>
            <a:off x="10497521" y="542025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0227E0"/>
                </a:solidFill>
              </a:rPr>
              <a:t>We have seen neutral atoms so how are they formed?</a:t>
            </a:r>
            <a:endParaRPr lang="en-IN" sz="3200" dirty="0">
              <a:solidFill>
                <a:srgbClr val="0227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Front surface neutral atom measurements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7111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Use TOF to measure the relative flux of particles</a:t>
            </a:r>
            <a:endParaRPr lang="en-IN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OF spectrum"/>
          <p:cNvGraphicFramePr>
            <a:graphicFrameLocks noChangeAspect="1"/>
          </p:cNvGraphicFramePr>
          <p:nvPr>
            <p:extLst/>
          </p:nvPr>
        </p:nvGraphicFramePr>
        <p:xfrm>
          <a:off x="-361950" y="1280815"/>
          <a:ext cx="5320905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TOF spectru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1950" y="1280815"/>
                        <a:ext cx="5320905" cy="43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How do we quantify how much becomes neutral?</a:t>
            </a:r>
            <a:endParaRPr lang="en-IN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38600" y="1280815"/>
          <a:ext cx="5644852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80815"/>
                        <a:ext cx="5644852" cy="43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8244" y="2908816"/>
            <a:ext cx="265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rgbClr val="0227E0"/>
                </a:solidFill>
              </a:rPr>
              <a:t>&gt; 200 times higher than expected</a:t>
            </a:r>
            <a:endParaRPr lang="en-IN" sz="2000" dirty="0">
              <a:solidFill>
                <a:srgbClr val="0227E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10200" y="2343150"/>
            <a:ext cx="2021461" cy="546616"/>
            <a:chOff x="5410200" y="2857500"/>
            <a:chExt cx="2021461" cy="546616"/>
          </a:xfrm>
        </p:grpSpPr>
        <p:cxnSp>
          <p:nvCxnSpPr>
            <p:cNvPr id="7" name="Straight Arrow Connector 6"/>
            <p:cNvCxnSpPr>
              <a:stCxn id="9" idx="1"/>
            </p:cNvCxnSpPr>
            <p:nvPr/>
          </p:nvCxnSpPr>
          <p:spPr>
            <a:xfrm flipH="1">
              <a:off x="5410200" y="3119110"/>
              <a:ext cx="818888" cy="2850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29088" y="2857500"/>
              <a:ext cx="1202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dirty="0" smtClean="0">
                  <a:solidFill>
                    <a:srgbClr val="FF0000"/>
                  </a:solidFill>
                </a:rPr>
                <a:t>60 % !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008" y="5822815"/>
                <a:ext cx="5455981" cy="92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/>
                        </a:rPr>
                        <m:t>𝑁𝑒𝑢𝑡𝑟𝑎𝑙𝑖𝑧𝑎𝑡𝑖𝑜𝑛</m:t>
                      </m:r>
                      <m:r>
                        <a:rPr lang="en-IN" sz="2400" b="0" i="1" smtClean="0">
                          <a:latin typeface="Cambria Math"/>
                        </a:rPr>
                        <m:t>(</m:t>
                      </m:r>
                      <m:r>
                        <a:rPr lang="en-IN" sz="2400" b="0" i="1" smtClean="0">
                          <a:latin typeface="Cambria Math"/>
                        </a:rPr>
                        <m:t>𝐸</m:t>
                      </m:r>
                      <m:r>
                        <a:rPr lang="en-IN" sz="2400" b="0" i="1" smtClean="0">
                          <a:latin typeface="Cambria Math"/>
                        </a:rPr>
                        <m:t>) 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IN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IN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IN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IN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08" y="5822815"/>
                <a:ext cx="5455981" cy="9214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1" y="5819602"/>
            <a:ext cx="91440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0227E0"/>
                </a:solidFill>
              </a:rPr>
              <a:t>Why is neutralization so large?</a:t>
            </a:r>
          </a:p>
          <a:p>
            <a:pPr algn="ctr"/>
            <a:endParaRPr lang="en-IN" sz="2800" dirty="0" smtClean="0">
              <a:solidFill>
                <a:srgbClr val="0227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6" grpId="0" animBg="1"/>
      <p:bldP spid="8" grpId="0"/>
      <p:bldP spid="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Survival of neutral atoms</a:t>
            </a:r>
            <a:endParaRPr lang="en-IN" dirty="0"/>
          </a:p>
        </p:txBody>
      </p:sp>
      <p:grpSp>
        <p:nvGrpSpPr>
          <p:cNvPr id="118" name="Xrays" hidden="1"/>
          <p:cNvGrpSpPr/>
          <p:nvPr/>
        </p:nvGrpSpPr>
        <p:grpSpPr>
          <a:xfrm>
            <a:off x="1170277" y="1914147"/>
            <a:ext cx="6973855" cy="4147853"/>
            <a:chOff x="1170277" y="1914147"/>
            <a:chExt cx="6973855" cy="4147853"/>
          </a:xfrm>
        </p:grpSpPr>
        <p:sp>
          <p:nvSpPr>
            <p:cNvPr id="109" name="Lightning Bolt 108"/>
            <p:cNvSpPr/>
            <p:nvPr/>
          </p:nvSpPr>
          <p:spPr>
            <a:xfrm rot="19727765">
              <a:off x="6517938" y="4032456"/>
              <a:ext cx="457041" cy="101486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0" name="Lightning Bolt 109"/>
            <p:cNvSpPr/>
            <p:nvPr/>
          </p:nvSpPr>
          <p:spPr>
            <a:xfrm rot="17393067">
              <a:off x="6297407" y="2839724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1" name="Lightning Bolt 110"/>
            <p:cNvSpPr/>
            <p:nvPr/>
          </p:nvSpPr>
          <p:spPr>
            <a:xfrm rot="16200000">
              <a:off x="6613744" y="1765753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2" name="Lightning Bolt 111"/>
            <p:cNvSpPr/>
            <p:nvPr/>
          </p:nvSpPr>
          <p:spPr>
            <a:xfrm rot="5400000">
              <a:off x="2189926" y="3342057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3" name="Lightning Bolt 112"/>
            <p:cNvSpPr/>
            <p:nvPr/>
          </p:nvSpPr>
          <p:spPr>
            <a:xfrm rot="7949039">
              <a:off x="2686905" y="1550902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14" name="Lightning Bolt 113"/>
            <p:cNvSpPr/>
            <p:nvPr/>
          </p:nvSpPr>
          <p:spPr>
            <a:xfrm rot="4246348">
              <a:off x="2395116" y="3834610"/>
              <a:ext cx="408623" cy="1135114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108" name="Lightning Bolt 107"/>
            <p:cNvSpPr/>
            <p:nvPr/>
          </p:nvSpPr>
          <p:spPr>
            <a:xfrm rot="5613684">
              <a:off x="1533523" y="2769084"/>
              <a:ext cx="408623" cy="1135115"/>
            </a:xfrm>
            <a:prstGeom prst="lightningBolt">
              <a:avLst/>
            </a:prstGeom>
            <a:solidFill>
              <a:srgbClr val="FFC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0442" y="4954004"/>
              <a:ext cx="25736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</a:rPr>
                <a:t>X-rays and optical emission from plasma</a:t>
              </a:r>
              <a:endParaRPr lang="en-IN" sz="2200" b="1" dirty="0">
                <a:solidFill>
                  <a:srgbClr val="FFC000"/>
                </a:solidFill>
              </a:endParaRPr>
            </a:p>
          </p:txBody>
        </p:sp>
      </p:grpSp>
      <p:graphicFrame>
        <p:nvGraphicFramePr>
          <p:cNvPr id="167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436488"/>
              </p:ext>
            </p:extLst>
          </p:nvPr>
        </p:nvGraphicFramePr>
        <p:xfrm>
          <a:off x="4989806" y="3601689"/>
          <a:ext cx="4175155" cy="319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67" name="Object 1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9806" y="3601689"/>
                        <a:ext cx="4175155" cy="319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68"/>
          <p:cNvGraphicFramePr>
            <a:graphicFrameLocks noChangeAspect="1"/>
          </p:cNvGraphicFramePr>
          <p:nvPr>
            <p:extLst/>
          </p:nvPr>
        </p:nvGraphicFramePr>
        <p:xfrm>
          <a:off x="9732699" y="4042943"/>
          <a:ext cx="2849684" cy="2180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169" name="Object 1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2699" y="4042943"/>
                        <a:ext cx="2849684" cy="2180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16641" y="957959"/>
            <a:ext cx="7741549" cy="5957133"/>
            <a:chOff x="416641" y="957959"/>
            <a:chExt cx="7741549" cy="5957133"/>
          </a:xfrm>
        </p:grpSpPr>
        <p:grpSp>
          <p:nvGrpSpPr>
            <p:cNvPr id="3" name="Group 2"/>
            <p:cNvGrpSpPr/>
            <p:nvPr/>
          </p:nvGrpSpPr>
          <p:grpSpPr>
            <a:xfrm>
              <a:off x="1138996" y="957959"/>
              <a:ext cx="7019194" cy="3121536"/>
              <a:chOff x="510345" y="1777108"/>
              <a:chExt cx="7931509" cy="3842493"/>
            </a:xfrm>
          </p:grpSpPr>
          <p:grpSp>
            <p:nvGrpSpPr>
              <p:cNvPr id="121" name="Target Plasma Expansion"/>
              <p:cNvGrpSpPr/>
              <p:nvPr/>
            </p:nvGrpSpPr>
            <p:grpSpPr>
              <a:xfrm>
                <a:off x="2562698" y="1777108"/>
                <a:ext cx="3361162" cy="3842493"/>
                <a:chOff x="2562698" y="1777108"/>
                <a:chExt cx="3361162" cy="3842493"/>
              </a:xfrm>
            </p:grpSpPr>
            <p:sp>
              <p:nvSpPr>
                <p:cNvPr id="31" name="Chord 30"/>
                <p:cNvSpPr/>
                <p:nvPr/>
              </p:nvSpPr>
              <p:spPr>
                <a:xfrm rot="2182670">
                  <a:off x="2562698" y="2285295"/>
                  <a:ext cx="3361162" cy="2521285"/>
                </a:xfrm>
                <a:prstGeom prst="chord">
                  <a:avLst>
                    <a:gd name="adj1" fmla="val 4977940"/>
                    <a:gd name="adj2" fmla="val 12582495"/>
                  </a:avLst>
                </a:prstGeom>
                <a:gradFill flip="none" rotWithShape="1">
                  <a:gsLst>
                    <a:gs pos="0">
                      <a:srgbClr val="FFFFFF">
                        <a:lumMod val="50000"/>
                        <a:alpha val="89000"/>
                      </a:srgbClr>
                    </a:gs>
                    <a:gs pos="7001">
                      <a:srgbClr val="FFFFFF">
                        <a:lumMod val="50000"/>
                        <a:alpha val="92000"/>
                      </a:srgbClr>
                    </a:gs>
                    <a:gs pos="32001">
                      <a:srgbClr val="7D8496">
                        <a:alpha val="76000"/>
                      </a:srgbClr>
                    </a:gs>
                    <a:gs pos="47000">
                      <a:srgbClr val="FFFFFF">
                        <a:lumMod val="50000"/>
                        <a:alpha val="54000"/>
                      </a:srgbClr>
                    </a:gs>
                    <a:gs pos="85001">
                      <a:srgbClr val="7D8496">
                        <a:alpha val="28000"/>
                      </a:srgbClr>
                    </a:gs>
                    <a:gs pos="100000">
                      <a:srgbClr val="FFFFFF">
                        <a:lumMod val="50000"/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2" name="Chord 31"/>
                <p:cNvSpPr/>
                <p:nvPr/>
              </p:nvSpPr>
              <p:spPr>
                <a:xfrm rot="13194589">
                  <a:off x="3302051" y="2082581"/>
                  <a:ext cx="2395931" cy="3537020"/>
                </a:xfrm>
                <a:prstGeom prst="chord">
                  <a:avLst>
                    <a:gd name="adj1" fmla="val 5237977"/>
                    <a:gd name="adj2" fmla="val 10100667"/>
                  </a:avLst>
                </a:prstGeom>
                <a:gradFill flip="none" rotWithShape="1">
                  <a:gsLst>
                    <a:gs pos="0">
                      <a:srgbClr val="FFFFFF">
                        <a:lumMod val="50000"/>
                        <a:alpha val="89000"/>
                      </a:srgbClr>
                    </a:gs>
                    <a:gs pos="7001">
                      <a:srgbClr val="FFFFFF">
                        <a:lumMod val="50000"/>
                        <a:alpha val="92000"/>
                      </a:srgbClr>
                    </a:gs>
                    <a:gs pos="32001">
                      <a:srgbClr val="7D8496">
                        <a:alpha val="76000"/>
                      </a:srgbClr>
                    </a:gs>
                    <a:gs pos="47000">
                      <a:srgbClr val="FFFFFF">
                        <a:lumMod val="50000"/>
                        <a:alpha val="54000"/>
                      </a:srgbClr>
                    </a:gs>
                    <a:gs pos="85001">
                      <a:srgbClr val="7D8496">
                        <a:alpha val="28000"/>
                      </a:srgbClr>
                    </a:gs>
                    <a:gs pos="100000">
                      <a:srgbClr val="FFFFFF">
                        <a:lumMod val="50000"/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619852" y="1777108"/>
                  <a:ext cx="1950589" cy="3170318"/>
                </a:xfrm>
                <a:prstGeom prst="rect">
                  <a:avLst/>
                </a:prstGeom>
                <a:solidFill>
                  <a:srgbClr val="FFFFFF">
                    <a:lumMod val="50000"/>
                    <a:alpha val="64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25" name="Inside target Currents"/>
              <p:cNvGrpSpPr/>
              <p:nvPr/>
            </p:nvGrpSpPr>
            <p:grpSpPr>
              <a:xfrm>
                <a:off x="3610875" y="2274163"/>
                <a:ext cx="1915439" cy="2199866"/>
                <a:chOff x="3610875" y="2274163"/>
                <a:chExt cx="1915439" cy="2199866"/>
              </a:xfrm>
            </p:grpSpPr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>
                  <a:off x="3610875" y="3101201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3619746" y="3414607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3619855" y="385322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 bwMode="auto">
                <a:xfrm>
                  <a:off x="3750808" y="3907278"/>
                  <a:ext cx="497267" cy="59397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9" name="Straight Arrow Connector 58"/>
                <p:cNvCxnSpPr/>
                <p:nvPr/>
              </p:nvCxnSpPr>
              <p:spPr bwMode="auto">
                <a:xfrm rot="120000" flipV="1">
                  <a:off x="3742061" y="3434417"/>
                  <a:ext cx="497949" cy="21772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0" name="Straight Arrow Connector 59"/>
                <p:cNvCxnSpPr/>
                <p:nvPr/>
              </p:nvCxnSpPr>
              <p:spPr bwMode="auto">
                <a:xfrm flipV="1">
                  <a:off x="3746011" y="3048753"/>
                  <a:ext cx="497268" cy="84708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4811287" y="310825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4700859" y="3461417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4815241" y="3791756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 bwMode="auto">
                <a:xfrm>
                  <a:off x="4950600" y="3849690"/>
                  <a:ext cx="575714" cy="37349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rot="120000" flipV="1">
                  <a:off x="4823174" y="3481229"/>
                  <a:ext cx="497949" cy="21772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 flipV="1">
                  <a:off x="4950600" y="2833642"/>
                  <a:ext cx="546684" cy="306933"/>
                </a:xfrm>
                <a:prstGeom prst="curvedConnector3">
                  <a:avLst>
                    <a:gd name="adj1" fmla="val 99780"/>
                  </a:avLst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6" name="Oval 75"/>
                <p:cNvSpPr>
                  <a:spLocks noChangeAspect="1"/>
                </p:cNvSpPr>
                <p:nvPr/>
              </p:nvSpPr>
              <p:spPr>
                <a:xfrm>
                  <a:off x="4730013" y="2715756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77" name="Straight Arrow Connector 76"/>
                <p:cNvCxnSpPr/>
                <p:nvPr/>
              </p:nvCxnSpPr>
              <p:spPr bwMode="auto">
                <a:xfrm flipV="1">
                  <a:off x="4873719" y="2274163"/>
                  <a:ext cx="612674" cy="488088"/>
                </a:xfrm>
                <a:prstGeom prst="curvedConnector3">
                  <a:avLst>
                    <a:gd name="adj1" fmla="val 99157"/>
                  </a:avLst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8" name="Oval 77"/>
                <p:cNvSpPr>
                  <a:spLocks noChangeAspect="1"/>
                </p:cNvSpPr>
                <p:nvPr/>
              </p:nvSpPr>
              <p:spPr>
                <a:xfrm>
                  <a:off x="4787844" y="4059011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 bwMode="auto">
                <a:xfrm>
                  <a:off x="4914981" y="4105506"/>
                  <a:ext cx="582301" cy="368523"/>
                </a:xfrm>
                <a:prstGeom prst="curvedConnector3">
                  <a:avLst>
                    <a:gd name="adj1" fmla="val 99852"/>
                  </a:avLst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86" name="Oval 85"/>
                <p:cNvSpPr>
                  <a:spLocks noChangeAspect="1"/>
                </p:cNvSpPr>
                <p:nvPr/>
              </p:nvSpPr>
              <p:spPr>
                <a:xfrm>
                  <a:off x="3954100" y="2876381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4965116" y="2927653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89" name="Straight Arrow Connector 88"/>
                <p:cNvCxnSpPr/>
                <p:nvPr/>
              </p:nvCxnSpPr>
              <p:spPr bwMode="auto">
                <a:xfrm rot="5400000">
                  <a:off x="4796728" y="2864807"/>
                  <a:ext cx="35931" cy="26662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4965116" y="3262277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91" name="Straight Arrow Connector 90"/>
                <p:cNvCxnSpPr>
                  <a:stCxn id="90" idx="2"/>
                </p:cNvCxnSpPr>
                <p:nvPr/>
              </p:nvCxnSpPr>
              <p:spPr bwMode="auto">
                <a:xfrm flipH="1">
                  <a:off x="4665163" y="3308772"/>
                  <a:ext cx="299953" cy="48996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2" name="Oval 91"/>
                <p:cNvSpPr>
                  <a:spLocks noChangeAspect="1"/>
                </p:cNvSpPr>
                <p:nvPr/>
              </p:nvSpPr>
              <p:spPr>
                <a:xfrm>
                  <a:off x="4823517" y="3595314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93" name="Straight Arrow Connector 92"/>
                <p:cNvCxnSpPr/>
                <p:nvPr/>
              </p:nvCxnSpPr>
              <p:spPr bwMode="auto">
                <a:xfrm flipH="1">
                  <a:off x="4452049" y="3651897"/>
                  <a:ext cx="359239" cy="5084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4" name="Oval 93"/>
                <p:cNvSpPr>
                  <a:spLocks noChangeAspect="1"/>
                </p:cNvSpPr>
                <p:nvPr/>
              </p:nvSpPr>
              <p:spPr>
                <a:xfrm>
                  <a:off x="4574541" y="3883525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95" name="Straight Arrow Connector 94"/>
                <p:cNvCxnSpPr/>
                <p:nvPr/>
              </p:nvCxnSpPr>
              <p:spPr bwMode="auto">
                <a:xfrm rot="10800000">
                  <a:off x="4320799" y="3898425"/>
                  <a:ext cx="266621" cy="1210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6" name="Oval 95"/>
                <p:cNvSpPr>
                  <a:spLocks noChangeAspect="1"/>
                </p:cNvSpPr>
                <p:nvPr/>
              </p:nvSpPr>
              <p:spPr>
                <a:xfrm>
                  <a:off x="4333613" y="2708824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97" name="Straight Arrow Connector 96"/>
                <p:cNvCxnSpPr/>
                <p:nvPr/>
              </p:nvCxnSpPr>
              <p:spPr bwMode="auto">
                <a:xfrm flipH="1" flipV="1">
                  <a:off x="4059690" y="2755321"/>
                  <a:ext cx="266621" cy="1386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8" name="Oval 97"/>
                <p:cNvSpPr>
                  <a:spLocks noChangeAspect="1"/>
                </p:cNvSpPr>
                <p:nvPr/>
              </p:nvSpPr>
              <p:spPr>
                <a:xfrm>
                  <a:off x="4122783" y="3209064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99" name="Straight Arrow Connector 98"/>
                <p:cNvCxnSpPr/>
                <p:nvPr/>
              </p:nvCxnSpPr>
              <p:spPr bwMode="auto">
                <a:xfrm rot="5400000">
                  <a:off x="3973072" y="3152169"/>
                  <a:ext cx="35931" cy="26662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0" name="Oval 99"/>
                <p:cNvSpPr>
                  <a:spLocks noChangeAspect="1"/>
                </p:cNvSpPr>
                <p:nvPr/>
              </p:nvSpPr>
              <p:spPr>
                <a:xfrm>
                  <a:off x="4391801" y="3530727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101" name="Straight Arrow Connector 100"/>
                <p:cNvCxnSpPr/>
                <p:nvPr/>
              </p:nvCxnSpPr>
              <p:spPr bwMode="auto">
                <a:xfrm rot="5400000">
                  <a:off x="4238127" y="3485018"/>
                  <a:ext cx="35931" cy="26662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>
                <a:xfrm>
                  <a:off x="3939194" y="3539999"/>
                  <a:ext cx="120496" cy="92990"/>
                </a:xfrm>
                <a:prstGeom prst="ellipse">
                  <a:avLst/>
                </a:prstGeom>
                <a:solidFill>
                  <a:srgbClr val="FF0909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23" name="Hot Electrons Front"/>
              <p:cNvGrpSpPr/>
              <p:nvPr/>
            </p:nvGrpSpPr>
            <p:grpSpPr>
              <a:xfrm>
                <a:off x="510345" y="2893996"/>
                <a:ext cx="1219136" cy="933442"/>
                <a:chOff x="577020" y="2893996"/>
                <a:chExt cx="1219136" cy="933442"/>
              </a:xfrm>
            </p:grpSpPr>
            <p:sp>
              <p:nvSpPr>
                <p:cNvPr id="49" name="Oval 48"/>
                <p:cNvSpPr>
                  <a:spLocks noChangeAspect="1"/>
                </p:cNvSpPr>
                <p:nvPr/>
              </p:nvSpPr>
              <p:spPr>
                <a:xfrm flipV="1">
                  <a:off x="1250154" y="3034903"/>
                  <a:ext cx="122420" cy="94475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1129660" y="331023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1190870" y="354593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>
                  <a:off x="1461922" y="3076870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>
                <a:xfrm>
                  <a:off x="1525339" y="3405726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" name="Oval 53"/>
                <p:cNvSpPr>
                  <a:spLocks noChangeAspect="1"/>
                </p:cNvSpPr>
                <p:nvPr/>
              </p:nvSpPr>
              <p:spPr>
                <a:xfrm>
                  <a:off x="1615412" y="3650380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104" name="Straight Arrow Connector 103"/>
                <p:cNvCxnSpPr/>
                <p:nvPr/>
              </p:nvCxnSpPr>
              <p:spPr bwMode="auto">
                <a:xfrm rot="10800000" flipV="1">
                  <a:off x="577020" y="3759300"/>
                  <a:ext cx="541716" cy="68138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5" name="Straight Arrow Connector 104"/>
                <p:cNvCxnSpPr/>
                <p:nvPr/>
              </p:nvCxnSpPr>
              <p:spPr bwMode="auto">
                <a:xfrm rot="10800000">
                  <a:off x="577020" y="3389602"/>
                  <a:ext cx="541032" cy="20307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6" name="Straight Arrow Connector 105"/>
                <p:cNvCxnSpPr/>
                <p:nvPr/>
              </p:nvCxnSpPr>
              <p:spPr bwMode="auto">
                <a:xfrm rot="10800000">
                  <a:off x="611221" y="2893996"/>
                  <a:ext cx="541032" cy="69588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3" name="Oval 12"/>
                <p:cNvSpPr>
                  <a:spLocks noChangeAspect="1"/>
                </p:cNvSpPr>
                <p:nvPr/>
              </p:nvSpPr>
              <p:spPr>
                <a:xfrm>
                  <a:off x="1675660" y="3210870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24" name="Front Ions and Co-propagating electrons"/>
              <p:cNvGrpSpPr/>
              <p:nvPr/>
            </p:nvGrpSpPr>
            <p:grpSpPr>
              <a:xfrm>
                <a:off x="1891979" y="2506041"/>
                <a:ext cx="1668264" cy="1375157"/>
                <a:chOff x="1891979" y="2506041"/>
                <a:chExt cx="1668264" cy="1375157"/>
              </a:xfrm>
            </p:grpSpPr>
            <p:sp>
              <p:nvSpPr>
                <p:cNvPr id="62" name="Oval 61"/>
                <p:cNvSpPr>
                  <a:spLocks noChangeAspect="1"/>
                </p:cNvSpPr>
                <p:nvPr/>
              </p:nvSpPr>
              <p:spPr>
                <a:xfrm>
                  <a:off x="2333376" y="3169328"/>
                  <a:ext cx="240888" cy="185899"/>
                </a:xfrm>
                <a:prstGeom prst="ellipse">
                  <a:avLst/>
                </a:prstGeom>
                <a:solidFill>
                  <a:srgbClr val="FFC000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351EE2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1891979" y="3364769"/>
                  <a:ext cx="240888" cy="185899"/>
                </a:xfrm>
                <a:prstGeom prst="ellipse">
                  <a:avLst/>
                </a:prstGeom>
                <a:solidFill>
                  <a:srgbClr val="351EE2"/>
                </a:solidFill>
                <a:ln w="3175" cap="flat" cmpd="sng" algn="ctr">
                  <a:noFill/>
                  <a:prstDash val="solid"/>
                </a:ln>
                <a:effectLst>
                  <a:outerShdw blurRad="165100" dist="38100" dir="19020000" sx="143000" sy="143000" algn="tr" rotWithShape="0">
                    <a:srgbClr val="351EE2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" name="Oval 11"/>
                <p:cNvSpPr>
                  <a:spLocks noChangeAspect="1"/>
                </p:cNvSpPr>
                <p:nvPr/>
              </p:nvSpPr>
              <p:spPr>
                <a:xfrm>
                  <a:off x="1999188" y="312542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2074960" y="357736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2562543" y="3398811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>
                  <a:off x="2351186" y="3530452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" name="Oval 18"/>
                <p:cNvSpPr>
                  <a:spLocks noChangeAspect="1"/>
                </p:cNvSpPr>
                <p:nvPr/>
              </p:nvSpPr>
              <p:spPr>
                <a:xfrm>
                  <a:off x="3167604" y="3612312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3403864" y="2924580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" name="Oval 22"/>
                <p:cNvSpPr>
                  <a:spLocks noChangeAspect="1"/>
                </p:cNvSpPr>
                <p:nvPr/>
              </p:nvSpPr>
              <p:spPr>
                <a:xfrm>
                  <a:off x="2952610" y="2919142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2914008" y="378820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3434592" y="2506041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2843808" y="3513756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3439747" y="3780943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5681472" y="2615834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glow rad="241300">
                  <a:srgbClr val="0227E0">
                    <a:alpha val="48000"/>
                  </a:srgbClr>
                </a:glo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5769576" y="3409065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glow rad="241300">
                  <a:srgbClr val="0227E0">
                    <a:alpha val="48000"/>
                  </a:srgbClr>
                </a:glo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5617776" y="3780943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5673756" y="2998117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3156492" y="2652451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glow rad="241300">
                  <a:srgbClr val="0227E0">
                    <a:alpha val="48000"/>
                  </a:srgbClr>
                </a:glo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344504" y="3350609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glow rad="241300">
                  <a:srgbClr val="0227E0">
                    <a:alpha val="48000"/>
                  </a:srgbClr>
                </a:glo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2645915" y="3010054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glow rad="241300">
                  <a:srgbClr val="0227E0">
                    <a:alpha val="48000"/>
                  </a:srgbClr>
                </a:glo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33" name="Accelerated Ions Rear"/>
              <p:cNvGrpSpPr/>
              <p:nvPr/>
            </p:nvGrpSpPr>
            <p:grpSpPr>
              <a:xfrm>
                <a:off x="5958400" y="2708099"/>
                <a:ext cx="1192904" cy="1378615"/>
                <a:chOff x="5748850" y="2708099"/>
                <a:chExt cx="1192904" cy="1378615"/>
              </a:xfrm>
            </p:grpSpPr>
            <p:cxnSp>
              <p:nvCxnSpPr>
                <p:cNvPr id="134" name="Straight Arrow Connector 133"/>
                <p:cNvCxnSpPr>
                  <a:stCxn id="138" idx="6"/>
                </p:cNvCxnSpPr>
                <p:nvPr/>
              </p:nvCxnSpPr>
              <p:spPr bwMode="auto">
                <a:xfrm flipV="1">
                  <a:off x="6256956" y="2773245"/>
                  <a:ext cx="584089" cy="2780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>
                      <a:alpha val="68000"/>
                    </a:srgb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5" name="Straight Arrow Connector 134"/>
                <p:cNvCxnSpPr>
                  <a:stCxn id="139" idx="6"/>
                </p:cNvCxnSpPr>
                <p:nvPr/>
              </p:nvCxnSpPr>
              <p:spPr bwMode="auto">
                <a:xfrm flipV="1">
                  <a:off x="6441471" y="3228054"/>
                  <a:ext cx="500283" cy="391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>
                      <a:alpha val="68000"/>
                    </a:srgb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6" name="Straight Arrow Connector 135"/>
                <p:cNvCxnSpPr>
                  <a:stCxn id="140" idx="6"/>
                </p:cNvCxnSpPr>
                <p:nvPr/>
              </p:nvCxnSpPr>
              <p:spPr bwMode="auto">
                <a:xfrm>
                  <a:off x="6128486" y="3556521"/>
                  <a:ext cx="714449" cy="1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>
                      <a:alpha val="68000"/>
                    </a:srgb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7" name="Straight Arrow Connector 136"/>
                <p:cNvCxnSpPr>
                  <a:stCxn id="141" idx="6"/>
                </p:cNvCxnSpPr>
                <p:nvPr/>
              </p:nvCxnSpPr>
              <p:spPr bwMode="auto">
                <a:xfrm>
                  <a:off x="5989738" y="3993765"/>
                  <a:ext cx="943742" cy="6088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>
                      <a:alpha val="68000"/>
                    </a:srgb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>
                <a:xfrm>
                  <a:off x="6016068" y="2708099"/>
                  <a:ext cx="240888" cy="185899"/>
                </a:xfrm>
                <a:prstGeom prst="ellipse">
                  <a:avLst/>
                </a:prstGeom>
                <a:solidFill>
                  <a:srgbClr val="351EE2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351EE2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39" name="Oval 138"/>
                <p:cNvSpPr>
                  <a:spLocks noChangeAspect="1"/>
                </p:cNvSpPr>
                <p:nvPr/>
              </p:nvSpPr>
              <p:spPr>
                <a:xfrm>
                  <a:off x="6200583" y="3139018"/>
                  <a:ext cx="240888" cy="185899"/>
                </a:xfrm>
                <a:prstGeom prst="ellipse">
                  <a:avLst/>
                </a:prstGeom>
                <a:solidFill>
                  <a:srgbClr val="351EE2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351EE2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>
                <a:xfrm>
                  <a:off x="5887599" y="3463573"/>
                  <a:ext cx="240888" cy="185899"/>
                </a:xfrm>
                <a:prstGeom prst="ellipse">
                  <a:avLst/>
                </a:prstGeom>
                <a:solidFill>
                  <a:srgbClr val="351EE2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351EE2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>
                <a:xfrm>
                  <a:off x="5748850" y="3900815"/>
                  <a:ext cx="240888" cy="185899"/>
                </a:xfrm>
                <a:prstGeom prst="ellipse">
                  <a:avLst/>
                </a:prstGeom>
                <a:solidFill>
                  <a:srgbClr val="351EE2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351EE2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2" name="Hot Electrons Rear"/>
              <p:cNvGrpSpPr/>
              <p:nvPr/>
            </p:nvGrpSpPr>
            <p:grpSpPr>
              <a:xfrm>
                <a:off x="7220571" y="2641740"/>
                <a:ext cx="1221283" cy="1630954"/>
                <a:chOff x="6963396" y="2641740"/>
                <a:chExt cx="1221283" cy="1630954"/>
              </a:xfrm>
            </p:grpSpPr>
            <p:sp>
              <p:nvSpPr>
                <p:cNvPr id="143" name="Oval 142"/>
                <p:cNvSpPr>
                  <a:spLocks noChangeAspect="1"/>
                </p:cNvSpPr>
                <p:nvPr/>
              </p:nvSpPr>
              <p:spPr>
                <a:xfrm>
                  <a:off x="6963396" y="269227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>
                <a:xfrm>
                  <a:off x="6963503" y="2997046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>
                <a:xfrm>
                  <a:off x="6972376" y="3321837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>
                <a:xfrm>
                  <a:off x="6972484" y="3632765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7" name="Oval 146"/>
                <p:cNvSpPr>
                  <a:spLocks noChangeAspect="1"/>
                </p:cNvSpPr>
                <p:nvPr/>
              </p:nvSpPr>
              <p:spPr>
                <a:xfrm>
                  <a:off x="6972484" y="3909713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>
                <a:xfrm>
                  <a:off x="7505612" y="3439948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>
                <a:xfrm>
                  <a:off x="7514485" y="3654781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50" name="Oval 149"/>
                <p:cNvSpPr>
                  <a:spLocks noChangeAspect="1"/>
                </p:cNvSpPr>
                <p:nvPr/>
              </p:nvSpPr>
              <p:spPr>
                <a:xfrm>
                  <a:off x="6989169" y="4179704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151" name="Straight Arrow Connector 150"/>
                <p:cNvCxnSpPr/>
                <p:nvPr/>
              </p:nvCxnSpPr>
              <p:spPr bwMode="auto">
                <a:xfrm>
                  <a:off x="7686729" y="3722773"/>
                  <a:ext cx="435706" cy="74311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2" name="Straight Arrow Connector 151"/>
                <p:cNvCxnSpPr/>
                <p:nvPr/>
              </p:nvCxnSpPr>
              <p:spPr bwMode="auto">
                <a:xfrm rot="120000" flipV="1">
                  <a:off x="7686386" y="3484744"/>
                  <a:ext cx="497949" cy="21772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3" name="Straight Arrow Connector 152"/>
                <p:cNvCxnSpPr/>
                <p:nvPr/>
              </p:nvCxnSpPr>
              <p:spPr bwMode="auto">
                <a:xfrm flipV="1">
                  <a:off x="7686730" y="3220662"/>
                  <a:ext cx="497949" cy="6979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>
                <a:xfrm>
                  <a:off x="7499998" y="3231927"/>
                  <a:ext cx="120496" cy="92990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165100" dist="38100" dir="19020000" sx="143000" sy="143000" algn="tr" rotWithShape="0">
                    <a:srgbClr val="FF0000">
                      <a:alpha val="81000"/>
                    </a:srgbClr>
                  </a:outerShdw>
                </a:effectLst>
                <a:scene3d>
                  <a:camera prst="orthographicFront"/>
                  <a:lightRig rig="freezing" dir="t"/>
                </a:scene3d>
                <a:sp3d extrusionH="76200" prstMaterial="metal">
                  <a:bevelT w="82550" h="44450"/>
                  <a:extrusionClr>
                    <a:srgbClr val="C00000"/>
                  </a:extrusion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155" name="Straight Arrow Connector 154"/>
                <p:cNvCxnSpPr>
                  <a:cxnSpLocks noChangeAspect="1"/>
                </p:cNvCxnSpPr>
                <p:nvPr/>
              </p:nvCxnSpPr>
              <p:spPr bwMode="auto">
                <a:xfrm>
                  <a:off x="7143830" y="3702704"/>
                  <a:ext cx="257069" cy="4384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6" name="Straight Arrow Connector 155"/>
                <p:cNvCxnSpPr>
                  <a:cxnSpLocks noChangeAspect="1"/>
                </p:cNvCxnSpPr>
                <p:nvPr/>
              </p:nvCxnSpPr>
              <p:spPr bwMode="auto">
                <a:xfrm rot="120000" flipV="1">
                  <a:off x="7143756" y="3335393"/>
                  <a:ext cx="293796" cy="12847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7" name="Straight Arrow Connector 156"/>
                <p:cNvCxnSpPr>
                  <a:cxnSpLocks noChangeAspect="1"/>
                </p:cNvCxnSpPr>
                <p:nvPr/>
              </p:nvCxnSpPr>
              <p:spPr bwMode="auto">
                <a:xfrm flipV="1">
                  <a:off x="7143831" y="2977985"/>
                  <a:ext cx="293796" cy="41179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8" name="Straight Arrow Connector 157"/>
                <p:cNvCxnSpPr>
                  <a:cxnSpLocks noChangeAspect="1"/>
                </p:cNvCxnSpPr>
                <p:nvPr/>
              </p:nvCxnSpPr>
              <p:spPr bwMode="auto">
                <a:xfrm>
                  <a:off x="7126536" y="3986723"/>
                  <a:ext cx="257069" cy="4384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9" name="Straight Arrow Connector 158"/>
                <p:cNvCxnSpPr>
                  <a:cxnSpLocks noChangeAspect="1"/>
                </p:cNvCxnSpPr>
                <p:nvPr/>
              </p:nvCxnSpPr>
              <p:spPr bwMode="auto">
                <a:xfrm>
                  <a:off x="7126536" y="4226900"/>
                  <a:ext cx="257069" cy="43844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60" name="Straight Arrow Connector 159"/>
                <p:cNvCxnSpPr>
                  <a:cxnSpLocks noChangeAspect="1"/>
                </p:cNvCxnSpPr>
                <p:nvPr/>
              </p:nvCxnSpPr>
              <p:spPr bwMode="auto">
                <a:xfrm flipV="1">
                  <a:off x="7126536" y="2641740"/>
                  <a:ext cx="293796" cy="41179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3227852" y="395620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3424630" y="4248822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6036901" y="3094080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5957990" y="3738898"/>
                <a:ext cx="120496" cy="92990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00B050"/>
                </a:solidFill>
                <a:prstDash val="solid"/>
              </a:ln>
              <a:effectLst>
                <a:glow rad="241300">
                  <a:srgbClr val="0227E0">
                    <a:alpha val="48000"/>
                  </a:srgbClr>
                </a:glo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4391801" y="3108258"/>
                <a:ext cx="120496" cy="92990"/>
              </a:xfrm>
              <a:prstGeom prst="ellipse">
                <a:avLst/>
              </a:prstGeom>
              <a:solidFill>
                <a:srgbClr val="FF0909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FF0000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cxnSp>
            <p:nvCxnSpPr>
              <p:cNvPr id="184" name="Straight Arrow Connector 183"/>
              <p:cNvCxnSpPr/>
              <p:nvPr/>
            </p:nvCxnSpPr>
            <p:spPr>
              <a:xfrm rot="16200000" flipV="1">
                <a:off x="3650249" y="2659185"/>
                <a:ext cx="287050" cy="252160"/>
              </a:xfrm>
              <a:prstGeom prst="curvedConnector3">
                <a:avLst>
                  <a:gd name="adj1" fmla="val 8854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 rot="10800000" flipV="1">
                <a:off x="3671123" y="3575815"/>
                <a:ext cx="252160" cy="243502"/>
              </a:xfrm>
              <a:prstGeom prst="curvedConnector3">
                <a:avLst>
                  <a:gd name="adj1" fmla="val 101372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flipV="1">
                <a:off x="4512297" y="3076870"/>
                <a:ext cx="248810" cy="708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>
                <a:spLocks noChangeAspect="1"/>
              </p:cNvSpPr>
              <p:nvPr/>
            </p:nvSpPr>
            <p:spPr>
              <a:xfrm>
                <a:off x="3142414" y="2980927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3193704" y="4113926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1" name="Oval 200"/>
              <p:cNvSpPr>
                <a:spLocks noChangeAspect="1"/>
              </p:cNvSpPr>
              <p:nvPr/>
            </p:nvSpPr>
            <p:spPr>
              <a:xfrm>
                <a:off x="2832218" y="3264818"/>
                <a:ext cx="240888" cy="185899"/>
              </a:xfrm>
              <a:prstGeom prst="ellipse">
                <a:avLst/>
              </a:prstGeom>
              <a:solidFill>
                <a:srgbClr val="351EE2"/>
              </a:solidFill>
              <a:ln w="3175" cap="flat" cmpd="sng" algn="ctr">
                <a:noFill/>
                <a:prstDash val="solid"/>
              </a:ln>
              <a:effectLst>
                <a:outerShdw blurRad="165100" dist="38100" dir="19020000" sx="143000" sy="143000" algn="tr" rotWithShape="0">
                  <a:srgbClr val="351EE2">
                    <a:alpha val="81000"/>
                  </a:srgbClr>
                </a:outerShdw>
              </a:effectLst>
              <a:scene3d>
                <a:camera prst="orthographicFront"/>
                <a:lightRig rig="freezing" dir="t"/>
              </a:scene3d>
              <a:sp3d extrusionH="76200" prstMaterial="metal">
                <a:bevelT w="82550" h="44450"/>
                <a:extrusionClr>
                  <a:srgbClr val="C00000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aphicFrame>
          <p:nvGraphicFramePr>
            <p:cNvPr id="171" name="Object 170"/>
            <p:cNvGraphicFramePr>
              <a:graphicFrameLocks noChangeAspect="1"/>
            </p:cNvGraphicFramePr>
            <p:nvPr>
              <p:extLst/>
            </p:nvPr>
          </p:nvGraphicFramePr>
          <p:xfrm>
            <a:off x="416641" y="3467530"/>
            <a:ext cx="4505543" cy="3447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" name="Graph" r:id="rId7" imgW="3920760" imgH="3000960" progId="Origin50.Graph">
                    <p:embed/>
                  </p:oleObj>
                </mc:Choice>
                <mc:Fallback>
                  <p:oleObj name="Graph" r:id="rId7" imgW="3920760" imgH="3000960" progId="Origin50.Graph">
                    <p:embed/>
                    <p:pic>
                      <p:nvPicPr>
                        <p:cNvPr id="171" name="Object 17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6641" y="3467530"/>
                          <a:ext cx="4505543" cy="3447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3901940" y="3407281"/>
              <a:ext cx="25142" cy="2926844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>
              <a:off x="1219200" y="2238839"/>
              <a:ext cx="3060880" cy="1618053"/>
            </a:xfrm>
            <a:prstGeom prst="triangle">
              <a:avLst>
                <a:gd name="adj" fmla="val 87355"/>
              </a:avLst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785322" y="1958229"/>
            <a:ext cx="411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 smtClean="0"/>
              <a:t>HYADES – Hydrodynamic calculations</a:t>
            </a:r>
          </a:p>
          <a:p>
            <a:pPr algn="r"/>
            <a:r>
              <a:rPr lang="en-IN" dirty="0" smtClean="0"/>
              <a:t>J </a:t>
            </a:r>
            <a:r>
              <a:rPr lang="en-IN" dirty="0" err="1" smtClean="0"/>
              <a:t>Pasley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11036070" y="2623591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Can neutral atoms survive?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5322" y="322339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No</a:t>
            </a:r>
            <a:endParaRPr lang="en-IN" sz="2400" dirty="0">
              <a:solidFill>
                <a:srgbClr val="0227E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98507" y="3987473"/>
            <a:ext cx="0" cy="4375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6311" y="4708584"/>
            <a:ext cx="182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Neutral atoms at most 0.2%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Methods of neutral atom formation</a:t>
            </a:r>
            <a:endParaRPr lang="en-IN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9508" y="1312042"/>
            <a:ext cx="8772457" cy="791334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>
                <a:solidFill>
                  <a:srgbClr val="0227E0"/>
                </a:solidFill>
              </a:rPr>
              <a:t>Direct acceleration of neutral atoms?</a:t>
            </a:r>
            <a:endParaRPr lang="en-IN" dirty="0">
              <a:solidFill>
                <a:srgbClr val="0227E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3754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solidFill>
                  <a:srgbClr val="FF0000"/>
                </a:solidFill>
              </a:rPr>
              <a:t>No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1706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0227E0"/>
                </a:solidFill>
              </a:rPr>
              <a:t>Plasma temperature is significantly high</a:t>
            </a:r>
          </a:p>
          <a:p>
            <a:pPr algn="ctr"/>
            <a:r>
              <a:rPr lang="en-IN" sz="2800" dirty="0">
                <a:solidFill>
                  <a:srgbClr val="FF0000"/>
                </a:solidFill>
              </a:rPr>
              <a:t>a</a:t>
            </a:r>
            <a:r>
              <a:rPr lang="en-IN" sz="2800" dirty="0" smtClean="0">
                <a:solidFill>
                  <a:srgbClr val="FF0000"/>
                </a:solidFill>
              </a:rPr>
              <a:t>nd</a:t>
            </a:r>
          </a:p>
          <a:p>
            <a:pPr algn="ctr"/>
            <a:r>
              <a:rPr lang="en-IN" sz="2800" dirty="0" smtClean="0">
                <a:solidFill>
                  <a:srgbClr val="0227E0"/>
                </a:solidFill>
              </a:rPr>
              <a:t>Particles accelerated in an electric field</a:t>
            </a:r>
            <a:endParaRPr lang="en-IN" sz="2800" dirty="0">
              <a:solidFill>
                <a:srgbClr val="0227E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57912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FF0000"/>
                </a:solidFill>
              </a:rPr>
              <a:t>So an accelerated ion needs to convert into a neutral atom</a:t>
            </a:r>
            <a:endParaRPr lang="en-IN" sz="28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86615" y="4845903"/>
            <a:ext cx="4613952" cy="945297"/>
            <a:chOff x="719265" y="1371599"/>
            <a:chExt cx="4613952" cy="945297"/>
          </a:xfrm>
          <a:solidFill>
            <a:schemeClr val="bg1"/>
          </a:solidFill>
        </p:grpSpPr>
        <p:sp>
          <p:nvSpPr>
            <p:cNvPr id="8" name="TextBox 7"/>
            <p:cNvSpPr txBox="1"/>
            <p:nvPr/>
          </p:nvSpPr>
          <p:spPr>
            <a:xfrm>
              <a:off x="719265" y="1466850"/>
              <a:ext cx="1040670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4800" dirty="0" smtClean="0"/>
                <a:t>H</a:t>
              </a:r>
              <a:r>
                <a:rPr lang="en-IN" sz="4800" baseline="30000" dirty="0" smtClean="0"/>
                <a:t>+</a:t>
              </a:r>
              <a:r>
                <a:rPr lang="en-IN" sz="4800" dirty="0" smtClean="0"/>
                <a:t> </a:t>
              </a:r>
              <a:endParaRPr lang="en-IN" sz="4800" baseline="30000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1759935" y="1882349"/>
              <a:ext cx="2373915" cy="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33850" y="1485899"/>
              <a:ext cx="1199367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4800" dirty="0" smtClean="0"/>
                <a:t> H</a:t>
              </a:r>
              <a:r>
                <a:rPr lang="en-IN" sz="4800" baseline="30000" dirty="0" smtClean="0"/>
                <a:t>0</a:t>
              </a:r>
              <a:r>
                <a:rPr lang="en-IN" sz="4800" dirty="0" smtClean="0"/>
                <a:t> </a:t>
              </a:r>
              <a:endParaRPr lang="en-IN" sz="4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8802" y="1371599"/>
              <a:ext cx="2153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Some process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1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Neutral atoms in the past</a:t>
            </a:r>
            <a:endParaRPr lang="en-IN" dirty="0"/>
          </a:p>
        </p:txBody>
      </p:sp>
      <p:sp>
        <p:nvSpPr>
          <p:cNvPr id="17" name="Cloud 16"/>
          <p:cNvSpPr/>
          <p:nvPr/>
        </p:nvSpPr>
        <p:spPr>
          <a:xfrm>
            <a:off x="2814284" y="1743715"/>
            <a:ext cx="2552700" cy="1359643"/>
          </a:xfrm>
          <a:prstGeom prst="cloud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98940" y="2020158"/>
            <a:ext cx="110099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98990" y="160551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V</a:t>
            </a:r>
            <a:endParaRPr lang="en-IN" dirty="0"/>
          </a:p>
        </p:txBody>
      </p:sp>
      <p:grpSp>
        <p:nvGrpSpPr>
          <p:cNvPr id="21" name="Reaction text"/>
          <p:cNvGrpSpPr/>
          <p:nvPr/>
        </p:nvGrpSpPr>
        <p:grpSpPr>
          <a:xfrm>
            <a:off x="-4159392" y="1069054"/>
            <a:ext cx="3614795" cy="1479749"/>
            <a:chOff x="4633932" y="1606808"/>
            <a:chExt cx="2327135" cy="957742"/>
          </a:xfrm>
        </p:grpSpPr>
        <p:sp>
          <p:nvSpPr>
            <p:cNvPr id="22" name="Cloud Callout 49"/>
            <p:cNvSpPr/>
            <p:nvPr/>
          </p:nvSpPr>
          <p:spPr>
            <a:xfrm>
              <a:off x="4633932" y="1606808"/>
              <a:ext cx="2327135" cy="957742"/>
            </a:xfrm>
            <a:custGeom>
              <a:avLst/>
              <a:gdLst/>
              <a:ahLst/>
              <a:cxnLst/>
              <a:rect l="l" t="t" r="r" b="b"/>
              <a:pathLst>
                <a:path w="2811822" h="1114611">
                  <a:moveTo>
                    <a:pt x="2209236" y="834"/>
                  </a:moveTo>
                  <a:cubicBezTo>
                    <a:pt x="2242505" y="2355"/>
                    <a:pt x="2275706" y="6744"/>
                    <a:pt x="2307590" y="14159"/>
                  </a:cubicBezTo>
                  <a:cubicBezTo>
                    <a:pt x="2404769" y="36750"/>
                    <a:pt x="2474453" y="84048"/>
                    <a:pt x="2493174" y="140167"/>
                  </a:cubicBezTo>
                  <a:cubicBezTo>
                    <a:pt x="2605500" y="156724"/>
                    <a:pt x="2694944" y="202629"/>
                    <a:pt x="2731346" y="262461"/>
                  </a:cubicBezTo>
                  <a:cubicBezTo>
                    <a:pt x="2757802" y="305891"/>
                    <a:pt x="2754032" y="353060"/>
                    <a:pt x="2720685" y="395072"/>
                  </a:cubicBezTo>
                  <a:cubicBezTo>
                    <a:pt x="2802655" y="452686"/>
                    <a:pt x="2831321" y="527373"/>
                    <a:pt x="2798559" y="597830"/>
                  </a:cubicBezTo>
                  <a:cubicBezTo>
                    <a:pt x="2755007" y="691498"/>
                    <a:pt x="2610830" y="761646"/>
                    <a:pt x="2433761" y="775314"/>
                  </a:cubicBezTo>
                  <a:cubicBezTo>
                    <a:pt x="2432916" y="833779"/>
                    <a:pt x="2385269" y="889227"/>
                    <a:pt x="2303169" y="927396"/>
                  </a:cubicBezTo>
                  <a:cubicBezTo>
                    <a:pt x="2178428" y="985397"/>
                    <a:pt x="1998239" y="992850"/>
                    <a:pt x="1858547" y="945810"/>
                  </a:cubicBezTo>
                  <a:cubicBezTo>
                    <a:pt x="1813370" y="1026608"/>
                    <a:pt x="1692399" y="1088375"/>
                    <a:pt x="1540811" y="1108052"/>
                  </a:cubicBezTo>
                  <a:cubicBezTo>
                    <a:pt x="1362182" y="1131237"/>
                    <a:pt x="1175753" y="1091727"/>
                    <a:pt x="1073632" y="1009020"/>
                  </a:cubicBezTo>
                  <a:cubicBezTo>
                    <a:pt x="832600" y="1087524"/>
                    <a:pt x="519544" y="1043398"/>
                    <a:pt x="379657" y="911174"/>
                  </a:cubicBezTo>
                  <a:cubicBezTo>
                    <a:pt x="242240" y="919865"/>
                    <a:pt x="113209" y="873831"/>
                    <a:pt x="74532" y="802290"/>
                  </a:cubicBezTo>
                  <a:cubicBezTo>
                    <a:pt x="46516" y="750530"/>
                    <a:pt x="71282" y="694670"/>
                    <a:pt x="139730" y="655315"/>
                  </a:cubicBezTo>
                  <a:cubicBezTo>
                    <a:pt x="42615" y="624445"/>
                    <a:pt x="-11468" y="565206"/>
                    <a:pt x="2053" y="504523"/>
                  </a:cubicBezTo>
                  <a:cubicBezTo>
                    <a:pt x="17914" y="433472"/>
                    <a:pt x="122309" y="377818"/>
                    <a:pt x="253486" y="370494"/>
                  </a:cubicBezTo>
                  <a:cubicBezTo>
                    <a:pt x="254266" y="369308"/>
                    <a:pt x="255111" y="368147"/>
                    <a:pt x="255891" y="366961"/>
                  </a:cubicBezTo>
                  <a:cubicBezTo>
                    <a:pt x="238275" y="296994"/>
                    <a:pt x="279357" y="226433"/>
                    <a:pt x="367892" y="174493"/>
                  </a:cubicBezTo>
                  <a:cubicBezTo>
                    <a:pt x="507779" y="92456"/>
                    <a:pt x="734575" y="74171"/>
                    <a:pt x="912749" y="130521"/>
                  </a:cubicBezTo>
                  <a:cubicBezTo>
                    <a:pt x="1021500" y="19806"/>
                    <a:pt x="1296854" y="-3069"/>
                    <a:pt x="1462092" y="84874"/>
                  </a:cubicBezTo>
                  <a:cubicBezTo>
                    <a:pt x="1503759" y="39768"/>
                    <a:pt x="1583778" y="8588"/>
                    <a:pt x="1676148" y="1522"/>
                  </a:cubicBezTo>
                  <a:cubicBezTo>
                    <a:pt x="1777813" y="-6267"/>
                    <a:pt x="1879348" y="16222"/>
                    <a:pt x="1941621" y="60348"/>
                  </a:cubicBezTo>
                  <a:cubicBezTo>
                    <a:pt x="2008997" y="17524"/>
                    <a:pt x="2109427" y="-3728"/>
                    <a:pt x="2209236" y="834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90175" y="1763757"/>
              <a:ext cx="400665" cy="2856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148973" y="1923393"/>
              <a:ext cx="2444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381765" y="1925053"/>
              <a:ext cx="10841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426258" y="1857465"/>
              <a:ext cx="178164" cy="127000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rgbClr val="FF0000">
                  <a:alpha val="40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926829" y="1857465"/>
              <a:ext cx="341604" cy="129428"/>
            </a:xfrm>
            <a:prstGeom prst="rightArrow">
              <a:avLst>
                <a:gd name="adj1" fmla="val 50000"/>
                <a:gd name="adj2" fmla="val 76786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975632" y="1855972"/>
              <a:ext cx="178164" cy="127000"/>
            </a:xfrm>
            <a:prstGeom prst="ellipse">
              <a:avLst/>
            </a:prstGeom>
            <a:solidFill>
              <a:srgbClr val="351EE2"/>
            </a:solidFill>
            <a:ln w="3175" cap="flat" cmpd="sng" algn="ctr">
              <a:noFill/>
              <a:prstDash val="solid"/>
            </a:ln>
            <a:effectLst>
              <a:outerShdw blurRad="254000" sx="200000" sy="200000" algn="ctr" rotWithShape="0">
                <a:srgbClr val="FF0000">
                  <a:alpha val="40000"/>
                </a:srgbClr>
              </a:outerShdw>
            </a:effectLst>
            <a:scene3d>
              <a:camera prst="orthographicFront"/>
              <a:lightRig rig="freezing" dir="t"/>
            </a:scene3d>
            <a:sp3d extrusionH="76200" prstMaterial="metal">
              <a:bevelT w="82550" h="44450"/>
              <a:extrusionClr>
                <a:srgbClr val="C0000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95024" y="2041140"/>
              <a:ext cx="1940569" cy="23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H</a:t>
              </a:r>
              <a:r>
                <a:rPr lang="en-IN" baseline="30000" dirty="0" smtClean="0"/>
                <a:t>+</a:t>
              </a:r>
              <a:r>
                <a:rPr lang="en-IN" dirty="0" smtClean="0"/>
                <a:t>    +       N</a:t>
              </a:r>
              <a:r>
                <a:rPr lang="en-IN" baseline="-25000" dirty="0" smtClean="0"/>
                <a:t>2</a:t>
              </a:r>
              <a:r>
                <a:rPr lang="en-IN" dirty="0" smtClean="0"/>
                <a:t>     </a:t>
              </a:r>
              <a:r>
                <a:rPr lang="en-IN" dirty="0" smtClean="0">
                  <a:sym typeface="Mathematica1"/>
                </a:rPr>
                <a:t></a:t>
              </a:r>
              <a:r>
                <a:rPr lang="en-IN" dirty="0" smtClean="0"/>
                <a:t>      H</a:t>
              </a:r>
              <a:r>
                <a:rPr lang="en-IN" baseline="30000" dirty="0" smtClean="0"/>
                <a:t>0</a:t>
              </a:r>
              <a:endParaRPr lang="en-IN" baseline="30000" dirty="0"/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1060566" y="2322153"/>
            <a:ext cx="285981" cy="202768"/>
          </a:xfrm>
          <a:prstGeom prst="ellipse">
            <a:avLst/>
          </a:prstGeom>
          <a:solidFill>
            <a:srgbClr val="351EE2"/>
          </a:solidFill>
          <a:ln w="3175" cap="flat" cmpd="sng" algn="ctr">
            <a:noFill/>
            <a:prstDash val="solid"/>
          </a:ln>
          <a:effectLst>
            <a:outerShdw blurRad="254000" sx="200000" sy="200000" algn="ctr" rotWithShape="0">
              <a:srgbClr val="FF0000">
                <a:alpha val="40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72049" y="2322153"/>
            <a:ext cx="276746" cy="196220"/>
          </a:xfrm>
          <a:prstGeom prst="ellipse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>
            <a:outerShdw blurRad="254000" sx="200000" sy="200000" algn="ctr" rotWithShape="0">
              <a:srgbClr val="FF0000">
                <a:alpha val="40000"/>
              </a:srgbClr>
            </a:outerShdw>
          </a:effectLst>
          <a:scene3d>
            <a:camera prst="orthographicFront"/>
            <a:lightRig rig="freezing" dir="t"/>
          </a:scene3d>
          <a:sp3d extrusionH="76200" prstMaterial="metal">
            <a:bevelT w="82550" h="44450"/>
            <a:extrusionClr>
              <a:srgbClr val="C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2834" y="3320275"/>
            <a:ext cx="310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Charge transfer by other free molecules in a dense gas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" y="49020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0227E0"/>
                </a:solidFill>
              </a:rPr>
              <a:t>Has been conventionally used to produce neutral atoms</a:t>
            </a:r>
            <a:endParaRPr lang="en-IN" sz="2800" dirty="0">
              <a:solidFill>
                <a:srgbClr val="0227E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57" y="3502152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H</a:t>
            </a:r>
            <a:r>
              <a:rPr lang="en-IN" sz="2800" baseline="30000" dirty="0" smtClean="0"/>
              <a:t>+</a:t>
            </a:r>
            <a:r>
              <a:rPr lang="en-IN" sz="2800" dirty="0" smtClean="0"/>
              <a:t> + M </a:t>
            </a:r>
            <a:r>
              <a:rPr lang="en-IN" sz="2800" dirty="0">
                <a:latin typeface="Segoe UI Light" panose="020B0502040204020203" pitchFamily="34" charset="0"/>
                <a:cs typeface="Segoe UI Light" panose="020B0502040204020203" pitchFamily="34" charset="0"/>
                <a:sym typeface="Mathematica1"/>
              </a:rPr>
              <a:t>→</a:t>
            </a:r>
            <a:r>
              <a:rPr lang="en-IN" sz="2800" dirty="0" smtClean="0"/>
              <a:t> H</a:t>
            </a:r>
            <a:r>
              <a:rPr lang="en-IN" sz="2800" baseline="30000" dirty="0" smtClean="0"/>
              <a:t>0</a:t>
            </a:r>
            <a:endParaRPr lang="en-IN" sz="2800" baseline="30000" dirty="0"/>
          </a:p>
        </p:txBody>
      </p:sp>
      <p:sp>
        <p:nvSpPr>
          <p:cNvPr id="4" name="Bevel 3"/>
          <p:cNvSpPr/>
          <p:nvPr/>
        </p:nvSpPr>
        <p:spPr>
          <a:xfrm>
            <a:off x="6274676" y="5815584"/>
            <a:ext cx="2869324" cy="1042416"/>
          </a:xfrm>
          <a:prstGeom prst="bevel">
            <a:avLst>
              <a:gd name="adj" fmla="val 2006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Charge transfer 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7363" y="976866"/>
            <a:ext cx="648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227E0"/>
                </a:solidFill>
              </a:rPr>
              <a:t>Charge reduction methods of accelerated ions</a:t>
            </a:r>
          </a:p>
        </p:txBody>
      </p:sp>
    </p:spTree>
    <p:extLst>
      <p:ext uri="{BB962C8B-B14F-4D97-AF65-F5344CB8AC3E}">
        <p14:creationId xmlns:p14="http://schemas.microsoft.com/office/powerpoint/2010/main" val="39638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5833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046 L 0.33889 0.00046 " pathEditMode="relative" rAng="0" ptsTypes="AA">
                                      <p:cBhvr>
                                        <p:cTn id="12" dur="3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  <p:bldP spid="3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Efficient neutralization processes in laser plasma</a:t>
            </a:r>
            <a:endParaRPr lang="en-IN" dirty="0"/>
          </a:p>
        </p:txBody>
      </p:sp>
      <p:pic>
        <p:nvPicPr>
          <p:cNvPr id="34819" name="Picture 3" descr="C:\Documents\Sheroy\College\TIFR\Project\Papers\Drafts\Thesis\Synopsys Presentation\Figures\RajeevNeut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268"/>
            <a:ext cx="3694229" cy="26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R. Rajeev et. al. Nat. Phys. </a:t>
            </a:r>
            <a:r>
              <a:rPr lang="en-IN" b="1" dirty="0" smtClean="0"/>
              <a:t>9</a:t>
            </a:r>
            <a:r>
              <a:rPr lang="en-IN" dirty="0" smtClean="0"/>
              <a:t> 185–190 (2013)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081086" y="7454605"/>
            <a:ext cx="420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227E0"/>
                </a:solidFill>
              </a:rPr>
              <a:t>In a dense cluster jet due to surrounding clusters</a:t>
            </a:r>
            <a:endParaRPr lang="en-IN" sz="2400" dirty="0">
              <a:solidFill>
                <a:srgbClr val="0227E0"/>
              </a:solidFill>
            </a:endParaRPr>
          </a:p>
        </p:txBody>
      </p:sp>
      <p:pic>
        <p:nvPicPr>
          <p:cNvPr id="34820" name="Picture 4" descr="C:\Documents\Sheroy\College\TIFR\Project\Papers\Drafts\Thesis\Synopsys Presentation\Figures\RajeevNeutr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4609"/>
            <a:ext cx="3694229" cy="27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951" y="5978877"/>
            <a:ext cx="3796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 </a:t>
            </a:r>
            <a:r>
              <a:rPr lang="en-IN" dirty="0" err="1" smtClean="0"/>
              <a:t>Ter-Avetisvan</a:t>
            </a:r>
            <a:r>
              <a:rPr lang="en-IN" dirty="0" smtClean="0"/>
              <a:t> et. al. </a:t>
            </a:r>
          </a:p>
          <a:p>
            <a:r>
              <a:rPr lang="en-IN" dirty="0" smtClean="0"/>
              <a:t>Appl. Phys. Lett. 99, 051501 (2011)</a:t>
            </a:r>
          </a:p>
          <a:p>
            <a:r>
              <a:rPr lang="en-IN" dirty="0" smtClean="0"/>
              <a:t>Rev. Sci. </a:t>
            </a:r>
            <a:r>
              <a:rPr lang="en-IN" dirty="0" err="1" smtClean="0"/>
              <a:t>Instrm</a:t>
            </a:r>
            <a:r>
              <a:rPr lang="en-IN" dirty="0" smtClean="0"/>
              <a:t>. </a:t>
            </a:r>
            <a:r>
              <a:rPr lang="en-IN" b="1" dirty="0" smtClean="0"/>
              <a:t>83</a:t>
            </a:r>
            <a:r>
              <a:rPr lang="en-IN" dirty="0" smtClean="0"/>
              <a:t>, 02A710(2012)</a:t>
            </a:r>
            <a:endParaRPr lang="en-IN" dirty="0"/>
          </a:p>
        </p:txBody>
      </p:sp>
      <p:pic>
        <p:nvPicPr>
          <p:cNvPr id="10" name="Picture 2" descr="C:\Documents\Sheroy\College\TIFR\Project\Papers\Drafts\Thesis\Synopsys Presentation\Figures\TerAvestianDrop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52" y="971550"/>
            <a:ext cx="4127500" cy="50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vel 7"/>
          <p:cNvSpPr/>
          <p:nvPr/>
        </p:nvSpPr>
        <p:spPr>
          <a:xfrm>
            <a:off x="2680138" y="2841744"/>
            <a:ext cx="2869324" cy="1042416"/>
          </a:xfrm>
          <a:prstGeom prst="bevel">
            <a:avLst>
              <a:gd name="adj" fmla="val 2006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Charge transfer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440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Efficient neutralization processes in laser plasma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663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F. </a:t>
            </a:r>
            <a:r>
              <a:rPr lang="en-IN" dirty="0" err="1" smtClean="0"/>
              <a:t>Mollica</a:t>
            </a:r>
            <a:r>
              <a:rPr lang="en-IN" dirty="0" smtClean="0"/>
              <a:t> et. al. Plasma Phys. Contr. Fusion. </a:t>
            </a:r>
            <a:r>
              <a:rPr lang="en-IN" b="1" dirty="0" smtClean="0"/>
              <a:t>58</a:t>
            </a:r>
            <a:r>
              <a:rPr lang="en-IN" dirty="0" smtClean="0"/>
              <a:t> </a:t>
            </a:r>
            <a:r>
              <a:rPr lang="en-IN" dirty="0"/>
              <a:t>034016</a:t>
            </a:r>
            <a:r>
              <a:rPr lang="en-IN" dirty="0" smtClean="0"/>
              <a:t> (2016)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0227E0"/>
                </a:solidFill>
              </a:rPr>
              <a:t>Using a dense cluster jet</a:t>
            </a:r>
            <a:endParaRPr lang="en-IN" sz="2400" dirty="0">
              <a:solidFill>
                <a:srgbClr val="0227E0"/>
              </a:solidFill>
            </a:endParaRPr>
          </a:p>
        </p:txBody>
      </p:sp>
      <p:pic>
        <p:nvPicPr>
          <p:cNvPr id="35843" name="Picture 3" descr="C:\Documents\Sheroy\College\TIFR\Project\Papers\Drafts\Thesis\Synopsys Presentation\Figures\MalkaFoilNeut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76325"/>
            <a:ext cx="76390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6131801" y="5332432"/>
            <a:ext cx="2869324" cy="1042416"/>
          </a:xfrm>
          <a:prstGeom prst="bevel">
            <a:avLst>
              <a:gd name="adj" fmla="val 2006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Charge transfer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235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ide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n_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Theme" id="{B1ECE231-968F-47B2-BC22-33373D050871}" vid="{603B9F6B-BF46-40C7-B111-6ED2F241B231}"/>
    </a:ext>
  </a:extLst>
</a:theme>
</file>

<file path=ppt/theme/theme2.xml><?xml version="1.0" encoding="utf-8"?>
<a:theme xmlns:a="http://schemas.openxmlformats.org/drawingml/2006/main" name="Slides Theme_NoIc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n_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Theme_NoIcon" id="{A1C7344F-1F9A-4143-9AFB-39365B2A3812}" vid="{160F46D5-9B09-43E6-ADC8-44E7DCC847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Theme</Template>
  <TotalTime>1737</TotalTime>
  <Words>1165</Words>
  <Application>Microsoft Office PowerPoint</Application>
  <PresentationFormat>On-screen Show (4:3)</PresentationFormat>
  <Paragraphs>211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Cambria Math</vt:lpstr>
      <vt:lpstr>Gill Sans</vt:lpstr>
      <vt:lpstr>Helvetica</vt:lpstr>
      <vt:lpstr>Mathematica1</vt:lpstr>
      <vt:lpstr>Segoe UI Light</vt:lpstr>
      <vt:lpstr>Symbol</vt:lpstr>
      <vt:lpstr>Wingdings</vt:lpstr>
      <vt:lpstr>Slides Theme</vt:lpstr>
      <vt:lpstr>Slides Theme_NoIcon</vt:lpstr>
      <vt:lpstr>Graph</vt:lpstr>
      <vt:lpstr>Recombination of Protons Accelerated by a High Intensity High Contrast Laser </vt:lpstr>
      <vt:lpstr>Ion acceleration by TNSA</vt:lpstr>
      <vt:lpstr>If we add detectors to measure the ions</vt:lpstr>
      <vt:lpstr>Front surface neutral atom measurements</vt:lpstr>
      <vt:lpstr>Survival of neutral atoms</vt:lpstr>
      <vt:lpstr>Methods of neutral atom formation</vt:lpstr>
      <vt:lpstr>Neutral atoms in the past</vt:lpstr>
      <vt:lpstr>Efficient neutralization processes in laser plasma</vt:lpstr>
      <vt:lpstr>Efficient neutralization processes in laser plasma</vt:lpstr>
      <vt:lpstr>Charge transfer by background gas</vt:lpstr>
      <vt:lpstr>Neutral atom formation</vt:lpstr>
      <vt:lpstr>Charge reduction methods of accelerated ions</vt:lpstr>
      <vt:lpstr>Electron ion recombination in pre-plasma</vt:lpstr>
      <vt:lpstr>Neutral atom formation requires</vt:lpstr>
      <vt:lpstr>Electron ion recombination in pre-plasma</vt:lpstr>
      <vt:lpstr>A possibility to change the form of neutralization</vt:lpstr>
      <vt:lpstr>Co-propagating model</vt:lpstr>
      <vt:lpstr>Co-propagating model</vt:lpstr>
      <vt:lpstr>Co-propagation of electrons and ions</vt:lpstr>
      <vt:lpstr>Only 1-D co-propagation considered</vt:lpstr>
      <vt:lpstr>Recombination under different conditions</vt:lpstr>
      <vt:lpstr>Implications to ion acceleration</vt:lpstr>
      <vt:lpstr>Probing the distance of neutralization</vt:lpstr>
      <vt:lpstr>Plasma expansion in a transverse external field</vt:lpstr>
      <vt:lpstr>Shift in the virtual source by an external field</vt:lpstr>
      <vt:lpstr>Changing flux of atoms and neutral atoms in presence of external magnetic field</vt:lpstr>
      <vt:lpstr>Neutral atoms from the rear of the target</vt:lpstr>
      <vt:lpstr>Summary</vt:lpstr>
    </vt:vector>
  </TitlesOfParts>
  <Company>WIS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Recombination in intense laser solid interaction Story of the formation of fast neutral atoms  and negative ions</dc:title>
  <dc:creator>Sheroy Tata</dc:creator>
  <cp:lastModifiedBy>Sheroy Tata</cp:lastModifiedBy>
  <cp:revision>56</cp:revision>
  <dcterms:created xsi:type="dcterms:W3CDTF">2019-05-03T16:45:29Z</dcterms:created>
  <dcterms:modified xsi:type="dcterms:W3CDTF">2019-05-07T21:22:02Z</dcterms:modified>
</cp:coreProperties>
</file>