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</p:sldMasterIdLst>
  <p:handoutMasterIdLst>
    <p:handoutMasterId r:id="rId23"/>
  </p:handoutMasterIdLst>
  <p:sldIdLst>
    <p:sldId id="258" r:id="rId3"/>
    <p:sldId id="257" r:id="rId4"/>
    <p:sldId id="260" r:id="rId5"/>
    <p:sldId id="259" r:id="rId6"/>
    <p:sldId id="261" r:id="rId7"/>
    <p:sldId id="277" r:id="rId8"/>
    <p:sldId id="278" r:id="rId9"/>
    <p:sldId id="262" r:id="rId10"/>
    <p:sldId id="263" r:id="rId11"/>
    <p:sldId id="266" r:id="rId12"/>
    <p:sldId id="267" r:id="rId13"/>
    <p:sldId id="265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CCFFCC"/>
    <a:srgbClr val="CF6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149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3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A8884-9376-483B-877E-DEF2FBDC201A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941C0-CD9E-4BAF-80AE-55A47DBAD6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732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894B88-7C7C-4ACB-983F-7F14909D7E3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792AE2-4619-4E73-BD44-D770507C08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655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894B88-7C7C-4ACB-983F-7F14909D7E3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792AE2-4619-4E73-BD44-D770507C08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806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894B88-7C7C-4ACB-983F-7F14909D7E3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792AE2-4619-4E73-BD44-D770507C08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52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0884E-A61D-4D00-87EE-ECEE944F155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B9B70-6880-4941-B7C5-563559E92B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391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0884E-A61D-4D00-87EE-ECEE944F155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B9B70-6880-4941-B7C5-563559E92B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2132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0884E-A61D-4D00-87EE-ECEE944F155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B9B70-6880-4941-B7C5-563559E92B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788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0884E-A61D-4D00-87EE-ECEE944F155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B9B70-6880-4941-B7C5-563559E92B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541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0884E-A61D-4D00-87EE-ECEE944F155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B9B70-6880-4941-B7C5-563559E92B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461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0884E-A61D-4D00-87EE-ECEE944F155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B9B70-6880-4941-B7C5-563559E92B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8017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0884E-A61D-4D00-87EE-ECEE944F155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B9B70-6880-4941-B7C5-563559E92B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652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0884E-A61D-4D00-87EE-ECEE944F155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B9B70-6880-4941-B7C5-563559E92B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58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894B88-7C7C-4ACB-983F-7F14909D7E3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792AE2-4619-4E73-BD44-D770507C08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431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0884E-A61D-4D00-87EE-ECEE944F155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B9B70-6880-4941-B7C5-563559E92B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3247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0884E-A61D-4D00-87EE-ECEE944F155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B9B70-6880-4941-B7C5-563559E92B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8734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0884E-A61D-4D00-87EE-ECEE944F155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B9B70-6880-4941-B7C5-563559E92B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847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894B88-7C7C-4ACB-983F-7F14909D7E3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792AE2-4619-4E73-BD44-D770507C08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45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894B88-7C7C-4ACB-983F-7F14909D7E3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792AE2-4619-4E73-BD44-D770507C08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981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894B88-7C7C-4ACB-983F-7F14909D7E3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792AE2-4619-4E73-BD44-D770507C08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979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894B88-7C7C-4ACB-983F-7F14909D7E3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792AE2-4619-4E73-BD44-D770507C08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151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894B88-7C7C-4ACB-983F-7F14909D7E3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792AE2-4619-4E73-BD44-D770507C08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057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894B88-7C7C-4ACB-983F-7F14909D7E3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792AE2-4619-4E73-BD44-D770507C08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9990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894B88-7C7C-4ACB-983F-7F14909D7E3F}" type="datetimeFigureOut">
              <a:rPr lang="de-DE" smtClean="0"/>
              <a:t>06.05.2019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792AE2-4619-4E73-BD44-D770507C08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124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17"/>
          <p:cNvSpPr txBox="1">
            <a:spLocks noChangeArrowheads="1"/>
          </p:cNvSpPr>
          <p:nvPr userDrawn="1"/>
        </p:nvSpPr>
        <p:spPr bwMode="auto">
          <a:xfrm>
            <a:off x="4" y="6542089"/>
            <a:ext cx="180022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1000">
                <a:latin typeface="Arial" charset="0"/>
              </a:rPr>
              <a:t>Seite </a:t>
            </a:r>
            <a:fld id="{02EABB7D-2B24-441B-A536-A522118FB099}" type="slidenum">
              <a:rPr lang="de-DE" sz="1000">
                <a:latin typeface="Arial" charset="0"/>
              </a:rPr>
              <a:pPr eaLnBrk="1" hangingPunct="1">
                <a:defRPr/>
              </a:pPr>
              <a:t>‹Nr.›</a:t>
            </a:fld>
            <a:endParaRPr lang="de-DE" sz="1000">
              <a:latin typeface="Arial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-3173" y="6723063"/>
            <a:ext cx="6109873" cy="138501"/>
          </a:xfrm>
          <a:prstGeom prst="rect">
            <a:avLst/>
          </a:prstGeom>
          <a:solidFill>
            <a:srgbClr val="9C9C9C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sz="2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76529" y="6578606"/>
            <a:ext cx="6121400" cy="144463"/>
          </a:xfrm>
          <a:prstGeom prst="rect">
            <a:avLst/>
          </a:prstGeom>
          <a:solidFill>
            <a:srgbClr val="B9B9B9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sz="2400"/>
          </a:p>
        </p:txBody>
      </p:sp>
      <p:sp>
        <p:nvSpPr>
          <p:cNvPr id="12" name="Text Box 29"/>
          <p:cNvSpPr txBox="1">
            <a:spLocks noChangeArrowheads="1"/>
          </p:cNvSpPr>
          <p:nvPr userDrawn="1"/>
        </p:nvSpPr>
        <p:spPr bwMode="auto">
          <a:xfrm>
            <a:off x="6109871" y="6713540"/>
            <a:ext cx="6084887" cy="1384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de-DE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auto">
          <a:xfrm>
            <a:off x="0" y="0"/>
            <a:ext cx="287338" cy="287339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sz="2400"/>
          </a:p>
        </p:txBody>
      </p:sp>
      <p:pic>
        <p:nvPicPr>
          <p:cNvPr id="14" name="Bild 4" descr="DDC_Sticker_groß_Schatten_RGB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723178" y="5443875"/>
            <a:ext cx="925884" cy="92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30"/>
          <p:cNvSpPr txBox="1">
            <a:spLocks noChangeArrowheads="1"/>
          </p:cNvSpPr>
          <p:nvPr userDrawn="1"/>
        </p:nvSpPr>
        <p:spPr bwMode="auto">
          <a:xfrm>
            <a:off x="8518028" y="6669360"/>
            <a:ext cx="3907779" cy="2308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900" smtClean="0">
                <a:latin typeface="Arial" charset="0"/>
              </a:rPr>
              <a:t>Lieselotte</a:t>
            </a:r>
            <a:r>
              <a:rPr lang="de-DE" sz="900" baseline="0" smtClean="0">
                <a:latin typeface="Arial" charset="0"/>
              </a:rPr>
              <a:t> Obst-Huebl</a:t>
            </a:r>
            <a:r>
              <a:rPr lang="de-DE" sz="900" smtClean="0">
                <a:latin typeface="Arial" charset="0"/>
              </a:rPr>
              <a:t> </a:t>
            </a:r>
            <a:r>
              <a:rPr lang="de-DE" sz="900" dirty="0">
                <a:latin typeface="Arial" charset="0"/>
              </a:rPr>
              <a:t>| </a:t>
            </a:r>
            <a:r>
              <a:rPr lang="de-DE" sz="900" dirty="0" smtClean="0">
                <a:latin typeface="Arial" charset="0"/>
              </a:rPr>
              <a:t>Laser </a:t>
            </a:r>
            <a:r>
              <a:rPr lang="de-DE" sz="900" dirty="0" err="1" smtClean="0">
                <a:latin typeface="Arial" charset="0"/>
              </a:rPr>
              <a:t>Particle</a:t>
            </a:r>
            <a:r>
              <a:rPr lang="de-DE" sz="900" dirty="0" smtClean="0">
                <a:latin typeface="Arial" charset="0"/>
              </a:rPr>
              <a:t> </a:t>
            </a:r>
            <a:r>
              <a:rPr lang="de-DE" sz="900" dirty="0" err="1" smtClean="0">
                <a:latin typeface="Arial" charset="0"/>
              </a:rPr>
              <a:t>Acceleration</a:t>
            </a:r>
            <a:r>
              <a:rPr lang="de-DE" sz="900" dirty="0" smtClean="0">
                <a:latin typeface="Arial" charset="0"/>
              </a:rPr>
              <a:t> </a:t>
            </a:r>
            <a:r>
              <a:rPr lang="de-DE" sz="900" dirty="0">
                <a:latin typeface="Arial" charset="0"/>
              </a:rPr>
              <a:t>| www.hzdr.de</a:t>
            </a: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-3173" y="6578606"/>
            <a:ext cx="6109873" cy="144457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sz="2400"/>
          </a:p>
        </p:txBody>
      </p:sp>
      <p:sp>
        <p:nvSpPr>
          <p:cNvPr id="16" name="Text Box 30"/>
          <p:cNvSpPr txBox="1">
            <a:spLocks noChangeArrowheads="1"/>
          </p:cNvSpPr>
          <p:nvPr userDrawn="1"/>
        </p:nvSpPr>
        <p:spPr bwMode="auto">
          <a:xfrm>
            <a:off x="1552579" y="6669360"/>
            <a:ext cx="3043237" cy="2308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00" baseline="0" smtClean="0">
                <a:solidFill>
                  <a:schemeClr val="bg1"/>
                </a:solidFill>
                <a:latin typeface="Arial" charset="0"/>
              </a:rPr>
              <a:t>LPAW 2019 MedILS </a:t>
            </a:r>
            <a:r>
              <a:rPr lang="en-US" sz="900" baseline="0" smtClean="0">
                <a:solidFill>
                  <a:schemeClr val="bg1"/>
                </a:solidFill>
                <a:latin typeface="Arial" charset="0"/>
              </a:rPr>
              <a:t>Split</a:t>
            </a:r>
            <a:endParaRPr lang="en-US" sz="900" baseline="0" dirty="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7" name="Grafik 13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0251952" y="4957725"/>
            <a:ext cx="159973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890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0" y="0"/>
            <a:ext cx="287338" cy="287339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sz="2400"/>
          </a:p>
        </p:txBody>
      </p:sp>
      <p:pic>
        <p:nvPicPr>
          <p:cNvPr id="8" name="Grafik 13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0836962" y="6165849"/>
            <a:ext cx="1189038" cy="37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9973367" y="6165858"/>
            <a:ext cx="7921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uppieren 9"/>
          <p:cNvGrpSpPr/>
          <p:nvPr userDrawn="1"/>
        </p:nvGrpSpPr>
        <p:grpSpPr>
          <a:xfrm>
            <a:off x="5" y="6575433"/>
            <a:ext cx="4616383" cy="290507"/>
            <a:chOff x="5" y="6575433"/>
            <a:chExt cx="3059113" cy="290507"/>
          </a:xfrm>
        </p:grpSpPr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5" y="6718301"/>
              <a:ext cx="3059113" cy="147639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/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 sz="2400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5" y="6575433"/>
              <a:ext cx="3059113" cy="144463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 sz="2400"/>
            </a:p>
          </p:txBody>
        </p:sp>
      </p:grpSp>
      <p:sp>
        <p:nvSpPr>
          <p:cNvPr id="13" name="Rectangle 7"/>
          <p:cNvSpPr>
            <a:spLocks noChangeArrowheads="1"/>
          </p:cNvSpPr>
          <p:nvPr userDrawn="1"/>
        </p:nvSpPr>
        <p:spPr bwMode="auto">
          <a:xfrm>
            <a:off x="4616389" y="6575434"/>
            <a:ext cx="7581532" cy="142868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sz="2400"/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6371785" y="6673851"/>
            <a:ext cx="5797550" cy="1920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de-DE" sz="900">
                <a:latin typeface="Arial" charset="0"/>
              </a:rPr>
              <a:t>                                                                           </a:t>
            </a:r>
            <a:r>
              <a:rPr lang="de-DE" sz="900" smtClean="0">
                <a:latin typeface="Arial" charset="0"/>
              </a:rPr>
              <a:t> Lieselotte</a:t>
            </a:r>
            <a:r>
              <a:rPr lang="de-DE" sz="900" baseline="0" smtClean="0">
                <a:latin typeface="Arial" charset="0"/>
              </a:rPr>
              <a:t> Obst-Huebl</a:t>
            </a:r>
            <a:r>
              <a:rPr lang="de-DE" sz="900" smtClean="0">
                <a:latin typeface="Arial" charset="0"/>
              </a:rPr>
              <a:t>  </a:t>
            </a:r>
            <a:r>
              <a:rPr lang="de-DE" sz="900">
                <a:latin typeface="Arial" charset="0"/>
              </a:rPr>
              <a:t>I  </a:t>
            </a:r>
            <a:r>
              <a:rPr lang="de-DE" sz="900" smtClean="0">
                <a:latin typeface="Arial" charset="0"/>
              </a:rPr>
              <a:t>l.obst-huebl@hzdr.de  </a:t>
            </a:r>
            <a:r>
              <a:rPr lang="de-DE" sz="900" dirty="0">
                <a:latin typeface="Arial" charset="0"/>
              </a:rPr>
              <a:t>I  </a:t>
            </a:r>
            <a:r>
              <a:rPr lang="de-DE" sz="900" dirty="0" smtClean="0">
                <a:latin typeface="Arial" charset="0"/>
              </a:rPr>
              <a:t>www.hzdr.de</a:t>
            </a:r>
            <a:endParaRPr lang="de-DE" sz="2400" dirty="0">
              <a:latin typeface="Times" pitchFamily="18" charset="0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 userDrawn="1"/>
        </p:nvSpPr>
        <p:spPr bwMode="auto">
          <a:xfrm>
            <a:off x="-1586" y="6669361"/>
            <a:ext cx="2520950" cy="23301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 eaLnBrk="0" hangingPunct="0"/>
            <a:r>
              <a:rPr lang="de-DE" sz="900" smtClean="0">
                <a:solidFill>
                  <a:schemeClr val="bg1"/>
                </a:solidFill>
                <a:latin typeface="Arial" charset="0"/>
              </a:rPr>
              <a:t>LPAW 2019, Split Croatia</a:t>
            </a:r>
            <a:endParaRPr lang="de-DE" sz="9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Textfeld 16"/>
          <p:cNvSpPr txBox="1">
            <a:spLocks noChangeArrowheads="1"/>
          </p:cNvSpPr>
          <p:nvPr userDrawn="1"/>
        </p:nvSpPr>
        <p:spPr bwMode="auto">
          <a:xfrm>
            <a:off x="144463" y="6524625"/>
            <a:ext cx="971550" cy="2308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900" dirty="0">
                <a:solidFill>
                  <a:schemeClr val="bg1"/>
                </a:solidFill>
                <a:latin typeface="Arial" charset="0"/>
              </a:rPr>
              <a:t>Page </a:t>
            </a:r>
            <a:fld id="{244B8412-7387-4693-BE13-63A77586A54E}" type="slidenum">
              <a:rPr lang="de-DE" sz="900">
                <a:solidFill>
                  <a:schemeClr val="bg1"/>
                </a:solidFill>
                <a:latin typeface="Arial" charset="0"/>
              </a:rPr>
              <a:pPr eaLnBrk="1" hangingPunct="1">
                <a:defRPr/>
              </a:pPr>
              <a:t>‹Nr.›</a:t>
            </a:fld>
            <a:endParaRPr lang="de-DE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 userDrawn="1"/>
        </p:nvSpPr>
        <p:spPr bwMode="auto">
          <a:xfrm>
            <a:off x="9586370" y="6530977"/>
            <a:ext cx="2520950" cy="23301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eaLnBrk="0" hangingPunct="0"/>
            <a:r>
              <a:rPr lang="de-DE" sz="900">
                <a:solidFill>
                  <a:schemeClr val="bg1"/>
                </a:solidFill>
                <a:latin typeface="Arial" charset="0"/>
              </a:rPr>
              <a:t>           Member of the Helmholtz Association</a:t>
            </a:r>
          </a:p>
        </p:txBody>
      </p:sp>
    </p:spTree>
    <p:extLst>
      <p:ext uri="{BB962C8B-B14F-4D97-AF65-F5344CB8AC3E}">
        <p14:creationId xmlns:p14="http://schemas.microsoft.com/office/powerpoint/2010/main" val="224701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2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54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5" Type="http://schemas.openxmlformats.org/officeDocument/2006/relationships/image" Target="../media/image26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73.png"/><Relationship Id="rId7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75.png"/><Relationship Id="rId10" Type="http://schemas.openxmlformats.org/officeDocument/2006/relationships/image" Target="../media/image26.png"/><Relationship Id="rId4" Type="http://schemas.openxmlformats.org/officeDocument/2006/relationships/image" Target="../media/image74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26.png"/><Relationship Id="rId10" Type="http://schemas.openxmlformats.org/officeDocument/2006/relationships/image" Target="../media/image81.png"/><Relationship Id="rId4" Type="http://schemas.openxmlformats.org/officeDocument/2006/relationships/image" Target="../media/image70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tiff"/><Relationship Id="rId4" Type="http://schemas.openxmlformats.org/officeDocument/2006/relationships/image" Target="../media/image27.jpeg"/><Relationship Id="rId9" Type="http://schemas.openxmlformats.org/officeDocument/2006/relationships/image" Target="../media/image31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6086" r="-185" b="10106"/>
          <a:stretch/>
        </p:blipFill>
        <p:spPr bwMode="auto">
          <a:xfrm>
            <a:off x="1453" y="-79514"/>
            <a:ext cx="10713895" cy="4780723"/>
          </a:xfrm>
          <a:prstGeom prst="rect">
            <a:avLst/>
          </a:prstGeom>
          <a:noFill/>
        </p:spPr>
      </p:pic>
      <p:sp>
        <p:nvSpPr>
          <p:cNvPr id="17" name="Rechteck 16"/>
          <p:cNvSpPr/>
          <p:nvPr/>
        </p:nvSpPr>
        <p:spPr>
          <a:xfrm>
            <a:off x="10188665" y="-4206"/>
            <a:ext cx="2003335" cy="47054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/>
              </a:gs>
              <a:gs pos="84000">
                <a:schemeClr val="bg1"/>
              </a:gs>
              <a:gs pos="100000">
                <a:schemeClr val="bg1">
                  <a:alpha val="3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934" y="2740127"/>
            <a:ext cx="1073243" cy="3176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718" y="1275744"/>
            <a:ext cx="658924" cy="65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195" y="4038870"/>
            <a:ext cx="1292845" cy="43148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4" y="2197581"/>
            <a:ext cx="1372395" cy="23261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381" y="3325178"/>
            <a:ext cx="1299598" cy="47272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9456" y="4813271"/>
            <a:ext cx="10197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>
                <a:latin typeface="Arial" panose="020B0604020202020204" pitchFamily="34" charset="0"/>
                <a:cs typeface="Arial" panose="020B0604020202020204" pitchFamily="34" charset="0"/>
              </a:rPr>
              <a:t>L. Obst-Huebl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C. Bernert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F.-E. Brack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J. Branco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M. Bussmann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G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. Cochran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T. E. Cowan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C. B. Curry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L. Gaus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F. Fiuza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M. Garten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M. Gauthier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S. H. Glenzer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S. Göde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A. Huebl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A. Irman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J. B. Kim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T. Kluge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S. Kraft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F. Kroll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M. J. MacDonald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J. Metzkes-Ng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R. Mishra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R. Pausch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P. Poole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I. Prencipe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M. Rehwald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C. Rödel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C. Ruyer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H.-P. Schlenvoigt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P. Sommer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C. Schoenwalder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W. Schumaker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T. Ziegler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U. Schramm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D. W. Schumacher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, and K. Zeil</a:t>
            </a:r>
            <a:r>
              <a:rPr lang="en-US" sz="14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6517" y="5807239"/>
            <a:ext cx="10303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1) Helmholtz-Zentrum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Dresden-Rossendorf, Dresden,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, 2)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Technische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Universität Dresden,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Germany, 3) Lawrence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Livermore National Laboratory, Livermore,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USA , 4) SLAC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National Accelerator Laboratory, Menlo Park,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, 5)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European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XFEL, Schenefeld,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Germany, 6) The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Ohio State University, Columbus,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USA 7) Friedrich-Schiller-Universität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Jena, Germany</a:t>
            </a:r>
            <a:endParaRPr lang="de-DE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40806" y="1389299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Plasma Accelerator Workshop 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5-10 May, MedILS Split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el 3"/>
          <p:cNvSpPr txBox="1">
            <a:spLocks/>
          </p:cNvSpPr>
          <p:nvPr/>
        </p:nvSpPr>
        <p:spPr>
          <a:xfrm>
            <a:off x="448310" y="65366"/>
            <a:ext cx="8928992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Laser-driven proton beam profiles in ultra-high fields</a:t>
            </a:r>
            <a:endParaRPr lang="de-DE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05" y="198644"/>
            <a:ext cx="1250900" cy="8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9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23528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contrast – laser imprints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/>
        </p:nvGrpSpPr>
        <p:grpSpPr>
          <a:xfrm>
            <a:off x="813346" y="1611058"/>
            <a:ext cx="3886644" cy="3927814"/>
            <a:chOff x="1632361" y="817498"/>
            <a:chExt cx="3011647" cy="30435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361" y="836712"/>
              <a:ext cx="3011647" cy="3024336"/>
            </a:xfrm>
            <a:prstGeom prst="rect">
              <a:avLst/>
            </a:prstGeom>
          </p:spPr>
        </p:pic>
        <p:cxnSp>
          <p:nvCxnSpPr>
            <p:cNvPr id="14" name="Gerade Verbindung mit Pfeil 13"/>
            <p:cNvCxnSpPr/>
            <p:nvPr/>
          </p:nvCxnSpPr>
          <p:spPr bwMode="auto">
            <a:xfrm>
              <a:off x="1979712" y="836712"/>
              <a:ext cx="0" cy="2977418"/>
            </a:xfrm>
            <a:prstGeom prst="straightConnector1">
              <a:avLst/>
            </a:prstGeom>
            <a:solidFill>
              <a:srgbClr val="003E8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mit Pfeil 14"/>
            <p:cNvCxnSpPr/>
            <p:nvPr/>
          </p:nvCxnSpPr>
          <p:spPr bwMode="auto">
            <a:xfrm flipH="1">
              <a:off x="1632361" y="1124744"/>
              <a:ext cx="3011647" cy="0"/>
            </a:xfrm>
            <a:prstGeom prst="straightConnector1">
              <a:avLst/>
            </a:prstGeom>
            <a:solidFill>
              <a:srgbClr val="003E8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feld 15"/>
            <p:cNvSpPr txBox="1"/>
            <p:nvPr/>
          </p:nvSpPr>
          <p:spPr>
            <a:xfrm>
              <a:off x="2845342" y="817498"/>
              <a:ext cx="743037" cy="310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>
                  <a:latin typeface="Arial" panose="020B0604020202020204" pitchFamily="34" charset="0"/>
                  <a:cs typeface="Arial" panose="020B0604020202020204" pitchFamily="34" charset="0"/>
                </a:rPr>
                <a:t>~ </a:t>
              </a:r>
              <a:r>
                <a:rPr lang="de-DE" sz="2000">
                  <a:latin typeface="Arial" panose="020B0604020202020204" pitchFamily="34" charset="0"/>
                  <a:cs typeface="Arial" panose="020B0604020202020204" pitchFamily="34" charset="0"/>
                </a:rPr>
                <a:t>4 cm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632361" y="2011317"/>
              <a:ext cx="381580" cy="671491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~ 4 cm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377407" y="784242"/>
            <a:ext cx="384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68" indent="-269868">
              <a:buBlip>
                <a:blip r:embed="rId3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Bubble-like modulations of proton beam profile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1365634" y="5623167"/>
            <a:ext cx="291094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9868" indent="-269868">
              <a:buBlip>
                <a:blip r:embed="rId3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intrinsic contrast</a:t>
            </a:r>
          </a:p>
        </p:txBody>
      </p:sp>
      <p:grpSp>
        <p:nvGrpSpPr>
          <p:cNvPr id="51" name="Gruppieren 50"/>
          <p:cNvGrpSpPr/>
          <p:nvPr/>
        </p:nvGrpSpPr>
        <p:grpSpPr>
          <a:xfrm>
            <a:off x="6180839" y="1606973"/>
            <a:ext cx="3950363" cy="3940922"/>
            <a:chOff x="4715618" y="1643177"/>
            <a:chExt cx="3024593" cy="3017365"/>
          </a:xfrm>
        </p:grpSpPr>
        <p:pic>
          <p:nvPicPr>
            <p:cNvPr id="58" name="Grafik 57"/>
            <p:cNvPicPr>
              <a:picLocks noChangeAspect="1"/>
            </p:cNvPicPr>
            <p:nvPr/>
          </p:nvPicPr>
          <p:blipFill rotWithShape="1">
            <a:blip r:embed="rId4"/>
            <a:srcRect l="9580" t="11928" r="12778" b="8608"/>
            <a:stretch/>
          </p:blipFill>
          <p:spPr>
            <a:xfrm rot="5400000" flipH="1">
              <a:off x="4719232" y="1639563"/>
              <a:ext cx="3017365" cy="3024593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9" name="Textfeld 58"/>
            <p:cNvSpPr txBox="1"/>
            <p:nvPr/>
          </p:nvSpPr>
          <p:spPr>
            <a:xfrm>
              <a:off x="6834460" y="1781898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jet-</a:t>
              </a:r>
              <a:r>
                <a:rPr lang="de-DE" sz="16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axis</a:t>
              </a:r>
              <a:endParaRPr lang="de-D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0" name="Gerade Verbindung mit Pfeil 59"/>
            <p:cNvCxnSpPr/>
            <p:nvPr/>
          </p:nvCxnSpPr>
          <p:spPr bwMode="auto">
            <a:xfrm rot="5400000">
              <a:off x="6546429" y="1988840"/>
              <a:ext cx="576064" cy="0"/>
            </a:xfrm>
            <a:prstGeom prst="straightConnector1">
              <a:avLst/>
            </a:prstGeom>
            <a:solidFill>
              <a:srgbClr val="003E89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" name="Gruppieren 51"/>
          <p:cNvGrpSpPr/>
          <p:nvPr/>
        </p:nvGrpSpPr>
        <p:grpSpPr>
          <a:xfrm>
            <a:off x="6905320" y="2304740"/>
            <a:ext cx="4347682" cy="2869752"/>
            <a:chOff x="5270316" y="2177422"/>
            <a:chExt cx="3328800" cy="2197224"/>
          </a:xfrm>
        </p:grpSpPr>
        <p:grpSp>
          <p:nvGrpSpPr>
            <p:cNvPr id="53" name="Gruppieren 52"/>
            <p:cNvGrpSpPr/>
            <p:nvPr/>
          </p:nvGrpSpPr>
          <p:grpSpPr>
            <a:xfrm>
              <a:off x="5270316" y="2177422"/>
              <a:ext cx="3328800" cy="901079"/>
              <a:chOff x="5270316" y="2177422"/>
              <a:chExt cx="3328800" cy="901079"/>
            </a:xfrm>
          </p:grpSpPr>
          <p:sp>
            <p:nvSpPr>
              <p:cNvPr id="55" name="Rechteck 54"/>
              <p:cNvSpPr/>
              <p:nvPr/>
            </p:nvSpPr>
            <p:spPr bwMode="auto">
              <a:xfrm>
                <a:off x="5270316" y="2177422"/>
                <a:ext cx="1245899" cy="55537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latin typeface="Arial" charset="0"/>
                </a:endParaRPr>
              </a:p>
            </p:txBody>
          </p:sp>
          <p:cxnSp>
            <p:nvCxnSpPr>
              <p:cNvPr id="56" name="Gerader Verbinder 109"/>
              <p:cNvCxnSpPr/>
              <p:nvPr/>
            </p:nvCxnSpPr>
            <p:spPr bwMode="auto">
              <a:xfrm flipH="1" flipV="1">
                <a:off x="5270316" y="2732798"/>
                <a:ext cx="386994" cy="345703"/>
              </a:xfrm>
              <a:prstGeom prst="line">
                <a:avLst/>
              </a:prstGeom>
              <a:solidFill>
                <a:srgbClr val="003E89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Gerader Verbinder 113"/>
              <p:cNvCxnSpPr/>
              <p:nvPr/>
            </p:nvCxnSpPr>
            <p:spPr bwMode="auto">
              <a:xfrm>
                <a:off x="6516215" y="2739947"/>
                <a:ext cx="2082901" cy="338554"/>
              </a:xfrm>
              <a:prstGeom prst="line">
                <a:avLst/>
              </a:prstGeom>
              <a:solidFill>
                <a:srgbClr val="003E89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54" name="Grafik 5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2" t="56699" r="39182" b="9281"/>
            <a:stretch/>
          </p:blipFill>
          <p:spPr>
            <a:xfrm>
              <a:off x="5652120" y="3078501"/>
              <a:ext cx="2946996" cy="1296145"/>
            </a:xfrm>
            <a:prstGeom prst="rect">
              <a:avLst/>
            </a:prstGeom>
            <a:ln w="317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1" name="Textfeld 60"/>
          <p:cNvSpPr txBox="1"/>
          <p:nvPr/>
        </p:nvSpPr>
        <p:spPr>
          <a:xfrm>
            <a:off x="5830854" y="794612"/>
            <a:ext cx="4025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68" indent="-269868">
              <a:buBlip>
                <a:blip r:embed="rId3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imprint of laser near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field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features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grpSp>
        <p:nvGrpSpPr>
          <p:cNvPr id="62" name="Gruppieren 61"/>
          <p:cNvGrpSpPr>
            <a:grpSpLocks noChangeAspect="1"/>
          </p:cNvGrpSpPr>
          <p:nvPr/>
        </p:nvGrpSpPr>
        <p:grpSpPr>
          <a:xfrm>
            <a:off x="9800516" y="263963"/>
            <a:ext cx="1918313" cy="1847208"/>
            <a:chOff x="6628489" y="445667"/>
            <a:chExt cx="2306682" cy="22211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3" name="Grafik 62"/>
            <p:cNvPicPr>
              <a:picLocks noChangeAspect="1"/>
            </p:cNvPicPr>
            <p:nvPr/>
          </p:nvPicPr>
          <p:blipFill rotWithShape="1">
            <a:blip r:embed="rId6"/>
            <a:srcRect l="15896" t="15832" r="32453" b="21891"/>
            <a:stretch/>
          </p:blipFill>
          <p:spPr>
            <a:xfrm>
              <a:off x="6628489" y="445667"/>
              <a:ext cx="2306682" cy="2201939"/>
            </a:xfrm>
            <a:prstGeom prst="rect">
              <a:avLst/>
            </a:prstGeom>
          </p:spPr>
        </p:pic>
        <p:sp>
          <p:nvSpPr>
            <p:cNvPr id="64" name="Textfeld 63"/>
            <p:cNvSpPr txBox="1"/>
            <p:nvPr/>
          </p:nvSpPr>
          <p:spPr>
            <a:xfrm>
              <a:off x="6645731" y="2222744"/>
              <a:ext cx="2106542" cy="444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laser near field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endParaRPr>
            </a:p>
          </p:txBody>
        </p:sp>
      </p:grpSp>
      <p:sp>
        <p:nvSpPr>
          <p:cNvPr id="49" name="Textfeld 48"/>
          <p:cNvSpPr txBox="1"/>
          <p:nvPr/>
        </p:nvSpPr>
        <p:spPr>
          <a:xfrm>
            <a:off x="6180839" y="5647026"/>
            <a:ext cx="43208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9868" indent="-269868">
              <a:buBlip>
                <a:blip r:embed="rId3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plasma mirror enhanced contrast</a:t>
            </a:r>
          </a:p>
        </p:txBody>
      </p:sp>
    </p:spTree>
    <p:extLst>
      <p:ext uri="{BB962C8B-B14F-4D97-AF65-F5344CB8AC3E}">
        <p14:creationId xmlns:p14="http://schemas.microsoft.com/office/powerpoint/2010/main" val="408621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56" y="755576"/>
            <a:ext cx="9025712" cy="55463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504314" y="4479364"/>
            <a:ext cx="1411055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72000" bIns="0" rtlCol="0">
            <a:spAutoFit/>
          </a:bodyPr>
          <a:lstStyle/>
          <a:p>
            <a:pPr algn="ctr"/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transmitted light</a:t>
            </a:r>
          </a:p>
          <a:p>
            <a:pPr algn="ctr"/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7938332" y="1404642"/>
            <a:ext cx="2933011" cy="3946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>
            <a:spLocks noChangeAspect="1"/>
          </p:cNvSpPr>
          <p:nvPr/>
        </p:nvSpPr>
        <p:spPr bwMode="auto">
          <a:xfrm>
            <a:off x="5991689" y="3531973"/>
            <a:ext cx="477463" cy="476347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ash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latin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911804" y="869141"/>
            <a:ext cx="1261096" cy="276999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0" rIns="72000" bIns="0" rtlCol="0">
            <a:spAutoFit/>
          </a:bodyPr>
          <a:lstStyle/>
          <a:p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laser focus</a:t>
            </a: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 rot="16200000">
            <a:off x="1685747" y="1884793"/>
            <a:ext cx="1859017" cy="276999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0" rIns="72000" bIns="0" rtlCol="0">
            <a:spAutoFit/>
          </a:bodyPr>
          <a:lstStyle/>
          <a:p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intensity / W/cm</a:t>
            </a:r>
            <a:r>
              <a:rPr lang="de-DE" baseline="300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de-DE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erader Verbinder 10"/>
          <p:cNvCxnSpPr>
            <a:stCxn id="7" idx="2"/>
          </p:cNvCxnSpPr>
          <p:nvPr/>
        </p:nvCxnSpPr>
        <p:spPr bwMode="auto">
          <a:xfrm flipH="1" flipV="1">
            <a:off x="3381103" y="2862167"/>
            <a:ext cx="2610580" cy="907980"/>
          </a:xfrm>
          <a:prstGeom prst="line">
            <a:avLst/>
          </a:prstGeom>
          <a:solidFill>
            <a:srgbClr val="003E89"/>
          </a:solidFill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feld 11"/>
          <p:cNvSpPr txBox="1"/>
          <p:nvPr/>
        </p:nvSpPr>
        <p:spPr>
          <a:xfrm>
            <a:off x="4337933" y="1267731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23528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All-optical beam structuring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092205" y="5382639"/>
            <a:ext cx="354661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69868" indent="-269868">
              <a:buBlip>
                <a:blip r:embed="rId3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residual gas = memory?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80506" y="6214657"/>
            <a:ext cx="3618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L. Obst-Huebl et al.: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Nature Comm.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(2018)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636673" y="2459337"/>
            <a:ext cx="1222624" cy="276999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0" rIns="72000" bIns="0" rtlCol="0">
            <a:spAutoFit/>
          </a:bodyPr>
          <a:lstStyle/>
          <a:p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RCF stack</a:t>
            </a: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922110" y="2925866"/>
            <a:ext cx="70485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0" rIns="72000" bIns="0" rtlCol="0">
            <a:spAutoFit/>
          </a:bodyPr>
          <a:lstStyle/>
          <a:p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baseline="-250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 jet</a:t>
            </a: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402156" y="5763182"/>
            <a:ext cx="187664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0" rIns="72000" bIns="0" rtlCol="0">
            <a:spAutoFit/>
          </a:bodyPr>
          <a:lstStyle/>
          <a:p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initial laser mode</a:t>
            </a: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457843" y="5901682"/>
            <a:ext cx="112003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0" rIns="72000" bIns="0" rtlCol="0">
            <a:spAutoFit/>
          </a:bodyPr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bstacles</a:t>
            </a: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Gerader Verbinder 20"/>
          <p:cNvCxnSpPr>
            <a:stCxn id="7" idx="0"/>
          </p:cNvCxnSpPr>
          <p:nvPr/>
        </p:nvCxnSpPr>
        <p:spPr bwMode="auto">
          <a:xfrm flipH="1" flipV="1">
            <a:off x="5232958" y="1246249"/>
            <a:ext cx="997463" cy="2285729"/>
          </a:xfrm>
          <a:prstGeom prst="line">
            <a:avLst/>
          </a:prstGeom>
          <a:solidFill>
            <a:srgbClr val="003E89"/>
          </a:solidFill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hteck 21"/>
          <p:cNvSpPr/>
          <p:nvPr/>
        </p:nvSpPr>
        <p:spPr>
          <a:xfrm>
            <a:off x="4229940" y="1102228"/>
            <a:ext cx="144000" cy="1872208"/>
          </a:xfrm>
          <a:prstGeom prst="rect">
            <a:avLst/>
          </a:prstGeom>
          <a:gradFill>
            <a:gsLst>
              <a:gs pos="4636">
                <a:schemeClr val="bg1"/>
              </a:gs>
              <a:gs pos="48000">
                <a:srgbClr val="00B0F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4" t="69180" r="13891" b="4791"/>
          <a:stretch/>
        </p:blipFill>
        <p:spPr>
          <a:xfrm>
            <a:off x="8154352" y="4098495"/>
            <a:ext cx="1152128" cy="1224136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3282277" y="2710737"/>
            <a:ext cx="277229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69868" indent="-269868">
              <a:buBlip>
                <a:blip r:embed="rId3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features </a:t>
            </a:r>
            <a:r>
              <a:rPr lang="en-US" sz="2000" u="sng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not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visible in laser focus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grpSp>
        <p:nvGrpSpPr>
          <p:cNvPr id="56" name="Gruppieren 55"/>
          <p:cNvGrpSpPr/>
          <p:nvPr/>
        </p:nvGrpSpPr>
        <p:grpSpPr>
          <a:xfrm>
            <a:off x="6180839" y="1606974"/>
            <a:ext cx="5072163" cy="3940922"/>
            <a:chOff x="6180839" y="1606974"/>
            <a:chExt cx="5072163" cy="3940922"/>
          </a:xfrm>
        </p:grpSpPr>
        <p:pic>
          <p:nvPicPr>
            <p:cNvPr id="47" name="Grafik 46"/>
            <p:cNvPicPr>
              <a:picLocks noChangeAspect="1"/>
            </p:cNvPicPr>
            <p:nvPr/>
          </p:nvPicPr>
          <p:blipFill rotWithShape="1">
            <a:blip r:embed="rId5"/>
            <a:srcRect l="9580" t="11928" r="12778" b="8608"/>
            <a:stretch/>
          </p:blipFill>
          <p:spPr>
            <a:xfrm rot="5400000" flipH="1">
              <a:off x="6185560" y="1602253"/>
              <a:ext cx="3940922" cy="3950363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50" name="Gruppieren 49"/>
            <p:cNvGrpSpPr/>
            <p:nvPr/>
          </p:nvGrpSpPr>
          <p:grpSpPr>
            <a:xfrm>
              <a:off x="6905320" y="2304740"/>
              <a:ext cx="4347682" cy="2869752"/>
              <a:chOff x="5270316" y="2177422"/>
              <a:chExt cx="3328800" cy="2197224"/>
            </a:xfrm>
          </p:grpSpPr>
          <p:grpSp>
            <p:nvGrpSpPr>
              <p:cNvPr id="51" name="Gruppieren 50"/>
              <p:cNvGrpSpPr/>
              <p:nvPr/>
            </p:nvGrpSpPr>
            <p:grpSpPr>
              <a:xfrm>
                <a:off x="5270316" y="2177422"/>
                <a:ext cx="3328800" cy="901079"/>
                <a:chOff x="5270316" y="2177422"/>
                <a:chExt cx="3328800" cy="901079"/>
              </a:xfrm>
            </p:grpSpPr>
            <p:sp>
              <p:nvSpPr>
                <p:cNvPr id="53" name="Rechteck 52"/>
                <p:cNvSpPr/>
                <p:nvPr/>
              </p:nvSpPr>
              <p:spPr bwMode="auto">
                <a:xfrm>
                  <a:off x="5270316" y="2177422"/>
                  <a:ext cx="1245899" cy="555376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>
                    <a:latin typeface="Arial" charset="0"/>
                  </a:endParaRPr>
                </a:p>
              </p:txBody>
            </p:sp>
            <p:cxnSp>
              <p:nvCxnSpPr>
                <p:cNvPr id="54" name="Gerader Verbinder 109"/>
                <p:cNvCxnSpPr/>
                <p:nvPr/>
              </p:nvCxnSpPr>
              <p:spPr bwMode="auto">
                <a:xfrm flipH="1" flipV="1">
                  <a:off x="5270316" y="2732798"/>
                  <a:ext cx="386994" cy="345703"/>
                </a:xfrm>
                <a:prstGeom prst="line">
                  <a:avLst/>
                </a:prstGeom>
                <a:solidFill>
                  <a:srgbClr val="003E89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5" name="Gerader Verbinder 113"/>
                <p:cNvCxnSpPr/>
                <p:nvPr/>
              </p:nvCxnSpPr>
              <p:spPr bwMode="auto">
                <a:xfrm>
                  <a:off x="6516215" y="2739947"/>
                  <a:ext cx="2082901" cy="338554"/>
                </a:xfrm>
                <a:prstGeom prst="line">
                  <a:avLst/>
                </a:prstGeom>
                <a:solidFill>
                  <a:srgbClr val="003E89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pic>
            <p:nvPicPr>
              <p:cNvPr id="52" name="Grafik 5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82" t="56699" r="39182" b="9281"/>
              <a:stretch/>
            </p:blipFill>
            <p:spPr>
              <a:xfrm>
                <a:off x="5652120" y="3078501"/>
                <a:ext cx="2946996" cy="1296145"/>
              </a:xfrm>
              <a:prstGeom prst="rect">
                <a:avLst/>
              </a:prstGeom>
              <a:ln w="317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38" name="Gruppieren 37"/>
          <p:cNvGrpSpPr/>
          <p:nvPr/>
        </p:nvGrpSpPr>
        <p:grpSpPr>
          <a:xfrm>
            <a:off x="6043346" y="1377796"/>
            <a:ext cx="4024447" cy="1380616"/>
            <a:chOff x="4261194" y="1616336"/>
            <a:chExt cx="4024446" cy="1380616"/>
          </a:xfrm>
        </p:grpSpPr>
        <p:sp>
          <p:nvSpPr>
            <p:cNvPr id="39" name="Ellipse 38"/>
            <p:cNvSpPr>
              <a:spLocks noChangeAspect="1"/>
            </p:cNvSpPr>
            <p:nvPr/>
          </p:nvSpPr>
          <p:spPr bwMode="auto">
            <a:xfrm>
              <a:off x="4261194" y="1616336"/>
              <a:ext cx="2471046" cy="10925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40" name="Ellipse 39"/>
            <p:cNvSpPr>
              <a:spLocks noChangeAspect="1"/>
            </p:cNvSpPr>
            <p:nvPr/>
          </p:nvSpPr>
          <p:spPr bwMode="auto">
            <a:xfrm>
              <a:off x="7668344" y="2381100"/>
              <a:ext cx="617296" cy="61585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41" name="Freihandform 40"/>
            <p:cNvSpPr/>
            <p:nvPr/>
          </p:nvSpPr>
          <p:spPr>
            <a:xfrm>
              <a:off x="6595245" y="1746211"/>
              <a:ext cx="1361527" cy="619015"/>
            </a:xfrm>
            <a:custGeom>
              <a:avLst/>
              <a:gdLst>
                <a:gd name="connsiteX0" fmla="*/ 1570383 w 1570383"/>
                <a:gd name="connsiteY0" fmla="*/ 589484 h 589484"/>
                <a:gd name="connsiteX1" fmla="*/ 1381540 w 1570383"/>
                <a:gd name="connsiteY1" fmla="*/ 261492 h 589484"/>
                <a:gd name="connsiteX2" fmla="*/ 1023731 w 1570383"/>
                <a:gd name="connsiteY2" fmla="*/ 22953 h 589484"/>
                <a:gd name="connsiteX3" fmla="*/ 616227 w 1570383"/>
                <a:gd name="connsiteY3" fmla="*/ 22953 h 589484"/>
                <a:gd name="connsiteX4" fmla="*/ 0 w 1570383"/>
                <a:gd name="connsiteY4" fmla="*/ 142223 h 58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383" h="589484">
                  <a:moveTo>
                    <a:pt x="1570383" y="589484"/>
                  </a:moveTo>
                  <a:cubicBezTo>
                    <a:pt x="1521516" y="472699"/>
                    <a:pt x="1472649" y="355914"/>
                    <a:pt x="1381540" y="261492"/>
                  </a:cubicBezTo>
                  <a:cubicBezTo>
                    <a:pt x="1290431" y="167070"/>
                    <a:pt x="1151283" y="62709"/>
                    <a:pt x="1023731" y="22953"/>
                  </a:cubicBezTo>
                  <a:cubicBezTo>
                    <a:pt x="896179" y="-16803"/>
                    <a:pt x="786849" y="3075"/>
                    <a:pt x="616227" y="22953"/>
                  </a:cubicBezTo>
                  <a:cubicBezTo>
                    <a:pt x="445605" y="42831"/>
                    <a:pt x="222802" y="92527"/>
                    <a:pt x="0" y="142223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7190643" y="448636"/>
            <a:ext cx="354661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69868" indent="-269868">
              <a:buBlip>
                <a:blip r:embed="rId3"/>
              </a:buBlip>
            </a:pPr>
            <a:r>
              <a:rPr lang="en-US" sz="2000" u="sng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temporal overlap between transmitted laser pulse and proton bunch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2321704" y="854167"/>
            <a:ext cx="3024336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95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14583 -0.3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15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" grpId="0" animBg="1"/>
      <p:bldP spid="12" grpId="0"/>
      <p:bldP spid="14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5" grpId="0" animBg="1"/>
      <p:bldP spid="26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868" y="152496"/>
            <a:ext cx="3563058" cy="512826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3528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All-optical beam structuring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Y:\ions\projects\Ionenbeschleunigung\2017\Imprint_Studien\Paper_Imprint\figure_dev\figure2_v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7"/>
          <a:stretch/>
        </p:blipFill>
        <p:spPr bwMode="auto">
          <a:xfrm>
            <a:off x="773199" y="1205513"/>
            <a:ext cx="5478155" cy="467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579719" y="3452954"/>
            <a:ext cx="2560524" cy="2341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3140242" y="3612214"/>
            <a:ext cx="3142257" cy="2269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 rot="16200000">
            <a:off x="9355048" y="2087639"/>
            <a:ext cx="144016" cy="360040"/>
          </a:xfrm>
          <a:prstGeom prst="rect">
            <a:avLst/>
          </a:prstGeom>
          <a:noFill/>
          <a:ln w="222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 rot="16200000">
            <a:off x="6169054" y="2379783"/>
            <a:ext cx="3516656" cy="1272608"/>
          </a:xfrm>
          <a:prstGeom prst="rect">
            <a:avLst/>
          </a:prstGeom>
          <a:noFill/>
          <a:ln w="222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r Verbinder 12"/>
          <p:cNvCxnSpPr/>
          <p:nvPr/>
        </p:nvCxnSpPr>
        <p:spPr>
          <a:xfrm flipH="1">
            <a:off x="8582906" y="2339668"/>
            <a:ext cx="664137" cy="161538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 flipH="1" flipV="1">
            <a:off x="8553128" y="1257759"/>
            <a:ext cx="693915" cy="93789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442498" y="692696"/>
            <a:ext cx="84426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68" indent="-269868">
              <a:buBlip>
                <a:blip r:embed="rId4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est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experiment with metal wire at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different target chamber pressures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680511" y="1844429"/>
            <a:ext cx="2878698" cy="186267"/>
          </a:xfrm>
          <a:prstGeom prst="rect">
            <a:avLst/>
          </a:prstGeom>
          <a:noFill/>
          <a:ln w="2222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40"/>
          <a:stretch/>
        </p:blipFill>
        <p:spPr>
          <a:xfrm rot="16200000">
            <a:off x="6253803" y="2426685"/>
            <a:ext cx="3324178" cy="121118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324699" y="5183590"/>
            <a:ext cx="8910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68" indent="-269868">
              <a:buBlip>
                <a:blip r:embed="rId4"/>
              </a:buBlip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low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density plasma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cylinders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behind laser pulse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69868" indent="-269868">
              <a:buBlip>
                <a:blip r:embed="rId4"/>
              </a:buBlip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quasi-static deflecting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fields of MV/m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</a:t>
            </a:r>
          </a:p>
          <a:p>
            <a:pPr marL="269868" indent="-269868">
              <a:buBlip>
                <a:blip r:embed="rId4"/>
              </a:buBlip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fields probed by TNSA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protons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80506" y="6214657"/>
            <a:ext cx="3618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L. Obst-Huebl et al.: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Nature Comm.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(2018)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2" y="1052736"/>
            <a:ext cx="4788419" cy="496825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3528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All-optical beam structuring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34883" y="711681"/>
            <a:ext cx="7200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68" indent="-269868">
              <a:buBlip>
                <a:blip r:embed="rId3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PIC simulation of underdense plasma region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83" y="4331752"/>
            <a:ext cx="3535687" cy="125273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23" y="3797404"/>
            <a:ext cx="3520447" cy="1606299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487882" y="4331752"/>
            <a:ext cx="1284326" cy="307777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400">
                <a:latin typeface="+mn-lt"/>
              </a:rPr>
              <a:t>n</a:t>
            </a:r>
            <a:r>
              <a:rPr lang="de-DE" sz="1400" baseline="-25000">
                <a:latin typeface="+mn-lt"/>
              </a:rPr>
              <a:t>e</a:t>
            </a:r>
            <a:r>
              <a:rPr lang="de-DE" sz="1400">
                <a:latin typeface="+mn-lt"/>
              </a:rPr>
              <a:t> = 10</a:t>
            </a:r>
            <a:r>
              <a:rPr lang="de-DE" sz="1400" baseline="30000">
                <a:latin typeface="+mn-lt"/>
              </a:rPr>
              <a:t>12</a:t>
            </a:r>
            <a:r>
              <a:rPr lang="de-DE" sz="1400">
                <a:latin typeface="+mn-lt"/>
              </a:rPr>
              <a:t> cm</a:t>
            </a:r>
            <a:r>
              <a:rPr lang="de-DE" sz="1400" baseline="30000">
                <a:latin typeface="+mn-lt"/>
              </a:rPr>
              <a:t>-3</a:t>
            </a:r>
            <a:endParaRPr lang="de-DE" sz="1400" baseline="30000">
              <a:latin typeface="+mn-lt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05" y="2995719"/>
            <a:ext cx="4148336" cy="2164084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1396458" y="2942723"/>
            <a:ext cx="3573071" cy="264175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3347428" y="337948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latin typeface="+mn-lt"/>
              </a:rPr>
              <a:t>laser</a:t>
            </a:r>
            <a:endParaRPr lang="de-DE">
              <a:latin typeface="+mn-lt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36" y="1135063"/>
            <a:ext cx="3989840" cy="1783084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38" y="1375860"/>
            <a:ext cx="3523495" cy="1542291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2227377" y="2298595"/>
            <a:ext cx="194421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52" y="2316880"/>
            <a:ext cx="1883668" cy="557785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3487882" y="4023976"/>
            <a:ext cx="1284326" cy="307777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400">
                <a:latin typeface="+mn-lt"/>
              </a:rPr>
              <a:t>n</a:t>
            </a:r>
            <a:r>
              <a:rPr lang="de-DE" sz="1400" baseline="-25000">
                <a:latin typeface="+mn-lt"/>
              </a:rPr>
              <a:t>e</a:t>
            </a:r>
            <a:r>
              <a:rPr lang="de-DE" sz="1400">
                <a:latin typeface="+mn-lt"/>
              </a:rPr>
              <a:t> = 10</a:t>
            </a:r>
            <a:r>
              <a:rPr lang="de-DE" sz="1400" baseline="30000">
                <a:latin typeface="+mn-lt"/>
              </a:rPr>
              <a:t>14</a:t>
            </a:r>
            <a:r>
              <a:rPr lang="de-DE" sz="1400">
                <a:latin typeface="+mn-lt"/>
              </a:rPr>
              <a:t> cm</a:t>
            </a:r>
            <a:r>
              <a:rPr lang="de-DE" sz="1400" baseline="30000">
                <a:latin typeface="+mn-lt"/>
              </a:rPr>
              <a:t>-3</a:t>
            </a:r>
            <a:endParaRPr lang="de-DE" sz="1400" baseline="30000">
              <a:latin typeface="+mn-lt"/>
            </a:endParaRPr>
          </a:p>
        </p:txBody>
      </p:sp>
      <p:sp>
        <p:nvSpPr>
          <p:cNvPr id="24" name="Pfeil nach unten 23"/>
          <p:cNvSpPr/>
          <p:nvPr/>
        </p:nvSpPr>
        <p:spPr>
          <a:xfrm flipV="1">
            <a:off x="2955259" y="3378715"/>
            <a:ext cx="420175" cy="504056"/>
          </a:xfrm>
          <a:prstGeom prst="downArrow">
            <a:avLst/>
          </a:prstGeom>
          <a:solidFill>
            <a:srgbClr val="C000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2212822" y="2475445"/>
            <a:ext cx="1994897" cy="411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2239346" y="2687942"/>
            <a:ext cx="2108324" cy="199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8" name="Gruppieren 27"/>
          <p:cNvGrpSpPr/>
          <p:nvPr/>
        </p:nvGrpSpPr>
        <p:grpSpPr>
          <a:xfrm>
            <a:off x="4138044" y="3866292"/>
            <a:ext cx="139347" cy="140400"/>
            <a:chOff x="3710662" y="3866292"/>
            <a:chExt cx="139347" cy="140400"/>
          </a:xfrm>
        </p:grpSpPr>
        <p:sp>
          <p:nvSpPr>
            <p:cNvPr id="29" name="Ellipse 28"/>
            <p:cNvSpPr>
              <a:spLocks noChangeAspect="1"/>
            </p:cNvSpPr>
            <p:nvPr/>
          </p:nvSpPr>
          <p:spPr>
            <a:xfrm>
              <a:off x="3710662" y="3866292"/>
              <a:ext cx="139347" cy="1404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54A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0" name="Gerader Verbinder 29"/>
            <p:cNvCxnSpPr>
              <a:stCxn id="29" idx="2"/>
              <a:endCxn id="29" idx="6"/>
            </p:cNvCxnSpPr>
            <p:nvPr/>
          </p:nvCxnSpPr>
          <p:spPr>
            <a:xfrm>
              <a:off x="3710662" y="3936492"/>
              <a:ext cx="139347" cy="0"/>
            </a:xfrm>
            <a:prstGeom prst="line">
              <a:avLst/>
            </a:prstGeom>
            <a:ln w="12700">
              <a:solidFill>
                <a:srgbClr val="54A0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/>
            <p:cNvCxnSpPr/>
            <p:nvPr/>
          </p:nvCxnSpPr>
          <p:spPr>
            <a:xfrm rot="16200000">
              <a:off x="3710662" y="3937018"/>
              <a:ext cx="139347" cy="0"/>
            </a:xfrm>
            <a:prstGeom prst="line">
              <a:avLst/>
            </a:prstGeom>
            <a:ln w="12700">
              <a:solidFill>
                <a:srgbClr val="54A0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en 31"/>
          <p:cNvGrpSpPr/>
          <p:nvPr/>
        </p:nvGrpSpPr>
        <p:grpSpPr>
          <a:xfrm>
            <a:off x="2100002" y="3889656"/>
            <a:ext cx="139347" cy="140400"/>
            <a:chOff x="1672621" y="3889656"/>
            <a:chExt cx="139347" cy="140400"/>
          </a:xfrm>
        </p:grpSpPr>
        <p:sp>
          <p:nvSpPr>
            <p:cNvPr id="33" name="Ellipse 32"/>
            <p:cNvSpPr>
              <a:spLocks noChangeAspect="1"/>
            </p:cNvSpPr>
            <p:nvPr/>
          </p:nvSpPr>
          <p:spPr>
            <a:xfrm>
              <a:off x="1672621" y="3889656"/>
              <a:ext cx="139347" cy="1404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54A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4" name="Gerader Verbinder 33"/>
            <p:cNvCxnSpPr>
              <a:stCxn id="33" idx="2"/>
              <a:endCxn id="33" idx="6"/>
            </p:cNvCxnSpPr>
            <p:nvPr/>
          </p:nvCxnSpPr>
          <p:spPr>
            <a:xfrm>
              <a:off x="1672621" y="3959856"/>
              <a:ext cx="139347" cy="0"/>
            </a:xfrm>
            <a:prstGeom prst="line">
              <a:avLst/>
            </a:prstGeom>
            <a:ln w="12700">
              <a:solidFill>
                <a:srgbClr val="54A0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/>
            <p:cNvCxnSpPr/>
            <p:nvPr/>
          </p:nvCxnSpPr>
          <p:spPr>
            <a:xfrm rot="16200000">
              <a:off x="1672621" y="3960382"/>
              <a:ext cx="139347" cy="0"/>
            </a:xfrm>
            <a:prstGeom prst="line">
              <a:avLst/>
            </a:prstGeom>
            <a:ln w="12700">
              <a:solidFill>
                <a:srgbClr val="54A0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en 35"/>
          <p:cNvGrpSpPr/>
          <p:nvPr/>
        </p:nvGrpSpPr>
        <p:grpSpPr>
          <a:xfrm>
            <a:off x="787377" y="2970001"/>
            <a:ext cx="4831091" cy="2999239"/>
            <a:chOff x="356421" y="2966273"/>
            <a:chExt cx="4831090" cy="2999238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21" y="2966273"/>
              <a:ext cx="4831090" cy="2999238"/>
            </a:xfrm>
            <a:prstGeom prst="rect">
              <a:avLst/>
            </a:prstGeom>
          </p:spPr>
        </p:pic>
        <p:sp>
          <p:nvSpPr>
            <p:cNvPr id="38" name="Textfeld 37"/>
            <p:cNvSpPr txBox="1"/>
            <p:nvPr/>
          </p:nvSpPr>
          <p:spPr>
            <a:xfrm>
              <a:off x="3061065" y="4327550"/>
              <a:ext cx="1284326" cy="307777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40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de-DE" sz="1400" baseline="-2500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de-DE" sz="1400">
                  <a:latin typeface="Arial" panose="020B0604020202020204" pitchFamily="34" charset="0"/>
                  <a:cs typeface="Arial" panose="020B0604020202020204" pitchFamily="34" charset="0"/>
                </a:rPr>
                <a:t> = 10</a:t>
              </a:r>
              <a:r>
                <a:rPr lang="de-DE" sz="1400" baseline="3000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de-DE" sz="1400">
                  <a:latin typeface="Arial" panose="020B0604020202020204" pitchFamily="34" charset="0"/>
                  <a:cs typeface="Arial" panose="020B0604020202020204" pitchFamily="34" charset="0"/>
                </a:rPr>
                <a:t> cm</a:t>
              </a:r>
              <a:r>
                <a:rPr lang="de-DE" sz="1400" baseline="30000"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endParaRPr lang="de-DE" sz="1400" baseline="30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3060505" y="4020349"/>
              <a:ext cx="1284326" cy="307777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40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de-DE" sz="1400" baseline="-2500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de-DE" sz="1400">
                  <a:latin typeface="Arial" panose="020B0604020202020204" pitchFamily="34" charset="0"/>
                  <a:cs typeface="Arial" panose="020B0604020202020204" pitchFamily="34" charset="0"/>
                </a:rPr>
                <a:t> = 10</a:t>
              </a:r>
              <a:r>
                <a:rPr lang="de-DE" sz="1400" baseline="3000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r>
                <a:rPr lang="de-DE" sz="1400">
                  <a:latin typeface="Arial" panose="020B0604020202020204" pitchFamily="34" charset="0"/>
                  <a:cs typeface="Arial" panose="020B0604020202020204" pitchFamily="34" charset="0"/>
                </a:rPr>
                <a:t> cm</a:t>
              </a:r>
              <a:r>
                <a:rPr lang="de-DE" sz="1400" baseline="30000"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endParaRPr lang="de-DE" sz="1400" baseline="30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Grafik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838" y="6033281"/>
            <a:ext cx="2120588" cy="374115"/>
          </a:xfrm>
          <a:prstGeom prst="rect">
            <a:avLst/>
          </a:prstGeom>
        </p:spPr>
      </p:pic>
      <p:pic>
        <p:nvPicPr>
          <p:cNvPr id="41" name="Bild 5" descr="PIConGPU_logo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71" y="5517339"/>
            <a:ext cx="1394106" cy="61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76" y="5763707"/>
            <a:ext cx="558368" cy="374184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868" y="152496"/>
            <a:ext cx="3563058" cy="5128264"/>
          </a:xfrm>
          <a:prstGeom prst="rect">
            <a:avLst/>
          </a:prstGeom>
        </p:spPr>
      </p:pic>
      <p:sp>
        <p:nvSpPr>
          <p:cNvPr id="46" name="Rechteck 45"/>
          <p:cNvSpPr/>
          <p:nvPr/>
        </p:nvSpPr>
        <p:spPr>
          <a:xfrm rot="16200000">
            <a:off x="9355048" y="2087639"/>
            <a:ext cx="144016" cy="360040"/>
          </a:xfrm>
          <a:prstGeom prst="rect">
            <a:avLst/>
          </a:prstGeom>
          <a:noFill/>
          <a:ln w="222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hteck 46"/>
          <p:cNvSpPr/>
          <p:nvPr/>
        </p:nvSpPr>
        <p:spPr>
          <a:xfrm rot="16200000">
            <a:off x="6169054" y="2379783"/>
            <a:ext cx="3516656" cy="1272608"/>
          </a:xfrm>
          <a:prstGeom prst="rect">
            <a:avLst/>
          </a:prstGeom>
          <a:noFill/>
          <a:ln w="222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8" name="Gerader Verbinder 47"/>
          <p:cNvCxnSpPr/>
          <p:nvPr/>
        </p:nvCxnSpPr>
        <p:spPr>
          <a:xfrm flipH="1">
            <a:off x="8582906" y="2339668"/>
            <a:ext cx="664137" cy="161538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 flipH="1" flipV="1">
            <a:off x="8553128" y="1257759"/>
            <a:ext cx="693915" cy="93789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40"/>
          <a:stretch/>
        </p:blipFill>
        <p:spPr>
          <a:xfrm rot="16200000">
            <a:off x="6253803" y="2426685"/>
            <a:ext cx="3324178" cy="1211188"/>
          </a:xfrm>
          <a:prstGeom prst="rect">
            <a:avLst/>
          </a:prstGeom>
        </p:spPr>
      </p:pic>
      <p:sp>
        <p:nvSpPr>
          <p:cNvPr id="53" name="Rechteck 52"/>
          <p:cNvSpPr/>
          <p:nvPr/>
        </p:nvSpPr>
        <p:spPr>
          <a:xfrm>
            <a:off x="80506" y="6214657"/>
            <a:ext cx="3618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L. Obst-Huebl et al.: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Nature Comm.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(2018)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51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00746 -0.03125 L 0.02239 -0.05949 L 0.04045 -0.07778 " pathEditMode="relative" ptsTypes="AAAA">
                                      <p:cBhvr>
                                        <p:cTn id="5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0364 -0.03541 L -0.01771 -0.06342 L -0.03994 -0.08495 L -0.03994 -0.08472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2" y="1052736"/>
            <a:ext cx="4788419" cy="496825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3528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All-optical beam structuring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83" y="4331752"/>
            <a:ext cx="3535687" cy="125273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23" y="3797404"/>
            <a:ext cx="3520447" cy="1606299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487882" y="4331752"/>
            <a:ext cx="1284326" cy="307777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400">
                <a:latin typeface="+mn-lt"/>
              </a:rPr>
              <a:t>n</a:t>
            </a:r>
            <a:r>
              <a:rPr lang="de-DE" sz="1400" baseline="-25000">
                <a:latin typeface="+mn-lt"/>
              </a:rPr>
              <a:t>e</a:t>
            </a:r>
            <a:r>
              <a:rPr lang="de-DE" sz="1400">
                <a:latin typeface="+mn-lt"/>
              </a:rPr>
              <a:t> = 10</a:t>
            </a:r>
            <a:r>
              <a:rPr lang="de-DE" sz="1400" baseline="30000">
                <a:latin typeface="+mn-lt"/>
              </a:rPr>
              <a:t>12</a:t>
            </a:r>
            <a:r>
              <a:rPr lang="de-DE" sz="1400">
                <a:latin typeface="+mn-lt"/>
              </a:rPr>
              <a:t> cm</a:t>
            </a:r>
            <a:r>
              <a:rPr lang="de-DE" sz="1400" baseline="30000">
                <a:latin typeface="+mn-lt"/>
              </a:rPr>
              <a:t>-3</a:t>
            </a:r>
            <a:endParaRPr lang="de-DE" sz="1400" baseline="30000">
              <a:latin typeface="+mn-lt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05" y="2995719"/>
            <a:ext cx="4148336" cy="2164084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1396458" y="2942723"/>
            <a:ext cx="3573071" cy="2641756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3347428" y="337948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latin typeface="+mn-lt"/>
              </a:rPr>
              <a:t>laser</a:t>
            </a:r>
            <a:endParaRPr lang="de-DE">
              <a:latin typeface="+mn-lt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36" y="1135063"/>
            <a:ext cx="3989840" cy="1783084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38" y="1375860"/>
            <a:ext cx="3523495" cy="1542291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2227377" y="2298595"/>
            <a:ext cx="194421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52" y="2316880"/>
            <a:ext cx="1883668" cy="557785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3487882" y="4023976"/>
            <a:ext cx="1284326" cy="307777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400">
                <a:latin typeface="+mn-lt"/>
              </a:rPr>
              <a:t>n</a:t>
            </a:r>
            <a:r>
              <a:rPr lang="de-DE" sz="1400" baseline="-25000">
                <a:latin typeface="+mn-lt"/>
              </a:rPr>
              <a:t>e</a:t>
            </a:r>
            <a:r>
              <a:rPr lang="de-DE" sz="1400">
                <a:latin typeface="+mn-lt"/>
              </a:rPr>
              <a:t> = 10</a:t>
            </a:r>
            <a:r>
              <a:rPr lang="de-DE" sz="1400" baseline="30000">
                <a:latin typeface="+mn-lt"/>
              </a:rPr>
              <a:t>14</a:t>
            </a:r>
            <a:r>
              <a:rPr lang="de-DE" sz="1400">
                <a:latin typeface="+mn-lt"/>
              </a:rPr>
              <a:t> cm</a:t>
            </a:r>
            <a:r>
              <a:rPr lang="de-DE" sz="1400" baseline="30000">
                <a:latin typeface="+mn-lt"/>
              </a:rPr>
              <a:t>-3</a:t>
            </a:r>
            <a:endParaRPr lang="de-DE" sz="1400" baseline="30000">
              <a:latin typeface="+mn-lt"/>
            </a:endParaRPr>
          </a:p>
        </p:txBody>
      </p:sp>
      <p:sp>
        <p:nvSpPr>
          <p:cNvPr id="24" name="Pfeil nach unten 23"/>
          <p:cNvSpPr/>
          <p:nvPr/>
        </p:nvSpPr>
        <p:spPr>
          <a:xfrm flipV="1">
            <a:off x="2955259" y="3378715"/>
            <a:ext cx="420175" cy="504056"/>
          </a:xfrm>
          <a:prstGeom prst="downArrow">
            <a:avLst/>
          </a:prstGeom>
          <a:solidFill>
            <a:srgbClr val="C000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2212822" y="2475445"/>
            <a:ext cx="1994897" cy="411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2239346" y="2687942"/>
            <a:ext cx="2108324" cy="199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8" name="Gruppieren 27"/>
          <p:cNvGrpSpPr/>
          <p:nvPr/>
        </p:nvGrpSpPr>
        <p:grpSpPr>
          <a:xfrm>
            <a:off x="4138044" y="3866292"/>
            <a:ext cx="139347" cy="140400"/>
            <a:chOff x="3710662" y="3866292"/>
            <a:chExt cx="139347" cy="140400"/>
          </a:xfrm>
        </p:grpSpPr>
        <p:sp>
          <p:nvSpPr>
            <p:cNvPr id="29" name="Ellipse 28"/>
            <p:cNvSpPr>
              <a:spLocks noChangeAspect="1"/>
            </p:cNvSpPr>
            <p:nvPr/>
          </p:nvSpPr>
          <p:spPr>
            <a:xfrm>
              <a:off x="3710662" y="3866292"/>
              <a:ext cx="139347" cy="1404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54A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0" name="Gerader Verbinder 29"/>
            <p:cNvCxnSpPr>
              <a:stCxn id="29" idx="2"/>
              <a:endCxn id="29" idx="6"/>
            </p:cNvCxnSpPr>
            <p:nvPr/>
          </p:nvCxnSpPr>
          <p:spPr>
            <a:xfrm>
              <a:off x="3710662" y="3936492"/>
              <a:ext cx="139347" cy="0"/>
            </a:xfrm>
            <a:prstGeom prst="line">
              <a:avLst/>
            </a:prstGeom>
            <a:ln w="12700">
              <a:solidFill>
                <a:srgbClr val="54A0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/>
            <p:cNvCxnSpPr/>
            <p:nvPr/>
          </p:nvCxnSpPr>
          <p:spPr>
            <a:xfrm rot="16200000">
              <a:off x="3710662" y="3937018"/>
              <a:ext cx="139347" cy="0"/>
            </a:xfrm>
            <a:prstGeom prst="line">
              <a:avLst/>
            </a:prstGeom>
            <a:ln w="12700">
              <a:solidFill>
                <a:srgbClr val="54A0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en 31"/>
          <p:cNvGrpSpPr/>
          <p:nvPr/>
        </p:nvGrpSpPr>
        <p:grpSpPr>
          <a:xfrm>
            <a:off x="2100002" y="3889656"/>
            <a:ext cx="139347" cy="140400"/>
            <a:chOff x="1672621" y="3889656"/>
            <a:chExt cx="139347" cy="140400"/>
          </a:xfrm>
        </p:grpSpPr>
        <p:sp>
          <p:nvSpPr>
            <p:cNvPr id="33" name="Ellipse 32"/>
            <p:cNvSpPr>
              <a:spLocks noChangeAspect="1"/>
            </p:cNvSpPr>
            <p:nvPr/>
          </p:nvSpPr>
          <p:spPr>
            <a:xfrm>
              <a:off x="1672621" y="3889656"/>
              <a:ext cx="139347" cy="1404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54A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4" name="Gerader Verbinder 33"/>
            <p:cNvCxnSpPr>
              <a:stCxn id="33" idx="2"/>
              <a:endCxn id="33" idx="6"/>
            </p:cNvCxnSpPr>
            <p:nvPr/>
          </p:nvCxnSpPr>
          <p:spPr>
            <a:xfrm>
              <a:off x="1672621" y="3959856"/>
              <a:ext cx="139347" cy="0"/>
            </a:xfrm>
            <a:prstGeom prst="line">
              <a:avLst/>
            </a:prstGeom>
            <a:ln w="12700">
              <a:solidFill>
                <a:srgbClr val="54A0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/>
            <p:cNvCxnSpPr/>
            <p:nvPr/>
          </p:nvCxnSpPr>
          <p:spPr>
            <a:xfrm rot="16200000">
              <a:off x="1672621" y="3960382"/>
              <a:ext cx="139347" cy="0"/>
            </a:xfrm>
            <a:prstGeom prst="line">
              <a:avLst/>
            </a:prstGeom>
            <a:ln w="12700">
              <a:solidFill>
                <a:srgbClr val="54A0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en 35"/>
          <p:cNvGrpSpPr/>
          <p:nvPr/>
        </p:nvGrpSpPr>
        <p:grpSpPr>
          <a:xfrm>
            <a:off x="787377" y="2970001"/>
            <a:ext cx="4831091" cy="2999239"/>
            <a:chOff x="356421" y="2966273"/>
            <a:chExt cx="4831090" cy="2999238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21" y="2966273"/>
              <a:ext cx="4831090" cy="2999238"/>
            </a:xfrm>
            <a:prstGeom prst="rect">
              <a:avLst/>
            </a:prstGeom>
          </p:spPr>
        </p:pic>
        <p:sp>
          <p:nvSpPr>
            <p:cNvPr id="38" name="Textfeld 37"/>
            <p:cNvSpPr txBox="1"/>
            <p:nvPr/>
          </p:nvSpPr>
          <p:spPr>
            <a:xfrm>
              <a:off x="3061065" y="4327550"/>
              <a:ext cx="1284326" cy="307777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40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de-DE" sz="1400" baseline="-2500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de-DE" sz="1400">
                  <a:latin typeface="Arial" panose="020B0604020202020204" pitchFamily="34" charset="0"/>
                  <a:cs typeface="Arial" panose="020B0604020202020204" pitchFamily="34" charset="0"/>
                </a:rPr>
                <a:t> = 10</a:t>
              </a:r>
              <a:r>
                <a:rPr lang="de-DE" sz="1400" baseline="3000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de-DE" sz="1400">
                  <a:latin typeface="Arial" panose="020B0604020202020204" pitchFamily="34" charset="0"/>
                  <a:cs typeface="Arial" panose="020B0604020202020204" pitchFamily="34" charset="0"/>
                </a:rPr>
                <a:t> cm</a:t>
              </a:r>
              <a:r>
                <a:rPr lang="de-DE" sz="1400" baseline="30000"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endParaRPr lang="de-DE" sz="1400" baseline="30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3060505" y="4020349"/>
              <a:ext cx="1284326" cy="307777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40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de-DE" sz="1400" baseline="-2500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de-DE" sz="1400">
                  <a:latin typeface="Arial" panose="020B0604020202020204" pitchFamily="34" charset="0"/>
                  <a:cs typeface="Arial" panose="020B0604020202020204" pitchFamily="34" charset="0"/>
                </a:rPr>
                <a:t> = 10</a:t>
              </a:r>
              <a:r>
                <a:rPr lang="de-DE" sz="1400" baseline="3000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r>
                <a:rPr lang="de-DE" sz="1400">
                  <a:latin typeface="Arial" panose="020B0604020202020204" pitchFamily="34" charset="0"/>
                  <a:cs typeface="Arial" panose="020B0604020202020204" pitchFamily="34" charset="0"/>
                </a:rPr>
                <a:t> cm</a:t>
              </a:r>
              <a:r>
                <a:rPr lang="de-DE" sz="1400" baseline="30000"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endParaRPr lang="de-DE" sz="1400" baseline="30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Grafik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838" y="6033281"/>
            <a:ext cx="2120588" cy="374115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76" y="5763707"/>
            <a:ext cx="558368" cy="374184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868" y="152496"/>
            <a:ext cx="3563058" cy="5128264"/>
          </a:xfrm>
          <a:prstGeom prst="rect">
            <a:avLst/>
          </a:prstGeom>
        </p:spPr>
      </p:pic>
      <p:sp>
        <p:nvSpPr>
          <p:cNvPr id="46" name="Rechteck 45"/>
          <p:cNvSpPr/>
          <p:nvPr/>
        </p:nvSpPr>
        <p:spPr>
          <a:xfrm rot="16200000">
            <a:off x="9249320" y="2988797"/>
            <a:ext cx="703764" cy="475486"/>
          </a:xfrm>
          <a:prstGeom prst="rect">
            <a:avLst/>
          </a:prstGeom>
          <a:noFill/>
          <a:ln w="222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8" name="Gerader Verbinder 47"/>
          <p:cNvCxnSpPr>
            <a:stCxn id="46" idx="1"/>
          </p:cNvCxnSpPr>
          <p:nvPr/>
        </p:nvCxnSpPr>
        <p:spPr>
          <a:xfrm flipH="1">
            <a:off x="9203074" y="3578422"/>
            <a:ext cx="398128" cy="51321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>
            <a:stCxn id="46" idx="3"/>
          </p:cNvCxnSpPr>
          <p:nvPr/>
        </p:nvCxnSpPr>
        <p:spPr>
          <a:xfrm flipH="1" flipV="1">
            <a:off x="9203074" y="2377114"/>
            <a:ext cx="398128" cy="4975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fik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19" y="2377114"/>
            <a:ext cx="3488155" cy="1714519"/>
          </a:xfrm>
          <a:prstGeom prst="rect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feld 43"/>
          <p:cNvSpPr txBox="1"/>
          <p:nvPr/>
        </p:nvSpPr>
        <p:spPr>
          <a:xfrm>
            <a:off x="7357459" y="2550293"/>
            <a:ext cx="1595309" cy="36933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baseline="-2500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r>
              <a:rPr lang="de-DE" baseline="3000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de-DE" baseline="3000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de-DE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hteck 52"/>
          <p:cNvSpPr/>
          <p:nvPr/>
        </p:nvSpPr>
        <p:spPr>
          <a:xfrm>
            <a:off x="80506" y="6214657"/>
            <a:ext cx="3618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L. Obst-Huebl et al.: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Nature Comm.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(2018)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Bild 5" descr="PIConGPU_logo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71" y="5517339"/>
            <a:ext cx="1394106" cy="61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feld 56"/>
          <p:cNvSpPr txBox="1"/>
          <p:nvPr/>
        </p:nvSpPr>
        <p:spPr>
          <a:xfrm>
            <a:off x="5814167" y="4156297"/>
            <a:ext cx="3144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68" indent="-269868">
              <a:buBlip>
                <a:blip r:embed="rId15"/>
              </a:buBlip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field strength nearly constant over mm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534883" y="711681"/>
            <a:ext cx="7200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68" indent="-269868">
              <a:buBlip>
                <a:blip r:embed="rId15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PIC simulation of underdense plasma region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5651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3528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Intermediate conclusions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95544" y="759639"/>
            <a:ext cx="11541352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68" indent="-269868">
              <a:buBlip>
                <a:blip r:embed="rId2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high amount of transmitted light (small targets) + sufficient residual gas  all-optical proton beam structuring</a:t>
            </a:r>
          </a:p>
          <a:p>
            <a:pPr marL="269868" indent="-269868">
              <a:buBlip>
                <a:blip r:embed="rId2"/>
              </a:buBlip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69868" indent="-269868">
              <a:buBlip>
                <a:blip r:embed="rId2"/>
              </a:buBlip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69868" indent="-269868">
              <a:buBlip>
                <a:blip r:embed="rId2"/>
              </a:buBlip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69868" indent="-269868">
              <a:buBlip>
                <a:blip r:embed="rId2"/>
              </a:buBlip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69868" indent="-269868">
              <a:buBlip>
                <a:blip r:embed="rId2"/>
              </a:buBlip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en-US" sz="11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69868" indent="-269868">
              <a:buBlip>
                <a:blip r:embed="rId2"/>
              </a:buBlip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69868" indent="-269868">
              <a:buBlip>
                <a:blip r:embed="rId2"/>
              </a:buBlip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potential superposition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with modulations arising at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the 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target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6007194" y="1331480"/>
            <a:ext cx="3231734" cy="2352202"/>
            <a:chOff x="6012160" y="2057426"/>
            <a:chExt cx="2000099" cy="1455762"/>
          </a:xfrm>
        </p:grpSpPr>
        <p:pic>
          <p:nvPicPr>
            <p:cNvPr id="7" name="Picture 2" descr="Y:\ions\projects\Ionenbeschleunigung\2017\Imprint_Studien\Paper_Imprint\figure_dev\figure2_v7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47" t="49098" r="27547"/>
            <a:stretch/>
          </p:blipFill>
          <p:spPr bwMode="auto">
            <a:xfrm>
              <a:off x="6012160" y="2057426"/>
              <a:ext cx="1410426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Y:\ions\projects\Ionenbeschleunigung\2017\Imprint_Studien\Paper_Imprint\figure_dev\figure2_v7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21" t="50902" r="416" b="-1804"/>
            <a:stretch/>
          </p:blipFill>
          <p:spPr bwMode="auto">
            <a:xfrm>
              <a:off x="7537937" y="2073028"/>
              <a:ext cx="47432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58" y="1197091"/>
            <a:ext cx="2824436" cy="254462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75" y="4283739"/>
            <a:ext cx="1931329" cy="19394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/>
          <a:srcRect l="9580" t="11928" r="12778" b="8608"/>
          <a:stretch/>
        </p:blipFill>
        <p:spPr>
          <a:xfrm rot="5400000" flipH="1">
            <a:off x="6422185" y="4290642"/>
            <a:ext cx="1934996" cy="19396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uppieren 11"/>
          <p:cNvGrpSpPr/>
          <p:nvPr/>
        </p:nvGrpSpPr>
        <p:grpSpPr>
          <a:xfrm>
            <a:off x="6775591" y="4635563"/>
            <a:ext cx="2134715" cy="1409051"/>
            <a:chOff x="5270316" y="2177422"/>
            <a:chExt cx="3328800" cy="2197224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5270316" y="2177422"/>
              <a:ext cx="3328800" cy="901079"/>
              <a:chOff x="5270316" y="2177422"/>
              <a:chExt cx="3328800" cy="901079"/>
            </a:xfrm>
          </p:grpSpPr>
          <p:sp>
            <p:nvSpPr>
              <p:cNvPr id="15" name="Rechteck 14"/>
              <p:cNvSpPr/>
              <p:nvPr/>
            </p:nvSpPr>
            <p:spPr bwMode="auto">
              <a:xfrm>
                <a:off x="5270316" y="2177422"/>
                <a:ext cx="1245899" cy="55537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latin typeface="Arial" charset="0"/>
                </a:endParaRPr>
              </a:p>
            </p:txBody>
          </p:sp>
          <p:cxnSp>
            <p:nvCxnSpPr>
              <p:cNvPr id="16" name="Gerader Verbinder 109"/>
              <p:cNvCxnSpPr/>
              <p:nvPr/>
            </p:nvCxnSpPr>
            <p:spPr bwMode="auto">
              <a:xfrm flipH="1" flipV="1">
                <a:off x="5270316" y="2732798"/>
                <a:ext cx="386994" cy="345703"/>
              </a:xfrm>
              <a:prstGeom prst="line">
                <a:avLst/>
              </a:prstGeom>
              <a:solidFill>
                <a:srgbClr val="003E89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Gerader Verbinder 113"/>
              <p:cNvCxnSpPr/>
              <p:nvPr/>
            </p:nvCxnSpPr>
            <p:spPr bwMode="auto">
              <a:xfrm>
                <a:off x="6516215" y="2739947"/>
                <a:ext cx="2082901" cy="338554"/>
              </a:xfrm>
              <a:prstGeom prst="line">
                <a:avLst/>
              </a:prstGeom>
              <a:solidFill>
                <a:srgbClr val="003E89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2" t="56699" r="39182" b="9281"/>
            <a:stretch/>
          </p:blipFill>
          <p:spPr>
            <a:xfrm>
              <a:off x="5652120" y="3078501"/>
              <a:ext cx="2946996" cy="1296145"/>
            </a:xfrm>
            <a:prstGeom prst="rect">
              <a:avLst/>
            </a:prstGeom>
            <a:ln w="317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564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3528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targets turning transparent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8200549" y="500586"/>
            <a:ext cx="2224726" cy="3833267"/>
            <a:chOff x="6534775" y="662468"/>
            <a:chExt cx="2616217" cy="4507821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4775" y="662468"/>
              <a:ext cx="2616217" cy="4507821"/>
            </a:xfrm>
            <a:prstGeom prst="rect">
              <a:avLst/>
            </a:prstGeom>
          </p:spPr>
        </p:pic>
        <p:sp>
          <p:nvSpPr>
            <p:cNvPr id="8" name="Akkord 7"/>
            <p:cNvSpPr>
              <a:spLocks noChangeAspect="1"/>
            </p:cNvSpPr>
            <p:nvPr/>
          </p:nvSpPr>
          <p:spPr bwMode="auto">
            <a:xfrm rot="20458093" flipV="1">
              <a:off x="7541108" y="1955145"/>
              <a:ext cx="695902" cy="700738"/>
            </a:xfrm>
            <a:prstGeom prst="chord">
              <a:avLst>
                <a:gd name="adj1" fmla="val 3463391"/>
                <a:gd name="adj2" fmla="val 15635275"/>
              </a:avLst>
            </a:prstGeom>
            <a:solidFill>
              <a:schemeClr val="tx1">
                <a:lumMod val="95000"/>
                <a:lumOff val="5000"/>
                <a:alpha val="26000"/>
              </a:schemeClr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9" name="Akkord 8"/>
            <p:cNvSpPr>
              <a:spLocks noChangeAspect="1"/>
            </p:cNvSpPr>
            <p:nvPr/>
          </p:nvSpPr>
          <p:spPr bwMode="auto">
            <a:xfrm rot="20458093" flipV="1">
              <a:off x="7335389" y="1786242"/>
              <a:ext cx="1060471" cy="1067843"/>
            </a:xfrm>
            <a:prstGeom prst="chord">
              <a:avLst>
                <a:gd name="adj1" fmla="val 3463391"/>
                <a:gd name="adj2" fmla="val 15635275"/>
              </a:avLst>
            </a:prstGeom>
            <a:solidFill>
              <a:schemeClr val="tx1">
                <a:lumMod val="95000"/>
                <a:lumOff val="5000"/>
                <a:alpha val="26000"/>
              </a:schemeClr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10" name="Akkord 9"/>
            <p:cNvSpPr>
              <a:spLocks noChangeAspect="1"/>
            </p:cNvSpPr>
            <p:nvPr/>
          </p:nvSpPr>
          <p:spPr bwMode="auto">
            <a:xfrm rot="20458093" flipV="1">
              <a:off x="7771702" y="2150950"/>
              <a:ext cx="306997" cy="309131"/>
            </a:xfrm>
            <a:prstGeom prst="chord">
              <a:avLst>
                <a:gd name="adj1" fmla="val 3463391"/>
                <a:gd name="adj2" fmla="val 15635275"/>
              </a:avLst>
            </a:prstGeom>
            <a:solidFill>
              <a:schemeClr val="tx1">
                <a:lumMod val="95000"/>
                <a:lumOff val="5000"/>
                <a:alpha val="43000"/>
              </a:schemeClr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Arial" charset="0"/>
              </a:endParaRPr>
            </a:p>
          </p:txBody>
        </p:sp>
      </p:grpSp>
      <p:sp>
        <p:nvSpPr>
          <p:cNvPr id="11" name="Freihandform 10"/>
          <p:cNvSpPr/>
          <p:nvPr/>
        </p:nvSpPr>
        <p:spPr>
          <a:xfrm>
            <a:off x="7989591" y="1074850"/>
            <a:ext cx="2103136" cy="2127443"/>
          </a:xfrm>
          <a:custGeom>
            <a:avLst/>
            <a:gdLst>
              <a:gd name="connsiteX0" fmla="*/ 0 w 705678"/>
              <a:gd name="connsiteY0" fmla="*/ 557893 h 1046211"/>
              <a:gd name="connsiteX1" fmla="*/ 159026 w 705678"/>
              <a:gd name="connsiteY1" fmla="*/ 557893 h 1046211"/>
              <a:gd name="connsiteX2" fmla="*/ 198782 w 705678"/>
              <a:gd name="connsiteY2" fmla="*/ 369050 h 1046211"/>
              <a:gd name="connsiteX3" fmla="*/ 238539 w 705678"/>
              <a:gd name="connsiteY3" fmla="*/ 796432 h 1046211"/>
              <a:gd name="connsiteX4" fmla="*/ 268356 w 705678"/>
              <a:gd name="connsiteY4" fmla="*/ 229902 h 1046211"/>
              <a:gd name="connsiteX5" fmla="*/ 318052 w 705678"/>
              <a:gd name="connsiteY5" fmla="*/ 1044911 h 1046211"/>
              <a:gd name="connsiteX6" fmla="*/ 347869 w 705678"/>
              <a:gd name="connsiteY6" fmla="*/ 1302 h 1046211"/>
              <a:gd name="connsiteX7" fmla="*/ 387626 w 705678"/>
              <a:gd name="connsiteY7" fmla="*/ 816311 h 1046211"/>
              <a:gd name="connsiteX8" fmla="*/ 427382 w 705678"/>
              <a:gd name="connsiteY8" fmla="*/ 259719 h 1046211"/>
              <a:gd name="connsiteX9" fmla="*/ 437321 w 705678"/>
              <a:gd name="connsiteY9" fmla="*/ 428685 h 1046211"/>
              <a:gd name="connsiteX10" fmla="*/ 705678 w 705678"/>
              <a:gd name="connsiteY10" fmla="*/ 518137 h 10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5678" h="1046211">
                <a:moveTo>
                  <a:pt x="0" y="557893"/>
                </a:moveTo>
                <a:cubicBezTo>
                  <a:pt x="62948" y="573630"/>
                  <a:pt x="125896" y="589367"/>
                  <a:pt x="159026" y="557893"/>
                </a:cubicBezTo>
                <a:cubicBezTo>
                  <a:pt x="192156" y="526419"/>
                  <a:pt x="185530" y="329294"/>
                  <a:pt x="198782" y="369050"/>
                </a:cubicBezTo>
                <a:cubicBezTo>
                  <a:pt x="212034" y="408806"/>
                  <a:pt x="226943" y="819623"/>
                  <a:pt x="238539" y="796432"/>
                </a:cubicBezTo>
                <a:cubicBezTo>
                  <a:pt x="250135" y="773241"/>
                  <a:pt x="255104" y="188489"/>
                  <a:pt x="268356" y="229902"/>
                </a:cubicBezTo>
                <a:cubicBezTo>
                  <a:pt x="281608" y="271315"/>
                  <a:pt x="304800" y="1083011"/>
                  <a:pt x="318052" y="1044911"/>
                </a:cubicBezTo>
                <a:cubicBezTo>
                  <a:pt x="331304" y="1006811"/>
                  <a:pt x="336273" y="39402"/>
                  <a:pt x="347869" y="1302"/>
                </a:cubicBezTo>
                <a:cubicBezTo>
                  <a:pt x="359465" y="-36798"/>
                  <a:pt x="374374" y="773242"/>
                  <a:pt x="387626" y="816311"/>
                </a:cubicBezTo>
                <a:cubicBezTo>
                  <a:pt x="400878" y="859381"/>
                  <a:pt x="419100" y="324323"/>
                  <a:pt x="427382" y="259719"/>
                </a:cubicBezTo>
                <a:cubicBezTo>
                  <a:pt x="435664" y="195115"/>
                  <a:pt x="390938" y="385615"/>
                  <a:pt x="437321" y="428685"/>
                </a:cubicBezTo>
                <a:cubicBezTo>
                  <a:pt x="483704" y="471755"/>
                  <a:pt x="594691" y="494946"/>
                  <a:pt x="705678" y="518137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Gruppieren 11"/>
          <p:cNvGrpSpPr/>
          <p:nvPr/>
        </p:nvGrpSpPr>
        <p:grpSpPr>
          <a:xfrm>
            <a:off x="9286010" y="152592"/>
            <a:ext cx="1120632" cy="4044351"/>
            <a:chOff x="1797758" y="782842"/>
            <a:chExt cx="852927" cy="3078206"/>
          </a:xfrm>
        </p:grpSpPr>
        <p:cxnSp>
          <p:nvCxnSpPr>
            <p:cNvPr id="13" name="Gerader Verbinder 12"/>
            <p:cNvCxnSpPr/>
            <p:nvPr/>
          </p:nvCxnSpPr>
          <p:spPr>
            <a:xfrm flipH="1">
              <a:off x="2177400" y="782842"/>
              <a:ext cx="18336" cy="3078206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19632">
              <a:off x="1846255" y="2308760"/>
              <a:ext cx="755933" cy="852927"/>
            </a:xfrm>
            <a:prstGeom prst="rect">
              <a:avLst/>
            </a:prstGeom>
          </p:spPr>
        </p:pic>
      </p:grpSp>
      <p:sp>
        <p:nvSpPr>
          <p:cNvPr id="15" name="Rechteck 14"/>
          <p:cNvSpPr/>
          <p:nvPr/>
        </p:nvSpPr>
        <p:spPr>
          <a:xfrm>
            <a:off x="73054" y="6221861"/>
            <a:ext cx="41113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P. Poole, L. Obst et al.: </a:t>
            </a:r>
            <a:r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New Journ. Phys.</a:t>
            </a:r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 (2018)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uppieren 15"/>
          <p:cNvGrpSpPr>
            <a:grpSpLocks noChangeAspect="1"/>
          </p:cNvGrpSpPr>
          <p:nvPr/>
        </p:nvGrpSpPr>
        <p:grpSpPr>
          <a:xfrm>
            <a:off x="2637295" y="1489694"/>
            <a:ext cx="5428781" cy="2328622"/>
            <a:chOff x="3893485" y="1489816"/>
            <a:chExt cx="4724402" cy="2026485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3485" y="1489816"/>
              <a:ext cx="3582064" cy="1795168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6328478" y="3239302"/>
              <a:ext cx="22894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>
                  <a:latin typeface="Arial" panose="020B0604020202020204" pitchFamily="34" charset="0"/>
                  <a:cs typeface="Arial" panose="020B0604020202020204" pitchFamily="34" charset="0"/>
                </a:rPr>
                <a:t>Higginson Nature Comm. 2018</a:t>
              </a:r>
              <a:endParaRPr lang="de-DE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hteck 19"/>
          <p:cNvSpPr/>
          <p:nvPr/>
        </p:nvSpPr>
        <p:spPr>
          <a:xfrm>
            <a:off x="632453" y="7917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9868" indent="-269868">
              <a:buBlip>
                <a:blip r:embed="rId5"/>
              </a:buBlip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increasingly volumetric target interaction  potentially higher accelerating fields</a:t>
            </a:r>
            <a:endParaRPr lang="en-US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9427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3528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targets turning transparent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490200" y="1813358"/>
            <a:ext cx="2988346" cy="3189713"/>
            <a:chOff x="648568" y="1822468"/>
            <a:chExt cx="2398232" cy="2559835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13" y="1822468"/>
              <a:ext cx="2397087" cy="2559835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568" y="3014150"/>
              <a:ext cx="1129287" cy="779528"/>
            </a:xfrm>
            <a:prstGeom prst="rect">
              <a:avLst/>
            </a:prstGeom>
          </p:spPr>
        </p:pic>
      </p:grp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55908"/>
          <a:stretch/>
        </p:blipFill>
        <p:spPr>
          <a:xfrm>
            <a:off x="5249433" y="4380231"/>
            <a:ext cx="6334751" cy="2057145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2650120" y="5059664"/>
            <a:ext cx="2479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ion emission along target normal:</a:t>
            </a:r>
            <a:endParaRPr lang="de-DE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pieren 22"/>
          <p:cNvGrpSpPr>
            <a:grpSpLocks noChangeAspect="1"/>
          </p:cNvGrpSpPr>
          <p:nvPr/>
        </p:nvGrpSpPr>
        <p:grpSpPr>
          <a:xfrm>
            <a:off x="3636914" y="1062079"/>
            <a:ext cx="4373022" cy="3705359"/>
            <a:chOff x="346575" y="3383310"/>
            <a:chExt cx="3708190" cy="3142032"/>
          </a:xfrm>
        </p:grpSpPr>
        <p:pic>
          <p:nvPicPr>
            <p:cNvPr id="24" name="Grafik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144" b="2139"/>
            <a:stretch/>
          </p:blipFill>
          <p:spPr>
            <a:xfrm>
              <a:off x="346575" y="3383310"/>
              <a:ext cx="3708190" cy="3142032"/>
            </a:xfrm>
            <a:prstGeom prst="rect">
              <a:avLst/>
            </a:prstGeom>
          </p:spPr>
        </p:pic>
        <p:sp>
          <p:nvSpPr>
            <p:cNvPr id="25" name="Rechteck 24"/>
            <p:cNvSpPr/>
            <p:nvPr/>
          </p:nvSpPr>
          <p:spPr>
            <a:xfrm>
              <a:off x="354398" y="3418472"/>
              <a:ext cx="364454" cy="364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9" name="Gruppieren 28"/>
          <p:cNvGrpSpPr>
            <a:grpSpLocks noChangeAspect="1"/>
          </p:cNvGrpSpPr>
          <p:nvPr/>
        </p:nvGrpSpPr>
        <p:grpSpPr>
          <a:xfrm>
            <a:off x="8200549" y="500586"/>
            <a:ext cx="2224726" cy="3833267"/>
            <a:chOff x="6534775" y="662468"/>
            <a:chExt cx="2616217" cy="4507821"/>
          </a:xfrm>
        </p:grpSpPr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4775" y="662468"/>
              <a:ext cx="2616217" cy="4507821"/>
            </a:xfrm>
            <a:prstGeom prst="rect">
              <a:avLst/>
            </a:prstGeom>
          </p:spPr>
        </p:pic>
        <p:sp>
          <p:nvSpPr>
            <p:cNvPr id="35" name="Akkord 34"/>
            <p:cNvSpPr>
              <a:spLocks noChangeAspect="1"/>
            </p:cNvSpPr>
            <p:nvPr/>
          </p:nvSpPr>
          <p:spPr bwMode="auto">
            <a:xfrm rot="20458093" flipV="1">
              <a:off x="7541108" y="1955145"/>
              <a:ext cx="695902" cy="700738"/>
            </a:xfrm>
            <a:prstGeom prst="chord">
              <a:avLst>
                <a:gd name="adj1" fmla="val 3463391"/>
                <a:gd name="adj2" fmla="val 15635275"/>
              </a:avLst>
            </a:prstGeom>
            <a:solidFill>
              <a:schemeClr val="tx1">
                <a:lumMod val="95000"/>
                <a:lumOff val="5000"/>
                <a:alpha val="26000"/>
              </a:schemeClr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36" name="Akkord 35"/>
            <p:cNvSpPr>
              <a:spLocks noChangeAspect="1"/>
            </p:cNvSpPr>
            <p:nvPr/>
          </p:nvSpPr>
          <p:spPr bwMode="auto">
            <a:xfrm rot="20458093" flipV="1">
              <a:off x="7335389" y="1786242"/>
              <a:ext cx="1060471" cy="1067843"/>
            </a:xfrm>
            <a:prstGeom prst="chord">
              <a:avLst>
                <a:gd name="adj1" fmla="val 3463391"/>
                <a:gd name="adj2" fmla="val 15635275"/>
              </a:avLst>
            </a:prstGeom>
            <a:solidFill>
              <a:schemeClr val="tx1">
                <a:lumMod val="95000"/>
                <a:lumOff val="5000"/>
                <a:alpha val="26000"/>
              </a:schemeClr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37" name="Akkord 36"/>
            <p:cNvSpPr>
              <a:spLocks noChangeAspect="1"/>
            </p:cNvSpPr>
            <p:nvPr/>
          </p:nvSpPr>
          <p:spPr bwMode="auto">
            <a:xfrm rot="20458093" flipV="1">
              <a:off x="7771702" y="2150950"/>
              <a:ext cx="306997" cy="309131"/>
            </a:xfrm>
            <a:prstGeom prst="chord">
              <a:avLst>
                <a:gd name="adj1" fmla="val 3463391"/>
                <a:gd name="adj2" fmla="val 15635275"/>
              </a:avLst>
            </a:prstGeom>
            <a:solidFill>
              <a:schemeClr val="tx1">
                <a:lumMod val="95000"/>
                <a:lumOff val="5000"/>
                <a:alpha val="43000"/>
              </a:schemeClr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Arial" charset="0"/>
              </a:endParaRPr>
            </a:p>
          </p:txBody>
        </p:sp>
      </p:grpSp>
      <p:sp>
        <p:nvSpPr>
          <p:cNvPr id="30" name="Freihandform 29"/>
          <p:cNvSpPr/>
          <p:nvPr/>
        </p:nvSpPr>
        <p:spPr>
          <a:xfrm>
            <a:off x="7989591" y="1074850"/>
            <a:ext cx="2103136" cy="2127443"/>
          </a:xfrm>
          <a:custGeom>
            <a:avLst/>
            <a:gdLst>
              <a:gd name="connsiteX0" fmla="*/ 0 w 705678"/>
              <a:gd name="connsiteY0" fmla="*/ 557893 h 1046211"/>
              <a:gd name="connsiteX1" fmla="*/ 159026 w 705678"/>
              <a:gd name="connsiteY1" fmla="*/ 557893 h 1046211"/>
              <a:gd name="connsiteX2" fmla="*/ 198782 w 705678"/>
              <a:gd name="connsiteY2" fmla="*/ 369050 h 1046211"/>
              <a:gd name="connsiteX3" fmla="*/ 238539 w 705678"/>
              <a:gd name="connsiteY3" fmla="*/ 796432 h 1046211"/>
              <a:gd name="connsiteX4" fmla="*/ 268356 w 705678"/>
              <a:gd name="connsiteY4" fmla="*/ 229902 h 1046211"/>
              <a:gd name="connsiteX5" fmla="*/ 318052 w 705678"/>
              <a:gd name="connsiteY5" fmla="*/ 1044911 h 1046211"/>
              <a:gd name="connsiteX6" fmla="*/ 347869 w 705678"/>
              <a:gd name="connsiteY6" fmla="*/ 1302 h 1046211"/>
              <a:gd name="connsiteX7" fmla="*/ 387626 w 705678"/>
              <a:gd name="connsiteY7" fmla="*/ 816311 h 1046211"/>
              <a:gd name="connsiteX8" fmla="*/ 427382 w 705678"/>
              <a:gd name="connsiteY8" fmla="*/ 259719 h 1046211"/>
              <a:gd name="connsiteX9" fmla="*/ 437321 w 705678"/>
              <a:gd name="connsiteY9" fmla="*/ 428685 h 1046211"/>
              <a:gd name="connsiteX10" fmla="*/ 705678 w 705678"/>
              <a:gd name="connsiteY10" fmla="*/ 518137 h 10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5678" h="1046211">
                <a:moveTo>
                  <a:pt x="0" y="557893"/>
                </a:moveTo>
                <a:cubicBezTo>
                  <a:pt x="62948" y="573630"/>
                  <a:pt x="125896" y="589367"/>
                  <a:pt x="159026" y="557893"/>
                </a:cubicBezTo>
                <a:cubicBezTo>
                  <a:pt x="192156" y="526419"/>
                  <a:pt x="185530" y="329294"/>
                  <a:pt x="198782" y="369050"/>
                </a:cubicBezTo>
                <a:cubicBezTo>
                  <a:pt x="212034" y="408806"/>
                  <a:pt x="226943" y="819623"/>
                  <a:pt x="238539" y="796432"/>
                </a:cubicBezTo>
                <a:cubicBezTo>
                  <a:pt x="250135" y="773241"/>
                  <a:pt x="255104" y="188489"/>
                  <a:pt x="268356" y="229902"/>
                </a:cubicBezTo>
                <a:cubicBezTo>
                  <a:pt x="281608" y="271315"/>
                  <a:pt x="304800" y="1083011"/>
                  <a:pt x="318052" y="1044911"/>
                </a:cubicBezTo>
                <a:cubicBezTo>
                  <a:pt x="331304" y="1006811"/>
                  <a:pt x="336273" y="39402"/>
                  <a:pt x="347869" y="1302"/>
                </a:cubicBezTo>
                <a:cubicBezTo>
                  <a:pt x="359465" y="-36798"/>
                  <a:pt x="374374" y="773242"/>
                  <a:pt x="387626" y="816311"/>
                </a:cubicBezTo>
                <a:cubicBezTo>
                  <a:pt x="400878" y="859381"/>
                  <a:pt x="419100" y="324323"/>
                  <a:pt x="427382" y="259719"/>
                </a:cubicBezTo>
                <a:cubicBezTo>
                  <a:pt x="435664" y="195115"/>
                  <a:pt x="390938" y="385615"/>
                  <a:pt x="437321" y="428685"/>
                </a:cubicBezTo>
                <a:cubicBezTo>
                  <a:pt x="483704" y="471755"/>
                  <a:pt x="594691" y="494946"/>
                  <a:pt x="705678" y="518137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19632">
            <a:off x="9349729" y="2157444"/>
            <a:ext cx="993195" cy="1120632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6297036" y="1917499"/>
            <a:ext cx="1520421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Talk </a:t>
            </a:r>
            <a:r>
              <a:rPr lang="de-DE" sz="1400" smtClean="0">
                <a:latin typeface="Arial" panose="020B0604020202020204" pitchFamily="34" charset="0"/>
                <a:cs typeface="Arial" panose="020B0604020202020204" pitchFamily="34" charset="0"/>
              </a:rPr>
              <a:t>Tim Ziegler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hteck 40"/>
          <p:cNvSpPr/>
          <p:nvPr/>
        </p:nvSpPr>
        <p:spPr bwMode="auto">
          <a:xfrm>
            <a:off x="5348208" y="1493602"/>
            <a:ext cx="2462962" cy="349648"/>
          </a:xfrm>
          <a:prstGeom prst="rect">
            <a:avLst/>
          </a:prstGeom>
          <a:solidFill>
            <a:srgbClr val="92D050">
              <a:alpha val="59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600" smtClean="0">
                <a:latin typeface="Arial" charset="0"/>
              </a:rPr>
              <a:t>Draco PW: up to 60 MeV</a:t>
            </a:r>
            <a:endParaRPr lang="de-DE" sz="1600">
              <a:latin typeface="Arial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8348870" y="3202293"/>
            <a:ext cx="2076405" cy="117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Gerader Verbinder 31"/>
          <p:cNvCxnSpPr/>
          <p:nvPr/>
        </p:nvCxnSpPr>
        <p:spPr>
          <a:xfrm flipH="1">
            <a:off x="9799983" y="152592"/>
            <a:ext cx="8913" cy="367397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fik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836962" y="6165849"/>
            <a:ext cx="1189038" cy="37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73367" y="6165858"/>
            <a:ext cx="7921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hteck 43"/>
          <p:cNvSpPr/>
          <p:nvPr/>
        </p:nvSpPr>
        <p:spPr>
          <a:xfrm>
            <a:off x="73054" y="6221861"/>
            <a:ext cx="41113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P. Poole, L. Obst et al.: </a:t>
            </a:r>
            <a:r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New Journ. Phys.</a:t>
            </a:r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 (2018)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32453" y="7917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9868" indent="-269868">
              <a:buBlip>
                <a:blip r:embed="rId10"/>
              </a:buBlip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elaborate target thickness scan with liquid crystal films targets</a:t>
            </a:r>
            <a:endParaRPr lang="en-US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0756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3528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targets turning transparent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32453" y="79177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9868" indent="-269868">
              <a:buBlip>
                <a:blip r:embed="rId2"/>
              </a:buBlip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transparency increase for the thinnest targets used</a:t>
            </a:r>
            <a:endParaRPr lang="en-US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490200" y="1813358"/>
            <a:ext cx="2988346" cy="3189713"/>
            <a:chOff x="648568" y="1822468"/>
            <a:chExt cx="2398232" cy="2559835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13" y="1822468"/>
              <a:ext cx="2397087" cy="2559835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568" y="3014150"/>
              <a:ext cx="1129287" cy="779528"/>
            </a:xfrm>
            <a:prstGeom prst="rect">
              <a:avLst/>
            </a:prstGeom>
          </p:spPr>
        </p:pic>
      </p:grpSp>
      <p:grpSp>
        <p:nvGrpSpPr>
          <p:cNvPr id="29" name="Gruppieren 28"/>
          <p:cNvGrpSpPr>
            <a:grpSpLocks noChangeAspect="1"/>
          </p:cNvGrpSpPr>
          <p:nvPr/>
        </p:nvGrpSpPr>
        <p:grpSpPr>
          <a:xfrm>
            <a:off x="8200549" y="500586"/>
            <a:ext cx="2224726" cy="3833267"/>
            <a:chOff x="6534775" y="662468"/>
            <a:chExt cx="2616217" cy="4507821"/>
          </a:xfrm>
        </p:grpSpPr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4775" y="662468"/>
              <a:ext cx="2616217" cy="4507821"/>
            </a:xfrm>
            <a:prstGeom prst="rect">
              <a:avLst/>
            </a:prstGeom>
          </p:spPr>
        </p:pic>
        <p:sp>
          <p:nvSpPr>
            <p:cNvPr id="35" name="Akkord 34"/>
            <p:cNvSpPr>
              <a:spLocks noChangeAspect="1"/>
            </p:cNvSpPr>
            <p:nvPr/>
          </p:nvSpPr>
          <p:spPr bwMode="auto">
            <a:xfrm rot="20458093" flipV="1">
              <a:off x="7541108" y="1955145"/>
              <a:ext cx="695902" cy="700738"/>
            </a:xfrm>
            <a:prstGeom prst="chord">
              <a:avLst>
                <a:gd name="adj1" fmla="val 3463391"/>
                <a:gd name="adj2" fmla="val 15635275"/>
              </a:avLst>
            </a:prstGeom>
            <a:solidFill>
              <a:schemeClr val="tx1">
                <a:lumMod val="95000"/>
                <a:lumOff val="5000"/>
                <a:alpha val="26000"/>
              </a:schemeClr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36" name="Akkord 35"/>
            <p:cNvSpPr>
              <a:spLocks noChangeAspect="1"/>
            </p:cNvSpPr>
            <p:nvPr/>
          </p:nvSpPr>
          <p:spPr bwMode="auto">
            <a:xfrm rot="20458093" flipV="1">
              <a:off x="7335389" y="1786242"/>
              <a:ext cx="1060471" cy="1067843"/>
            </a:xfrm>
            <a:prstGeom prst="chord">
              <a:avLst>
                <a:gd name="adj1" fmla="val 3463391"/>
                <a:gd name="adj2" fmla="val 15635275"/>
              </a:avLst>
            </a:prstGeom>
            <a:solidFill>
              <a:schemeClr val="tx1">
                <a:lumMod val="95000"/>
                <a:lumOff val="5000"/>
                <a:alpha val="26000"/>
              </a:schemeClr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Arial" charset="0"/>
              </a:endParaRPr>
            </a:p>
          </p:txBody>
        </p:sp>
        <p:sp>
          <p:nvSpPr>
            <p:cNvPr id="37" name="Akkord 36"/>
            <p:cNvSpPr>
              <a:spLocks noChangeAspect="1"/>
            </p:cNvSpPr>
            <p:nvPr/>
          </p:nvSpPr>
          <p:spPr bwMode="auto">
            <a:xfrm rot="20458093" flipV="1">
              <a:off x="7771702" y="2150950"/>
              <a:ext cx="306997" cy="309131"/>
            </a:xfrm>
            <a:prstGeom prst="chord">
              <a:avLst>
                <a:gd name="adj1" fmla="val 3463391"/>
                <a:gd name="adj2" fmla="val 15635275"/>
              </a:avLst>
            </a:prstGeom>
            <a:solidFill>
              <a:schemeClr val="tx1">
                <a:lumMod val="95000"/>
                <a:lumOff val="5000"/>
                <a:alpha val="43000"/>
              </a:schemeClr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Arial" charset="0"/>
              </a:endParaRPr>
            </a:p>
          </p:txBody>
        </p:sp>
      </p:grpSp>
      <p:sp>
        <p:nvSpPr>
          <p:cNvPr id="30" name="Freihandform 29"/>
          <p:cNvSpPr/>
          <p:nvPr/>
        </p:nvSpPr>
        <p:spPr>
          <a:xfrm>
            <a:off x="7989591" y="1074850"/>
            <a:ext cx="2103136" cy="2127443"/>
          </a:xfrm>
          <a:custGeom>
            <a:avLst/>
            <a:gdLst>
              <a:gd name="connsiteX0" fmla="*/ 0 w 705678"/>
              <a:gd name="connsiteY0" fmla="*/ 557893 h 1046211"/>
              <a:gd name="connsiteX1" fmla="*/ 159026 w 705678"/>
              <a:gd name="connsiteY1" fmla="*/ 557893 h 1046211"/>
              <a:gd name="connsiteX2" fmla="*/ 198782 w 705678"/>
              <a:gd name="connsiteY2" fmla="*/ 369050 h 1046211"/>
              <a:gd name="connsiteX3" fmla="*/ 238539 w 705678"/>
              <a:gd name="connsiteY3" fmla="*/ 796432 h 1046211"/>
              <a:gd name="connsiteX4" fmla="*/ 268356 w 705678"/>
              <a:gd name="connsiteY4" fmla="*/ 229902 h 1046211"/>
              <a:gd name="connsiteX5" fmla="*/ 318052 w 705678"/>
              <a:gd name="connsiteY5" fmla="*/ 1044911 h 1046211"/>
              <a:gd name="connsiteX6" fmla="*/ 347869 w 705678"/>
              <a:gd name="connsiteY6" fmla="*/ 1302 h 1046211"/>
              <a:gd name="connsiteX7" fmla="*/ 387626 w 705678"/>
              <a:gd name="connsiteY7" fmla="*/ 816311 h 1046211"/>
              <a:gd name="connsiteX8" fmla="*/ 427382 w 705678"/>
              <a:gd name="connsiteY8" fmla="*/ 259719 h 1046211"/>
              <a:gd name="connsiteX9" fmla="*/ 437321 w 705678"/>
              <a:gd name="connsiteY9" fmla="*/ 428685 h 1046211"/>
              <a:gd name="connsiteX10" fmla="*/ 705678 w 705678"/>
              <a:gd name="connsiteY10" fmla="*/ 518137 h 10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5678" h="1046211">
                <a:moveTo>
                  <a:pt x="0" y="557893"/>
                </a:moveTo>
                <a:cubicBezTo>
                  <a:pt x="62948" y="573630"/>
                  <a:pt x="125896" y="589367"/>
                  <a:pt x="159026" y="557893"/>
                </a:cubicBezTo>
                <a:cubicBezTo>
                  <a:pt x="192156" y="526419"/>
                  <a:pt x="185530" y="329294"/>
                  <a:pt x="198782" y="369050"/>
                </a:cubicBezTo>
                <a:cubicBezTo>
                  <a:pt x="212034" y="408806"/>
                  <a:pt x="226943" y="819623"/>
                  <a:pt x="238539" y="796432"/>
                </a:cubicBezTo>
                <a:cubicBezTo>
                  <a:pt x="250135" y="773241"/>
                  <a:pt x="255104" y="188489"/>
                  <a:pt x="268356" y="229902"/>
                </a:cubicBezTo>
                <a:cubicBezTo>
                  <a:pt x="281608" y="271315"/>
                  <a:pt x="304800" y="1083011"/>
                  <a:pt x="318052" y="1044911"/>
                </a:cubicBezTo>
                <a:cubicBezTo>
                  <a:pt x="331304" y="1006811"/>
                  <a:pt x="336273" y="39402"/>
                  <a:pt x="347869" y="1302"/>
                </a:cubicBezTo>
                <a:cubicBezTo>
                  <a:pt x="359465" y="-36798"/>
                  <a:pt x="374374" y="773242"/>
                  <a:pt x="387626" y="816311"/>
                </a:cubicBezTo>
                <a:cubicBezTo>
                  <a:pt x="400878" y="859381"/>
                  <a:pt x="419100" y="324323"/>
                  <a:pt x="427382" y="259719"/>
                </a:cubicBezTo>
                <a:cubicBezTo>
                  <a:pt x="435664" y="195115"/>
                  <a:pt x="390938" y="385615"/>
                  <a:pt x="437321" y="428685"/>
                </a:cubicBezTo>
                <a:cubicBezTo>
                  <a:pt x="483704" y="471755"/>
                  <a:pt x="594691" y="494946"/>
                  <a:pt x="705678" y="518137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19632">
            <a:off x="9349729" y="2157444"/>
            <a:ext cx="993195" cy="1120632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96" y="1355567"/>
            <a:ext cx="4546075" cy="3905741"/>
          </a:xfrm>
          <a:prstGeom prst="rect">
            <a:avLst/>
          </a:prstGeom>
        </p:spPr>
      </p:pic>
      <p:sp>
        <p:nvSpPr>
          <p:cNvPr id="31" name="Rechteck 30"/>
          <p:cNvSpPr/>
          <p:nvPr/>
        </p:nvSpPr>
        <p:spPr>
          <a:xfrm>
            <a:off x="8348870" y="3202293"/>
            <a:ext cx="2076405" cy="117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r Verbinder 32"/>
          <p:cNvCxnSpPr/>
          <p:nvPr/>
        </p:nvCxnSpPr>
        <p:spPr>
          <a:xfrm flipH="1">
            <a:off x="9799983" y="152592"/>
            <a:ext cx="8913" cy="367397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eck 37"/>
          <p:cNvSpPr/>
          <p:nvPr/>
        </p:nvSpPr>
        <p:spPr>
          <a:xfrm>
            <a:off x="73054" y="6221861"/>
            <a:ext cx="41113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P. Poole, L. Obst et al.: </a:t>
            </a:r>
            <a:r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New Journ. Phys.</a:t>
            </a:r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 (2018)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40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96" y="1355567"/>
            <a:ext cx="4546075" cy="3905741"/>
          </a:xfrm>
          <a:prstGeom prst="rect">
            <a:avLst/>
          </a:prstGeom>
        </p:spPr>
      </p:pic>
      <p:sp>
        <p:nvSpPr>
          <p:cNvPr id="57" name="Rechteck 56"/>
          <p:cNvSpPr/>
          <p:nvPr/>
        </p:nvSpPr>
        <p:spPr>
          <a:xfrm>
            <a:off x="5808385" y="1887802"/>
            <a:ext cx="2102235" cy="491474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/>
          <p:cNvSpPr/>
          <p:nvPr/>
        </p:nvSpPr>
        <p:spPr>
          <a:xfrm>
            <a:off x="3627703" y="2365569"/>
            <a:ext cx="4400507" cy="351461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5" name="Gruppieren 54"/>
          <p:cNvGrpSpPr/>
          <p:nvPr/>
        </p:nvGrpSpPr>
        <p:grpSpPr>
          <a:xfrm>
            <a:off x="7989591" y="152592"/>
            <a:ext cx="2435684" cy="4181261"/>
            <a:chOff x="7989591" y="152592"/>
            <a:chExt cx="2435684" cy="4181261"/>
          </a:xfrm>
        </p:grpSpPr>
        <p:grpSp>
          <p:nvGrpSpPr>
            <p:cNvPr id="29" name="Gruppieren 28"/>
            <p:cNvGrpSpPr>
              <a:grpSpLocks noChangeAspect="1"/>
            </p:cNvGrpSpPr>
            <p:nvPr/>
          </p:nvGrpSpPr>
          <p:grpSpPr>
            <a:xfrm>
              <a:off x="8200549" y="500586"/>
              <a:ext cx="2224726" cy="3833267"/>
              <a:chOff x="6534775" y="662468"/>
              <a:chExt cx="2616217" cy="4507821"/>
            </a:xfrm>
          </p:grpSpPr>
          <p:pic>
            <p:nvPicPr>
              <p:cNvPr id="34" name="Grafik 3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4775" y="662468"/>
                <a:ext cx="2616217" cy="4507821"/>
              </a:xfrm>
              <a:prstGeom prst="rect">
                <a:avLst/>
              </a:prstGeom>
            </p:spPr>
          </p:pic>
          <p:sp>
            <p:nvSpPr>
              <p:cNvPr id="35" name="Akkord 34"/>
              <p:cNvSpPr>
                <a:spLocks noChangeAspect="1"/>
              </p:cNvSpPr>
              <p:nvPr/>
            </p:nvSpPr>
            <p:spPr bwMode="auto">
              <a:xfrm rot="20458093" flipV="1">
                <a:off x="7541108" y="1955145"/>
                <a:ext cx="695902" cy="700738"/>
              </a:xfrm>
              <a:prstGeom prst="chord">
                <a:avLst>
                  <a:gd name="adj1" fmla="val 3463391"/>
                  <a:gd name="adj2" fmla="val 15635275"/>
                </a:avLst>
              </a:prstGeom>
              <a:solidFill>
                <a:schemeClr val="tx1">
                  <a:lumMod val="95000"/>
                  <a:lumOff val="5000"/>
                  <a:alpha val="26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latin typeface="Arial" charset="0"/>
                </a:endParaRPr>
              </a:p>
            </p:txBody>
          </p:sp>
          <p:sp>
            <p:nvSpPr>
              <p:cNvPr id="36" name="Akkord 35"/>
              <p:cNvSpPr>
                <a:spLocks noChangeAspect="1"/>
              </p:cNvSpPr>
              <p:nvPr/>
            </p:nvSpPr>
            <p:spPr bwMode="auto">
              <a:xfrm rot="20458093" flipV="1">
                <a:off x="7335389" y="1786242"/>
                <a:ext cx="1060471" cy="1067843"/>
              </a:xfrm>
              <a:prstGeom prst="chord">
                <a:avLst>
                  <a:gd name="adj1" fmla="val 3463391"/>
                  <a:gd name="adj2" fmla="val 15635275"/>
                </a:avLst>
              </a:prstGeom>
              <a:solidFill>
                <a:schemeClr val="tx1">
                  <a:lumMod val="95000"/>
                  <a:lumOff val="5000"/>
                  <a:alpha val="26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latin typeface="Arial" charset="0"/>
                </a:endParaRPr>
              </a:p>
            </p:txBody>
          </p:sp>
          <p:sp>
            <p:nvSpPr>
              <p:cNvPr id="37" name="Akkord 36"/>
              <p:cNvSpPr>
                <a:spLocks noChangeAspect="1"/>
              </p:cNvSpPr>
              <p:nvPr/>
            </p:nvSpPr>
            <p:spPr bwMode="auto">
              <a:xfrm rot="20458093" flipV="1">
                <a:off x="7771702" y="2150950"/>
                <a:ext cx="306997" cy="309131"/>
              </a:xfrm>
              <a:prstGeom prst="chord">
                <a:avLst>
                  <a:gd name="adj1" fmla="val 3463391"/>
                  <a:gd name="adj2" fmla="val 15635275"/>
                </a:avLst>
              </a:prstGeom>
              <a:solidFill>
                <a:schemeClr val="tx1">
                  <a:lumMod val="95000"/>
                  <a:lumOff val="5000"/>
                  <a:alpha val="43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latin typeface="Arial" charset="0"/>
                </a:endParaRPr>
              </a:p>
            </p:txBody>
          </p:sp>
        </p:grpSp>
        <p:sp>
          <p:nvSpPr>
            <p:cNvPr id="30" name="Freihandform 29"/>
            <p:cNvSpPr/>
            <p:nvPr/>
          </p:nvSpPr>
          <p:spPr>
            <a:xfrm>
              <a:off x="7989591" y="1074850"/>
              <a:ext cx="2103136" cy="2127443"/>
            </a:xfrm>
            <a:custGeom>
              <a:avLst/>
              <a:gdLst>
                <a:gd name="connsiteX0" fmla="*/ 0 w 705678"/>
                <a:gd name="connsiteY0" fmla="*/ 557893 h 1046211"/>
                <a:gd name="connsiteX1" fmla="*/ 159026 w 705678"/>
                <a:gd name="connsiteY1" fmla="*/ 557893 h 1046211"/>
                <a:gd name="connsiteX2" fmla="*/ 198782 w 705678"/>
                <a:gd name="connsiteY2" fmla="*/ 369050 h 1046211"/>
                <a:gd name="connsiteX3" fmla="*/ 238539 w 705678"/>
                <a:gd name="connsiteY3" fmla="*/ 796432 h 1046211"/>
                <a:gd name="connsiteX4" fmla="*/ 268356 w 705678"/>
                <a:gd name="connsiteY4" fmla="*/ 229902 h 1046211"/>
                <a:gd name="connsiteX5" fmla="*/ 318052 w 705678"/>
                <a:gd name="connsiteY5" fmla="*/ 1044911 h 1046211"/>
                <a:gd name="connsiteX6" fmla="*/ 347869 w 705678"/>
                <a:gd name="connsiteY6" fmla="*/ 1302 h 1046211"/>
                <a:gd name="connsiteX7" fmla="*/ 387626 w 705678"/>
                <a:gd name="connsiteY7" fmla="*/ 816311 h 1046211"/>
                <a:gd name="connsiteX8" fmla="*/ 427382 w 705678"/>
                <a:gd name="connsiteY8" fmla="*/ 259719 h 1046211"/>
                <a:gd name="connsiteX9" fmla="*/ 437321 w 705678"/>
                <a:gd name="connsiteY9" fmla="*/ 428685 h 1046211"/>
                <a:gd name="connsiteX10" fmla="*/ 705678 w 705678"/>
                <a:gd name="connsiteY10" fmla="*/ 518137 h 104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678" h="1046211">
                  <a:moveTo>
                    <a:pt x="0" y="557893"/>
                  </a:moveTo>
                  <a:cubicBezTo>
                    <a:pt x="62948" y="573630"/>
                    <a:pt x="125896" y="589367"/>
                    <a:pt x="159026" y="557893"/>
                  </a:cubicBezTo>
                  <a:cubicBezTo>
                    <a:pt x="192156" y="526419"/>
                    <a:pt x="185530" y="329294"/>
                    <a:pt x="198782" y="369050"/>
                  </a:cubicBezTo>
                  <a:cubicBezTo>
                    <a:pt x="212034" y="408806"/>
                    <a:pt x="226943" y="819623"/>
                    <a:pt x="238539" y="796432"/>
                  </a:cubicBezTo>
                  <a:cubicBezTo>
                    <a:pt x="250135" y="773241"/>
                    <a:pt x="255104" y="188489"/>
                    <a:pt x="268356" y="229902"/>
                  </a:cubicBezTo>
                  <a:cubicBezTo>
                    <a:pt x="281608" y="271315"/>
                    <a:pt x="304800" y="1083011"/>
                    <a:pt x="318052" y="1044911"/>
                  </a:cubicBezTo>
                  <a:cubicBezTo>
                    <a:pt x="331304" y="1006811"/>
                    <a:pt x="336273" y="39402"/>
                    <a:pt x="347869" y="1302"/>
                  </a:cubicBezTo>
                  <a:cubicBezTo>
                    <a:pt x="359465" y="-36798"/>
                    <a:pt x="374374" y="773242"/>
                    <a:pt x="387626" y="816311"/>
                  </a:cubicBezTo>
                  <a:cubicBezTo>
                    <a:pt x="400878" y="859381"/>
                    <a:pt x="419100" y="324323"/>
                    <a:pt x="427382" y="259719"/>
                  </a:cubicBezTo>
                  <a:cubicBezTo>
                    <a:pt x="435664" y="195115"/>
                    <a:pt x="390938" y="385615"/>
                    <a:pt x="437321" y="428685"/>
                  </a:cubicBezTo>
                  <a:cubicBezTo>
                    <a:pt x="483704" y="471755"/>
                    <a:pt x="594691" y="494946"/>
                    <a:pt x="705678" y="518137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2" name="Gerader Verbinder 31"/>
            <p:cNvCxnSpPr/>
            <p:nvPr/>
          </p:nvCxnSpPr>
          <p:spPr>
            <a:xfrm flipH="1">
              <a:off x="9784804" y="152592"/>
              <a:ext cx="24091" cy="4044351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19632">
              <a:off x="9349729" y="2157444"/>
              <a:ext cx="993195" cy="1120632"/>
            </a:xfrm>
            <a:prstGeom prst="rect">
              <a:avLst/>
            </a:prstGeom>
          </p:spPr>
        </p:pic>
      </p:grpSp>
      <p:sp>
        <p:nvSpPr>
          <p:cNvPr id="54" name="Rechteck 53"/>
          <p:cNvSpPr/>
          <p:nvPr/>
        </p:nvSpPr>
        <p:spPr>
          <a:xfrm>
            <a:off x="7897456" y="81675"/>
            <a:ext cx="2880692" cy="481441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3528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targets turning transparent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8757951" y="2668196"/>
            <a:ext cx="2905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68" indent="-269868">
              <a:buBlip>
                <a:blip r:embed="rId5"/>
              </a:buBlip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first signs of laser imprinting visible</a:t>
            </a:r>
            <a:endParaRPr lang="en-US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3" y="1730950"/>
            <a:ext cx="2553743" cy="364820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/>
          <a:srcRect l="1719" t="1822" r="1331" b="1214"/>
          <a:stretch/>
        </p:blipFill>
        <p:spPr>
          <a:xfrm>
            <a:off x="8644590" y="3389376"/>
            <a:ext cx="2657856" cy="2718816"/>
          </a:xfrm>
          <a:prstGeom prst="rect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hteck 30"/>
          <p:cNvSpPr/>
          <p:nvPr/>
        </p:nvSpPr>
        <p:spPr>
          <a:xfrm>
            <a:off x="8925170" y="3767609"/>
            <a:ext cx="1782966" cy="608591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r Verbinder 32"/>
          <p:cNvCxnSpPr/>
          <p:nvPr/>
        </p:nvCxnSpPr>
        <p:spPr>
          <a:xfrm>
            <a:off x="8925170" y="4376200"/>
            <a:ext cx="99735" cy="39576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>
            <a:off x="10708136" y="4387329"/>
            <a:ext cx="1060570" cy="38463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8649036" y="338544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1E-3 mbar</a:t>
            </a: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3617420" y="1942450"/>
            <a:ext cx="606710" cy="42311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2" name="Gruppieren 71"/>
          <p:cNvGrpSpPr/>
          <p:nvPr/>
        </p:nvGrpSpPr>
        <p:grpSpPr>
          <a:xfrm>
            <a:off x="5344666" y="3365997"/>
            <a:ext cx="3035810" cy="2730003"/>
            <a:chOff x="5344666" y="3365997"/>
            <a:chExt cx="3035810" cy="2730003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8"/>
            <a:srcRect l="1433" t="1281" r="1442" b="1650"/>
            <a:stretch/>
          </p:blipFill>
          <p:spPr>
            <a:xfrm>
              <a:off x="5352287" y="3377183"/>
              <a:ext cx="2682241" cy="2718817"/>
            </a:xfrm>
            <a:prstGeom prst="rect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Rechteck 44"/>
            <p:cNvSpPr/>
            <p:nvPr/>
          </p:nvSpPr>
          <p:spPr>
            <a:xfrm>
              <a:off x="5901495" y="3786579"/>
              <a:ext cx="1782966" cy="608591"/>
            </a:xfrm>
            <a:prstGeom prst="rect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u="sng"/>
            </a:p>
          </p:txBody>
        </p:sp>
        <p:cxnSp>
          <p:nvCxnSpPr>
            <p:cNvPr id="46" name="Gerader Verbinder 45"/>
            <p:cNvCxnSpPr/>
            <p:nvPr/>
          </p:nvCxnSpPr>
          <p:spPr>
            <a:xfrm flipH="1">
              <a:off x="5613722" y="4395170"/>
              <a:ext cx="287774" cy="39400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46"/>
            <p:cNvCxnSpPr/>
            <p:nvPr/>
          </p:nvCxnSpPr>
          <p:spPr>
            <a:xfrm>
              <a:off x="7684461" y="4395170"/>
              <a:ext cx="464243" cy="37679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7"/>
            <p:cNvSpPr txBox="1"/>
            <p:nvPr/>
          </p:nvSpPr>
          <p:spPr>
            <a:xfrm>
              <a:off x="5344666" y="3365997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latin typeface="Arial" panose="020B0604020202020204" pitchFamily="34" charset="0"/>
                  <a:cs typeface="Arial" panose="020B0604020202020204" pitchFamily="34" charset="0"/>
                </a:rPr>
                <a:t>3E-5 mbar</a:t>
              </a:r>
              <a:endParaRPr 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95337" y="4727853"/>
              <a:ext cx="2859650" cy="1053555"/>
            </a:xfrm>
            <a:prstGeom prst="rec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Textfeld 61"/>
            <p:cNvSpPr txBox="1"/>
            <p:nvPr/>
          </p:nvSpPr>
          <p:spPr>
            <a:xfrm>
              <a:off x="6525481" y="4734041"/>
              <a:ext cx="18549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smtClean="0">
                  <a:latin typeface="Arial" panose="020B0604020202020204" pitchFamily="34" charset="0"/>
                  <a:cs typeface="Arial" panose="020B0604020202020204" pitchFamily="34" charset="0"/>
                </a:rPr>
                <a:t>proton beam on RCF</a:t>
              </a:r>
              <a:endParaRPr lang="de-DE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4" name="Grafik 6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8817" y="4727853"/>
            <a:ext cx="2792749" cy="1050807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Ellipse 41"/>
          <p:cNvSpPr>
            <a:spLocks noChangeAspect="1"/>
          </p:cNvSpPr>
          <p:nvPr/>
        </p:nvSpPr>
        <p:spPr>
          <a:xfrm>
            <a:off x="9941355" y="4725806"/>
            <a:ext cx="901593" cy="903444"/>
          </a:xfrm>
          <a:prstGeom prst="ellipse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3" name="Gruppieren 72"/>
          <p:cNvGrpSpPr/>
          <p:nvPr/>
        </p:nvGrpSpPr>
        <p:grpSpPr>
          <a:xfrm>
            <a:off x="4391944" y="1395726"/>
            <a:ext cx="4076077" cy="1802640"/>
            <a:chOff x="4391944" y="1395726"/>
            <a:chExt cx="4076077" cy="1802640"/>
          </a:xfrm>
        </p:grpSpPr>
        <p:sp>
          <p:nvSpPr>
            <p:cNvPr id="23" name="Rechteck 22"/>
            <p:cNvSpPr/>
            <p:nvPr/>
          </p:nvSpPr>
          <p:spPr>
            <a:xfrm>
              <a:off x="4391944" y="1395726"/>
              <a:ext cx="936104" cy="297912"/>
            </a:xfrm>
            <a:prstGeom prst="rect">
              <a:avLst/>
            </a:prstGeom>
            <a:noFill/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4" name="Gerader Verbinder 23"/>
            <p:cNvCxnSpPr>
              <a:stCxn id="23" idx="2"/>
            </p:cNvCxnSpPr>
            <p:nvPr/>
          </p:nvCxnSpPr>
          <p:spPr>
            <a:xfrm>
              <a:off x="4859996" y="1693638"/>
              <a:ext cx="447137" cy="49019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>
              <a:stCxn id="23" idx="3"/>
            </p:cNvCxnSpPr>
            <p:nvPr/>
          </p:nvCxnSpPr>
          <p:spPr>
            <a:xfrm>
              <a:off x="5328048" y="1544682"/>
              <a:ext cx="2968303" cy="738214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11">
              <a:lum/>
            </a:blip>
            <a:srcRect l="15237" r="16297" b="63394"/>
            <a:stretch/>
          </p:blipFill>
          <p:spPr>
            <a:xfrm>
              <a:off x="5307133" y="2197131"/>
              <a:ext cx="3160888" cy="1001235"/>
            </a:xfrm>
            <a:prstGeom prst="rect">
              <a:avLst/>
            </a:prstGeom>
            <a:ln w="25400"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0" name="Ellipse 49"/>
          <p:cNvSpPr>
            <a:spLocks noChangeAspect="1"/>
          </p:cNvSpPr>
          <p:nvPr/>
        </p:nvSpPr>
        <p:spPr>
          <a:xfrm>
            <a:off x="6112608" y="2032150"/>
            <a:ext cx="1101434" cy="1103695"/>
          </a:xfrm>
          <a:prstGeom prst="ellipse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Textfeld 60"/>
          <p:cNvSpPr txBox="1"/>
          <p:nvPr/>
        </p:nvSpPr>
        <p:spPr>
          <a:xfrm>
            <a:off x="6570914" y="2901775"/>
            <a:ext cx="1944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transmitted light mode</a:t>
            </a:r>
            <a:endParaRPr lang="de-DE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hteck 69"/>
          <p:cNvSpPr/>
          <p:nvPr/>
        </p:nvSpPr>
        <p:spPr>
          <a:xfrm>
            <a:off x="632453" y="79177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9868" indent="-269868">
              <a:buBlip>
                <a:blip r:embed="rId5"/>
              </a:buBlip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&lt; 20 nm formvar foils under 0° laser incidence</a:t>
            </a:r>
            <a:endParaRPr lang="en-US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1504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/>
      <p:bldP spid="42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7819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laser development at HZDR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44" y="955755"/>
            <a:ext cx="3344701" cy="2843205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5885895" y="4477476"/>
            <a:ext cx="3826286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Penelope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diode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pumped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150J / 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150fs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32" lvl="1" indent="-285744"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1600" dirty="0" err="1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applicable</a:t>
            </a:r>
            <a:r>
              <a:rPr lang="de-DE" sz="1600" dirty="0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laser-proton </a:t>
            </a:r>
            <a:r>
              <a:rPr lang="de-DE" sz="1600" dirty="0" err="1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accelerators</a:t>
            </a:r>
            <a:endParaRPr lang="de-DE" sz="1600" dirty="0">
              <a:solidFill>
                <a:srgbClr val="CF6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6" y="3189109"/>
            <a:ext cx="2161938" cy="1337915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M:\fwt\photos\2015\2015-10-08 Penelope-Update verschiedene Stationen\Penelope (6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22641" r="16861" b="6777"/>
          <a:stretch/>
        </p:blipFill>
        <p:spPr bwMode="auto">
          <a:xfrm>
            <a:off x="5744415" y="982433"/>
            <a:ext cx="4837768" cy="285176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3" name="Picture 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495" y="3685611"/>
            <a:ext cx="2344583" cy="15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1299354" y="4708875"/>
            <a:ext cx="39808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Draco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Ti:Sapphire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dual-beam: 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150TW 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J in 30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final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compression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(45 J / 30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de-DE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de-DE" sz="1600" dirty="0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laser-</a:t>
            </a:r>
            <a:r>
              <a:rPr lang="de-DE" sz="1600" dirty="0" err="1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electron</a:t>
            </a:r>
            <a:r>
              <a:rPr lang="de-DE" sz="1600" dirty="0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r>
              <a:rPr lang="de-DE" sz="1600" dirty="0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-proton </a:t>
            </a:r>
            <a:r>
              <a:rPr lang="de-DE" sz="1600" dirty="0" err="1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acceleration</a:t>
            </a:r>
            <a:endParaRPr lang="de-DE" sz="1600" dirty="0">
              <a:solidFill>
                <a:srgbClr val="CF6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 rotWithShape="1">
          <a:blip r:embed="rId6"/>
          <a:srcRect l="49192" t="14231" b="14896"/>
          <a:stretch/>
        </p:blipFill>
        <p:spPr>
          <a:xfrm>
            <a:off x="9712181" y="3978194"/>
            <a:ext cx="2205939" cy="1959819"/>
          </a:xfrm>
          <a:prstGeom prst="rect">
            <a:avLst/>
          </a:prstGeom>
          <a:solidFill>
            <a:schemeClr val="bg1"/>
          </a:solidFill>
          <a:ln>
            <a:solidFill>
              <a:srgbClr val="CF6800"/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14739" r="9951" b="20767"/>
          <a:stretch/>
        </p:blipFill>
        <p:spPr bwMode="auto">
          <a:xfrm>
            <a:off x="7924258" y="3980406"/>
            <a:ext cx="1643913" cy="63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/>
        </p:nvSpPr>
        <p:spPr>
          <a:xfrm>
            <a:off x="41699" y="6263123"/>
            <a:ext cx="5238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smtClean="0">
                <a:latin typeface="Arial" panose="020B0604020202020204" pitchFamily="34" charset="0"/>
                <a:cs typeface="Arial" panose="020B0604020202020204" pitchFamily="34" charset="0"/>
              </a:rPr>
              <a:t>U. Schramm et al.: </a:t>
            </a:r>
            <a:r>
              <a:rPr lang="de-DE" sz="1400" b="1" smtClean="0">
                <a:latin typeface="Arial" panose="020B0604020202020204" pitchFamily="34" charset="0"/>
                <a:cs typeface="Arial" panose="020B0604020202020204" pitchFamily="34" charset="0"/>
              </a:rPr>
              <a:t>Journ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. of Physics: Conf. 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smtClean="0"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  <a:endParaRPr lang="de-D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4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0692" y="-69574"/>
            <a:ext cx="12483002" cy="6649278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3513797" y="1030288"/>
            <a:ext cx="5689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88609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7819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laser development at HZDR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44" y="955755"/>
            <a:ext cx="3344701" cy="2843205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5885895" y="4477476"/>
            <a:ext cx="3826286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Penelope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diode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pumped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150J / 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150fs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32" lvl="1" indent="-285744"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1600" dirty="0" err="1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applicable</a:t>
            </a:r>
            <a:r>
              <a:rPr lang="de-DE" sz="1600" dirty="0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laser-proton </a:t>
            </a:r>
            <a:r>
              <a:rPr lang="de-DE" sz="1600" dirty="0" err="1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accelerators</a:t>
            </a:r>
            <a:endParaRPr lang="de-DE" sz="1600" dirty="0">
              <a:solidFill>
                <a:srgbClr val="CF6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6" y="3189109"/>
            <a:ext cx="2161938" cy="1337915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M:\fwt\photos\2015\2015-10-08 Penelope-Update verschiedene Stationen\Penelope (6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22641" r="16861" b="6777"/>
          <a:stretch/>
        </p:blipFill>
        <p:spPr bwMode="auto">
          <a:xfrm>
            <a:off x="5744415" y="982433"/>
            <a:ext cx="4837768" cy="285176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4" name="Rechteck 13"/>
          <p:cNvSpPr/>
          <p:nvPr/>
        </p:nvSpPr>
        <p:spPr>
          <a:xfrm>
            <a:off x="1299354" y="4708875"/>
            <a:ext cx="39808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Draco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Ti:Sapphire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dual-beam: 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150TW 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J in 30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final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compression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(45 J / 30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de-DE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de-DE" sz="1600" dirty="0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laser-</a:t>
            </a:r>
            <a:r>
              <a:rPr lang="de-DE" sz="1600" dirty="0" err="1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electron</a:t>
            </a:r>
            <a:r>
              <a:rPr lang="de-DE" sz="1600" dirty="0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r>
              <a:rPr lang="de-DE" sz="1600" dirty="0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-proton </a:t>
            </a:r>
            <a:r>
              <a:rPr lang="de-DE" sz="1600" dirty="0" err="1">
                <a:solidFill>
                  <a:srgbClr val="CF68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acceleration</a:t>
            </a:r>
            <a:endParaRPr lang="de-DE" sz="1600" dirty="0">
              <a:solidFill>
                <a:srgbClr val="CF6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 rotWithShape="1">
          <a:blip r:embed="rId5"/>
          <a:srcRect l="49192" t="14231" b="14896"/>
          <a:stretch/>
        </p:blipFill>
        <p:spPr>
          <a:xfrm>
            <a:off x="9712181" y="3978194"/>
            <a:ext cx="2205939" cy="1959819"/>
          </a:xfrm>
          <a:prstGeom prst="rect">
            <a:avLst/>
          </a:prstGeom>
          <a:solidFill>
            <a:schemeClr val="bg1"/>
          </a:solidFill>
          <a:ln>
            <a:solidFill>
              <a:srgbClr val="CF6800"/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14739" r="9951" b="20767"/>
          <a:stretch/>
        </p:blipFill>
        <p:spPr bwMode="auto">
          <a:xfrm>
            <a:off x="7924258" y="3980406"/>
            <a:ext cx="1643913" cy="63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209544" y="4679058"/>
            <a:ext cx="4070707" cy="1390084"/>
          </a:xfrm>
          <a:prstGeom prst="rect">
            <a:avLst/>
          </a:prstGeom>
          <a:noFill/>
          <a:ln w="28575">
            <a:solidFill>
              <a:srgbClr val="CF68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1699" y="6263123"/>
            <a:ext cx="5238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smtClean="0">
                <a:latin typeface="Arial" panose="020B0604020202020204" pitchFamily="34" charset="0"/>
                <a:cs typeface="Arial" panose="020B0604020202020204" pitchFamily="34" charset="0"/>
              </a:rPr>
              <a:t>U. Schramm et al.: </a:t>
            </a:r>
            <a:r>
              <a:rPr lang="de-DE" sz="1400" b="1" smtClean="0">
                <a:latin typeface="Arial" panose="020B0604020202020204" pitchFamily="34" charset="0"/>
                <a:cs typeface="Arial" panose="020B0604020202020204" pitchFamily="34" charset="0"/>
              </a:rPr>
              <a:t>Journ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. of Physics: Conf. 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smtClean="0"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  <a:endParaRPr lang="de-D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495" y="3685611"/>
            <a:ext cx="2344583" cy="15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/>
        </p:nvSpPr>
        <p:spPr>
          <a:xfrm>
            <a:off x="5424260" y="892450"/>
            <a:ext cx="6631615" cy="513986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15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3528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Laser-driven proton sources for applications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56" y="1674802"/>
            <a:ext cx="8157633" cy="228791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64" y="2682355"/>
            <a:ext cx="1389939" cy="229165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80" y="2652470"/>
            <a:ext cx="1350084" cy="232154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44" y="1082270"/>
            <a:ext cx="1788487" cy="19479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71" y="2676744"/>
            <a:ext cx="1100989" cy="225678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87" y="2677374"/>
            <a:ext cx="1594195" cy="2296636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6739871" y="3881480"/>
            <a:ext cx="1080000" cy="1080000"/>
          </a:xfrm>
          <a:prstGeom prst="ellipse">
            <a:avLst/>
          </a:prstGeom>
          <a:blipFill>
            <a:blip r:embed="rId8"/>
            <a:stretch>
              <a:fillRect t="-10000"/>
            </a:stretch>
          </a:blipFill>
          <a:ln w="19050">
            <a:solidFill>
              <a:srgbClr val="59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8704248" y="1902333"/>
            <a:ext cx="1707519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Poster Florian Kroll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7798568" y="3522556"/>
            <a:ext cx="1165236" cy="1080000"/>
            <a:chOff x="6228184" y="3633730"/>
            <a:chExt cx="1165236" cy="1080000"/>
          </a:xfrm>
        </p:grpSpPr>
        <p:cxnSp>
          <p:nvCxnSpPr>
            <p:cNvPr id="15" name="Gerader Verbinder 14"/>
            <p:cNvCxnSpPr/>
            <p:nvPr/>
          </p:nvCxnSpPr>
          <p:spPr>
            <a:xfrm flipV="1">
              <a:off x="6228184" y="4311720"/>
              <a:ext cx="144016" cy="53384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/>
            <p:cNvSpPr/>
            <p:nvPr/>
          </p:nvSpPr>
          <p:spPr>
            <a:xfrm>
              <a:off x="6313420" y="3633730"/>
              <a:ext cx="1080000" cy="1080000"/>
            </a:xfrm>
            <a:prstGeom prst="ellipse">
              <a:avLst/>
            </a:prstGeom>
            <a:blipFill dpi="0" rotWithShape="1">
              <a:blip r:embed="rId9"/>
              <a:srcRect/>
              <a:stretch>
                <a:fillRect l="-17000" t="-15000" r="-10000" b="-12000"/>
              </a:stretch>
            </a:blipFill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7562011" y="4751388"/>
            <a:ext cx="1080000" cy="1080000"/>
            <a:chOff x="7562011" y="4751388"/>
            <a:chExt cx="1080000" cy="1080000"/>
          </a:xfrm>
        </p:grpSpPr>
        <p:sp>
          <p:nvSpPr>
            <p:cNvPr id="18" name="Ellipse 17"/>
            <p:cNvSpPr/>
            <p:nvPr/>
          </p:nvSpPr>
          <p:spPr>
            <a:xfrm>
              <a:off x="7562011" y="4751388"/>
              <a:ext cx="1080000" cy="1080000"/>
            </a:xfrm>
            <a:prstGeom prst="ellipse">
              <a:avLst/>
            </a:prstGeom>
            <a:blipFill dpi="0" rotWithShape="1">
              <a:blip r:embed="rId10"/>
              <a:srcRect/>
              <a:stretch>
                <a:fillRect l="-20000" r="-25000"/>
              </a:stretch>
            </a:blipFill>
            <a:ln w="25400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9" name="Gerader Verbinder 18"/>
            <p:cNvCxnSpPr>
              <a:stCxn id="11" idx="5"/>
              <a:endCxn id="18" idx="1"/>
            </p:cNvCxnSpPr>
            <p:nvPr/>
          </p:nvCxnSpPr>
          <p:spPr>
            <a:xfrm>
              <a:off x="7661709" y="4803318"/>
              <a:ext cx="58464" cy="106232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hteck 19"/>
          <p:cNvSpPr/>
          <p:nvPr/>
        </p:nvSpPr>
        <p:spPr>
          <a:xfrm>
            <a:off x="79125" y="6248346"/>
            <a:ext cx="68462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Göde et al.: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Phys. Rev. Lett.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), L. Obst-Huebl et al.: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Nature Comm.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(2018) 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8229600" y="2056222"/>
            <a:ext cx="412411" cy="0"/>
          </a:xfrm>
          <a:prstGeom prst="straightConnector1">
            <a:avLst/>
          </a:prstGeom>
          <a:ln w="222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9033600" y="3782919"/>
            <a:ext cx="3073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indent="-355591">
              <a:buBlip>
                <a:blip r:embed="rId11"/>
              </a:buBlip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expanded target: Weibel-like instability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8745856" y="5081274"/>
            <a:ext cx="2792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indent="-355591">
              <a:buBlip>
                <a:blip r:embed="rId11"/>
              </a:buBlip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small/transparent target: laser imprint</a:t>
            </a:r>
          </a:p>
        </p:txBody>
      </p:sp>
    </p:spTree>
    <p:extLst>
      <p:ext uri="{BB962C8B-B14F-4D97-AF65-F5344CB8AC3E}">
        <p14:creationId xmlns:p14="http://schemas.microsoft.com/office/powerpoint/2010/main" val="414806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914" y="807212"/>
            <a:ext cx="1073243" cy="3176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210" y="840789"/>
            <a:ext cx="737915" cy="73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Universitä Rostock 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5" b="29149"/>
          <a:stretch/>
        </p:blipFill>
        <p:spPr bwMode="auto">
          <a:xfrm>
            <a:off x="9420876" y="276934"/>
            <a:ext cx="2376264" cy="48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3528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 hydrogen jet target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r="37886" b="10454"/>
          <a:stretch/>
        </p:blipFill>
        <p:spPr>
          <a:xfrm>
            <a:off x="399262" y="1202931"/>
            <a:ext cx="5204357" cy="480091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>
            <a:off x="4657984" y="2351766"/>
            <a:ext cx="1506109" cy="19888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latin typeface="Arial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4055260" y="3316181"/>
            <a:ext cx="1550468" cy="990209"/>
            <a:chOff x="3399277" y="3405629"/>
            <a:chExt cx="1550468" cy="990209"/>
          </a:xfrm>
        </p:grpSpPr>
        <p:sp>
          <p:nvSpPr>
            <p:cNvPr id="11" name="Gleichschenkliges Dreieck 10"/>
            <p:cNvSpPr/>
            <p:nvPr/>
          </p:nvSpPr>
          <p:spPr>
            <a:xfrm rot="15876706">
              <a:off x="3679406" y="3125500"/>
              <a:ext cx="990209" cy="1550468"/>
            </a:xfrm>
            <a:prstGeom prst="triangle">
              <a:avLst/>
            </a:prstGeom>
            <a:gradFill>
              <a:gsLst>
                <a:gs pos="0">
                  <a:srgbClr val="E2171D">
                    <a:alpha val="31000"/>
                    <a:lumMod val="94000"/>
                  </a:srgbClr>
                </a:gs>
                <a:gs pos="100000">
                  <a:srgbClr val="E2171D">
                    <a:alpha val="0"/>
                  </a:srgbClr>
                </a:gs>
              </a:gsLst>
              <a:lin ang="5400000" scaled="1"/>
            </a:gradFill>
            <a:ln w="53975">
              <a:gradFill>
                <a:gsLst>
                  <a:gs pos="0">
                    <a:srgbClr val="E2171D"/>
                  </a:gs>
                  <a:gs pos="100000">
                    <a:srgbClr val="E2171D">
                      <a:alpha val="0"/>
                    </a:srgbClr>
                  </a:gs>
                </a:gsLst>
                <a:lin ang="5400000" scaled="1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grpSp>
          <p:nvGrpSpPr>
            <p:cNvPr id="12" name="Gruppieren 11"/>
            <p:cNvGrpSpPr/>
            <p:nvPr/>
          </p:nvGrpSpPr>
          <p:grpSpPr>
            <a:xfrm>
              <a:off x="4394826" y="3893363"/>
              <a:ext cx="241305" cy="240201"/>
              <a:chOff x="4525541" y="4149080"/>
              <a:chExt cx="217017" cy="216024"/>
            </a:xfrm>
          </p:grpSpPr>
          <p:sp>
            <p:nvSpPr>
              <p:cNvPr id="21" name="Ellipse 20"/>
              <p:cNvSpPr>
                <a:spLocks noChangeAspect="1"/>
              </p:cNvSpPr>
              <p:nvPr/>
            </p:nvSpPr>
            <p:spPr bwMode="auto">
              <a:xfrm>
                <a:off x="4525541" y="4149080"/>
                <a:ext cx="217017" cy="21602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latin typeface="Arial" charset="0"/>
                </a:endParaRPr>
              </a:p>
            </p:txBody>
          </p:sp>
          <p:cxnSp>
            <p:nvCxnSpPr>
              <p:cNvPr id="22" name="Gerader Verbinder 21"/>
              <p:cNvCxnSpPr>
                <a:stCxn id="21" idx="0"/>
                <a:endCxn id="21" idx="4"/>
              </p:cNvCxnSpPr>
              <p:nvPr/>
            </p:nvCxnSpPr>
            <p:spPr bwMode="auto">
              <a:xfrm>
                <a:off x="4634050" y="4149080"/>
                <a:ext cx="0" cy="216024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Gerader Verbinder 22"/>
              <p:cNvCxnSpPr>
                <a:stCxn id="21" idx="2"/>
                <a:endCxn id="21" idx="6"/>
              </p:cNvCxnSpPr>
              <p:nvPr/>
            </p:nvCxnSpPr>
            <p:spPr bwMode="auto">
              <a:xfrm>
                <a:off x="4525541" y="4257092"/>
                <a:ext cx="217017" cy="0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3" name="Gruppieren 12"/>
            <p:cNvGrpSpPr/>
            <p:nvPr/>
          </p:nvGrpSpPr>
          <p:grpSpPr>
            <a:xfrm>
              <a:off x="4106623" y="3652473"/>
              <a:ext cx="241305" cy="240201"/>
              <a:chOff x="4525541" y="4149080"/>
              <a:chExt cx="217017" cy="216024"/>
            </a:xfrm>
          </p:grpSpPr>
          <p:sp>
            <p:nvSpPr>
              <p:cNvPr id="18" name="Ellipse 17"/>
              <p:cNvSpPr>
                <a:spLocks noChangeAspect="1"/>
              </p:cNvSpPr>
              <p:nvPr/>
            </p:nvSpPr>
            <p:spPr bwMode="auto">
              <a:xfrm>
                <a:off x="4525541" y="4149080"/>
                <a:ext cx="217017" cy="21602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latin typeface="Arial" charset="0"/>
                </a:endParaRPr>
              </a:p>
            </p:txBody>
          </p:sp>
          <p:cxnSp>
            <p:nvCxnSpPr>
              <p:cNvPr id="19" name="Gerader Verbinder 18"/>
              <p:cNvCxnSpPr>
                <a:stCxn id="18" idx="0"/>
                <a:endCxn id="18" idx="4"/>
              </p:cNvCxnSpPr>
              <p:nvPr/>
            </p:nvCxnSpPr>
            <p:spPr bwMode="auto">
              <a:xfrm>
                <a:off x="4634050" y="4149080"/>
                <a:ext cx="0" cy="216024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Gerader Verbinder 19"/>
              <p:cNvCxnSpPr>
                <a:stCxn id="18" idx="2"/>
                <a:endCxn id="18" idx="6"/>
              </p:cNvCxnSpPr>
              <p:nvPr/>
            </p:nvCxnSpPr>
            <p:spPr bwMode="auto">
              <a:xfrm>
                <a:off x="4525541" y="4257092"/>
                <a:ext cx="217017" cy="0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4" name="Gruppieren 13"/>
            <p:cNvGrpSpPr/>
            <p:nvPr/>
          </p:nvGrpSpPr>
          <p:grpSpPr>
            <a:xfrm>
              <a:off x="4544295" y="3484581"/>
              <a:ext cx="241305" cy="240201"/>
              <a:chOff x="4525541" y="4149080"/>
              <a:chExt cx="217017" cy="216024"/>
            </a:xfrm>
          </p:grpSpPr>
          <p:sp>
            <p:nvSpPr>
              <p:cNvPr id="15" name="Ellipse 14"/>
              <p:cNvSpPr>
                <a:spLocks noChangeAspect="1"/>
              </p:cNvSpPr>
              <p:nvPr/>
            </p:nvSpPr>
            <p:spPr bwMode="auto">
              <a:xfrm>
                <a:off x="4525541" y="4149080"/>
                <a:ext cx="217017" cy="21602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latin typeface="Arial" charset="0"/>
                </a:endParaRPr>
              </a:p>
            </p:txBody>
          </p:sp>
          <p:cxnSp>
            <p:nvCxnSpPr>
              <p:cNvPr id="16" name="Gerader Verbinder 15"/>
              <p:cNvCxnSpPr>
                <a:stCxn id="15" idx="0"/>
                <a:endCxn id="15" idx="4"/>
              </p:cNvCxnSpPr>
              <p:nvPr/>
            </p:nvCxnSpPr>
            <p:spPr bwMode="auto">
              <a:xfrm>
                <a:off x="4634050" y="4149080"/>
                <a:ext cx="0" cy="216024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Gerader Verbinder 16"/>
              <p:cNvCxnSpPr>
                <a:stCxn id="15" idx="2"/>
                <a:endCxn id="15" idx="6"/>
              </p:cNvCxnSpPr>
              <p:nvPr/>
            </p:nvCxnSpPr>
            <p:spPr bwMode="auto">
              <a:xfrm>
                <a:off x="4525541" y="4257092"/>
                <a:ext cx="217017" cy="0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4" name="Rechteck 23"/>
          <p:cNvSpPr/>
          <p:nvPr/>
        </p:nvSpPr>
        <p:spPr bwMode="auto">
          <a:xfrm>
            <a:off x="953880" y="3245570"/>
            <a:ext cx="1362559" cy="3897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latin typeface="Arial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t="70355" r="87475" b="1358"/>
          <a:stretch/>
        </p:blipFill>
        <p:spPr>
          <a:xfrm>
            <a:off x="1490268" y="819268"/>
            <a:ext cx="1361455" cy="2764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Ellipse 25"/>
          <p:cNvSpPr>
            <a:spLocks noChangeAspect="1"/>
          </p:cNvSpPr>
          <p:nvPr/>
        </p:nvSpPr>
        <p:spPr bwMode="auto">
          <a:xfrm>
            <a:off x="3762080" y="3685956"/>
            <a:ext cx="477463" cy="476347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ash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latin typeface="Arial" charset="0"/>
            </a:endParaRPr>
          </a:p>
        </p:txBody>
      </p:sp>
      <p:cxnSp>
        <p:nvCxnSpPr>
          <p:cNvPr id="27" name="Gerader Verbinder 26"/>
          <p:cNvCxnSpPr>
            <a:stCxn id="26" idx="0"/>
          </p:cNvCxnSpPr>
          <p:nvPr/>
        </p:nvCxnSpPr>
        <p:spPr bwMode="auto">
          <a:xfrm flipH="1" flipV="1">
            <a:off x="2801595" y="842886"/>
            <a:ext cx="1199217" cy="2843071"/>
          </a:xfrm>
          <a:prstGeom prst="line">
            <a:avLst/>
          </a:prstGeom>
          <a:solidFill>
            <a:srgbClr val="003E89"/>
          </a:solidFill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r Verbinder 27"/>
          <p:cNvCxnSpPr>
            <a:stCxn id="26" idx="2"/>
          </p:cNvCxnSpPr>
          <p:nvPr/>
        </p:nvCxnSpPr>
        <p:spPr bwMode="auto">
          <a:xfrm flipH="1" flipV="1">
            <a:off x="1632401" y="3471265"/>
            <a:ext cx="2129675" cy="452869"/>
          </a:xfrm>
          <a:prstGeom prst="line">
            <a:avLst/>
          </a:prstGeom>
          <a:solidFill>
            <a:srgbClr val="003E89"/>
          </a:solidFill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feld 29"/>
          <p:cNvSpPr txBox="1"/>
          <p:nvPr/>
        </p:nvSpPr>
        <p:spPr>
          <a:xfrm>
            <a:off x="5145839" y="821460"/>
            <a:ext cx="2792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indent="-355591">
              <a:buBlip>
                <a:blip r:embed="rId7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debris-free</a:t>
            </a:r>
          </a:p>
          <a:p>
            <a:pPr marL="355591" indent="-355591">
              <a:buBlip>
                <a:blip r:embed="rId7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pure proton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beams</a:t>
            </a:r>
          </a:p>
          <a:p>
            <a:pPr marL="355591" indent="-355591">
              <a:buBlip>
                <a:blip r:embed="rId7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optical probing 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57460" y="6251308"/>
            <a:ext cx="64671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L.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Obst et al.: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Sci. Rep.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(2017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. Ziegler et al.: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Plasma Phys. Contr. F.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(2018)  </a:t>
            </a:r>
            <a:endParaRPr 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uppieren 32"/>
          <p:cNvGrpSpPr>
            <a:grpSpLocks noChangeAspect="1"/>
          </p:cNvGrpSpPr>
          <p:nvPr/>
        </p:nvGrpSpPr>
        <p:grpSpPr>
          <a:xfrm>
            <a:off x="6050045" y="1896913"/>
            <a:ext cx="4234066" cy="3128930"/>
            <a:chOff x="-388601" y="1251817"/>
            <a:chExt cx="3617964" cy="2673637"/>
          </a:xfrm>
        </p:grpSpPr>
        <p:grpSp>
          <p:nvGrpSpPr>
            <p:cNvPr id="34" name="Gruppieren 33"/>
            <p:cNvGrpSpPr/>
            <p:nvPr/>
          </p:nvGrpSpPr>
          <p:grpSpPr>
            <a:xfrm>
              <a:off x="-333650" y="1529009"/>
              <a:ext cx="3528392" cy="2396445"/>
              <a:chOff x="-3564904" y="2472715"/>
              <a:chExt cx="3528392" cy="2396445"/>
            </a:xfrm>
          </p:grpSpPr>
          <p:sp>
            <p:nvSpPr>
              <p:cNvPr id="36" name="Rechteck 35"/>
              <p:cNvSpPr/>
              <p:nvPr/>
            </p:nvSpPr>
            <p:spPr>
              <a:xfrm>
                <a:off x="-3564904" y="2472715"/>
                <a:ext cx="3528392" cy="23964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37" name="Gruppieren 36"/>
              <p:cNvGrpSpPr/>
              <p:nvPr/>
            </p:nvGrpSpPr>
            <p:grpSpPr>
              <a:xfrm>
                <a:off x="-3459264" y="2547573"/>
                <a:ext cx="3337092" cy="2209970"/>
                <a:chOff x="2066129" y="1592398"/>
                <a:chExt cx="3656887" cy="2421753"/>
              </a:xfrm>
              <a:noFill/>
            </p:grpSpPr>
            <p:pic>
              <p:nvPicPr>
                <p:cNvPr id="38" name="Picture 7" descr="P:\Präsentation\ECLIM_Folder\2016_07_01_count_50_10ps_w_PM.pn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559"/>
                <a:stretch/>
              </p:blipFill>
              <p:spPr bwMode="auto">
                <a:xfrm rot="16200000" flipH="1">
                  <a:off x="2377460" y="2362014"/>
                  <a:ext cx="2100060" cy="560828"/>
                </a:xfrm>
                <a:prstGeom prst="rect">
                  <a:avLst/>
                </a:prstGeom>
                <a:grpFill/>
                <a:extLst/>
              </p:spPr>
            </p:pic>
            <p:pic>
              <p:nvPicPr>
                <p:cNvPr id="39" name="Picture 12" descr="P:\Präsentation\ECLIM_Folder\2016_07_01_count_57_20ps_w_PM.tif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472"/>
                <a:stretch/>
              </p:blipFill>
              <p:spPr bwMode="auto">
                <a:xfrm rot="16200000" flipH="1">
                  <a:off x="3190880" y="2147898"/>
                  <a:ext cx="2100060" cy="989060"/>
                </a:xfrm>
                <a:prstGeom prst="rect">
                  <a:avLst/>
                </a:prstGeom>
                <a:grpFill/>
                <a:extLst/>
              </p:spPr>
            </p:pic>
            <p:pic>
              <p:nvPicPr>
                <p:cNvPr id="40" name="Picture 13" descr="P:\Präsentation\ECLIM_Folder\2016_07_01_count_72_35ps_w_PM.tif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435"/>
                <a:stretch/>
              </p:blipFill>
              <p:spPr bwMode="auto">
                <a:xfrm rot="16200000" flipH="1">
                  <a:off x="4178575" y="2186529"/>
                  <a:ext cx="2095502" cy="916359"/>
                </a:xfrm>
                <a:prstGeom prst="rect">
                  <a:avLst/>
                </a:prstGeom>
                <a:grpFill/>
                <a:extLst/>
              </p:spPr>
            </p:pic>
            <p:sp>
              <p:nvSpPr>
                <p:cNvPr id="41" name="Textfeld 40"/>
                <p:cNvSpPr txBox="1"/>
                <p:nvPr/>
              </p:nvSpPr>
              <p:spPr>
                <a:xfrm>
                  <a:off x="2875552" y="3697135"/>
                  <a:ext cx="1055971" cy="31701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 dirty="0"/>
                    <a:t>+10 </a:t>
                  </a:r>
                  <a:r>
                    <a:rPr lang="de-DE" sz="1600" dirty="0" err="1"/>
                    <a:t>ps</a:t>
                  </a:r>
                  <a:endParaRPr lang="en-US" sz="1600" dirty="0"/>
                </a:p>
              </p:txBody>
            </p:sp>
            <p:pic>
              <p:nvPicPr>
                <p:cNvPr id="42" name="Picture 2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6129" y="1596957"/>
                  <a:ext cx="1038225" cy="209550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3" name="Textfeld 42"/>
                <p:cNvSpPr txBox="1"/>
                <p:nvPr/>
              </p:nvSpPr>
              <p:spPr>
                <a:xfrm>
                  <a:off x="2175453" y="3697137"/>
                  <a:ext cx="819572" cy="31701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 dirty="0"/>
                    <a:t>+5ps</a:t>
                  </a:r>
                  <a:endParaRPr lang="en-US" sz="1600" dirty="0"/>
                </a:p>
              </p:txBody>
            </p:sp>
            <p:sp>
              <p:nvSpPr>
                <p:cNvPr id="44" name="Textfeld 43"/>
                <p:cNvSpPr txBox="1"/>
                <p:nvPr/>
              </p:nvSpPr>
              <p:spPr>
                <a:xfrm>
                  <a:off x="3617612" y="3692428"/>
                  <a:ext cx="1160645" cy="31701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 dirty="0"/>
                    <a:t>+20 </a:t>
                  </a:r>
                  <a:r>
                    <a:rPr lang="de-DE" sz="1600" dirty="0" err="1"/>
                    <a:t>ps</a:t>
                  </a:r>
                  <a:endParaRPr lang="en-US" sz="1600" dirty="0"/>
                </a:p>
              </p:txBody>
            </p:sp>
            <p:sp>
              <p:nvSpPr>
                <p:cNvPr id="45" name="Textfeld 44"/>
                <p:cNvSpPr txBox="1"/>
                <p:nvPr/>
              </p:nvSpPr>
              <p:spPr>
                <a:xfrm>
                  <a:off x="4768628" y="3692460"/>
                  <a:ext cx="954388" cy="31701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 dirty="0"/>
                    <a:t>+35 </a:t>
                  </a:r>
                  <a:r>
                    <a:rPr lang="de-DE" sz="1600" dirty="0" err="1"/>
                    <a:t>ps</a:t>
                  </a:r>
                  <a:endParaRPr lang="en-US" sz="1600" dirty="0"/>
                </a:p>
              </p:txBody>
            </p:sp>
          </p:grpSp>
        </p:grpSp>
        <p:sp>
          <p:nvSpPr>
            <p:cNvPr id="35" name="Textfeld 34"/>
            <p:cNvSpPr txBox="1"/>
            <p:nvPr/>
          </p:nvSpPr>
          <p:spPr>
            <a:xfrm>
              <a:off x="-388601" y="1251817"/>
              <a:ext cx="3617964" cy="3155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mtClean="0">
                  <a:latin typeface="Arial" panose="020B0604020202020204" pitchFamily="34" charset="0"/>
                  <a:cs typeface="Arial" panose="020B0604020202020204" pitchFamily="34" charset="0"/>
                </a:rPr>
                <a:t>transverse probing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6" name="Gerade Verbindung mit Pfeil 45"/>
          <p:cNvCxnSpPr/>
          <p:nvPr/>
        </p:nvCxnSpPr>
        <p:spPr bwMode="auto">
          <a:xfrm flipH="1" flipV="1">
            <a:off x="2808223" y="3471266"/>
            <a:ext cx="2693787" cy="914703"/>
          </a:xfrm>
          <a:prstGeom prst="straightConnector1">
            <a:avLst/>
          </a:prstGeom>
          <a:solidFill>
            <a:srgbClr val="003E89"/>
          </a:solidFill>
          <a:ln w="41275" cap="flat" cmpd="sng" algn="ctr">
            <a:solidFill>
              <a:srgbClr val="00B050"/>
            </a:solidFill>
            <a:prstDash val="solid"/>
            <a:round/>
            <a:headEnd type="triangl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feld 46"/>
          <p:cNvSpPr txBox="1"/>
          <p:nvPr/>
        </p:nvSpPr>
        <p:spPr>
          <a:xfrm rot="1226398">
            <a:off x="2770275" y="3332766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</a:t>
            </a:r>
            <a:r>
              <a:rPr lang="de-DE" sz="1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</a:t>
            </a:r>
            <a:endParaRPr lang="de-DE" sz="1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8794213" y="4182070"/>
            <a:ext cx="1253326" cy="310634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Talk </a:t>
            </a:r>
            <a:r>
              <a:rPr lang="de-DE" sz="1400" smtClean="0">
                <a:latin typeface="Arial" panose="020B0604020202020204" pitchFamily="34" charset="0"/>
                <a:cs typeface="Arial" panose="020B0604020202020204" pitchFamily="34" charset="0"/>
              </a:rPr>
              <a:t>Karl Zeil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5648794" y="5008055"/>
            <a:ext cx="6543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indent="-355591">
              <a:buBlip>
                <a:blip r:embed="rId7"/>
              </a:buBlip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plasma density of 30 n</a:t>
            </a:r>
            <a:r>
              <a:rPr lang="en-US" sz="2000" baseline="-2500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 model case for PIC </a:t>
            </a:r>
            <a:endParaRPr lang="en-US" sz="2000" baseline="-25000" smtClean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55591" indent="-355591">
              <a:buBlip>
                <a:blip r:embed="rId7"/>
              </a:buBlip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study a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cceleration from near critical density target, e.g. enhanced TNSA schemes</a:t>
            </a:r>
          </a:p>
        </p:txBody>
      </p:sp>
      <p:pic>
        <p:nvPicPr>
          <p:cNvPr id="53" name="Grafik 52"/>
          <p:cNvPicPr>
            <a:picLocks noChangeAspect="1"/>
          </p:cNvPicPr>
          <p:nvPr/>
        </p:nvPicPr>
        <p:blipFill rotWithShape="1">
          <a:blip r:embed="rId12"/>
          <a:srcRect l="18847" t="10623" r="15290" b="6753"/>
          <a:stretch/>
        </p:blipFill>
        <p:spPr>
          <a:xfrm>
            <a:off x="10384160" y="2308913"/>
            <a:ext cx="1031029" cy="2257116"/>
          </a:xfrm>
          <a:prstGeom prst="rect">
            <a:avLst/>
          </a:prstGeom>
        </p:spPr>
      </p:pic>
      <p:sp>
        <p:nvSpPr>
          <p:cNvPr id="54" name="Textfeld 53"/>
          <p:cNvSpPr txBox="1"/>
          <p:nvPr/>
        </p:nvSpPr>
        <p:spPr>
          <a:xfrm>
            <a:off x="10057662" y="1908224"/>
            <a:ext cx="16961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pre-expanded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1632401" y="5124450"/>
            <a:ext cx="313020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Textfeld 55"/>
          <p:cNvSpPr txBox="1"/>
          <p:nvPr/>
        </p:nvSpPr>
        <p:spPr>
          <a:xfrm>
            <a:off x="140856" y="5920246"/>
            <a:ext cx="1937933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Talk Martin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Rehwald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9715765" y="5700348"/>
            <a:ext cx="1642713" cy="307665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smtClean="0">
                <a:latin typeface="Arial" panose="020B0604020202020204" pitchFamily="34" charset="0"/>
                <a:cs typeface="Arial" panose="020B0604020202020204" pitchFamily="34" charset="0"/>
              </a:rPr>
              <a:t>Poster Axel Huebl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5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/>
      <p:bldP spid="51" grpId="0" animBg="1"/>
      <p:bldP spid="54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914" y="807212"/>
            <a:ext cx="1073243" cy="3176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210" y="840789"/>
            <a:ext cx="737915" cy="73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Universitä Rostock 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5" b="29149"/>
          <a:stretch/>
        </p:blipFill>
        <p:spPr bwMode="auto">
          <a:xfrm>
            <a:off x="9420876" y="276934"/>
            <a:ext cx="2376264" cy="48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3528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 hydrogen jet target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r="37886" b="10454"/>
          <a:stretch/>
        </p:blipFill>
        <p:spPr>
          <a:xfrm>
            <a:off x="399262" y="1202931"/>
            <a:ext cx="5204357" cy="480091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>
            <a:off x="4657984" y="2351766"/>
            <a:ext cx="1506109" cy="19888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latin typeface="Arial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4055260" y="3316181"/>
            <a:ext cx="1550468" cy="990209"/>
            <a:chOff x="3399277" y="3405629"/>
            <a:chExt cx="1550468" cy="990209"/>
          </a:xfrm>
        </p:grpSpPr>
        <p:sp>
          <p:nvSpPr>
            <p:cNvPr id="11" name="Gleichschenkliges Dreieck 10"/>
            <p:cNvSpPr/>
            <p:nvPr/>
          </p:nvSpPr>
          <p:spPr>
            <a:xfrm rot="15876706">
              <a:off x="3679406" y="3125500"/>
              <a:ext cx="990209" cy="1550468"/>
            </a:xfrm>
            <a:prstGeom prst="triangle">
              <a:avLst/>
            </a:prstGeom>
            <a:gradFill>
              <a:gsLst>
                <a:gs pos="0">
                  <a:srgbClr val="E2171D">
                    <a:alpha val="31000"/>
                    <a:lumMod val="94000"/>
                  </a:srgbClr>
                </a:gs>
                <a:gs pos="100000">
                  <a:srgbClr val="E2171D">
                    <a:alpha val="0"/>
                  </a:srgbClr>
                </a:gs>
              </a:gsLst>
              <a:lin ang="5400000" scaled="1"/>
            </a:gradFill>
            <a:ln w="53975">
              <a:gradFill>
                <a:gsLst>
                  <a:gs pos="0">
                    <a:srgbClr val="E2171D"/>
                  </a:gs>
                  <a:gs pos="100000">
                    <a:srgbClr val="E2171D">
                      <a:alpha val="0"/>
                    </a:srgbClr>
                  </a:gs>
                </a:gsLst>
                <a:lin ang="5400000" scaled="1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grpSp>
          <p:nvGrpSpPr>
            <p:cNvPr id="12" name="Gruppieren 11"/>
            <p:cNvGrpSpPr/>
            <p:nvPr/>
          </p:nvGrpSpPr>
          <p:grpSpPr>
            <a:xfrm>
              <a:off x="4394826" y="3893363"/>
              <a:ext cx="241305" cy="240201"/>
              <a:chOff x="4525541" y="4149080"/>
              <a:chExt cx="217017" cy="216024"/>
            </a:xfrm>
          </p:grpSpPr>
          <p:sp>
            <p:nvSpPr>
              <p:cNvPr id="21" name="Ellipse 20"/>
              <p:cNvSpPr>
                <a:spLocks noChangeAspect="1"/>
              </p:cNvSpPr>
              <p:nvPr/>
            </p:nvSpPr>
            <p:spPr bwMode="auto">
              <a:xfrm>
                <a:off x="4525541" y="4149080"/>
                <a:ext cx="217017" cy="21602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latin typeface="Arial" charset="0"/>
                </a:endParaRPr>
              </a:p>
            </p:txBody>
          </p:sp>
          <p:cxnSp>
            <p:nvCxnSpPr>
              <p:cNvPr id="22" name="Gerader Verbinder 21"/>
              <p:cNvCxnSpPr>
                <a:stCxn id="21" idx="0"/>
                <a:endCxn id="21" idx="4"/>
              </p:cNvCxnSpPr>
              <p:nvPr/>
            </p:nvCxnSpPr>
            <p:spPr bwMode="auto">
              <a:xfrm>
                <a:off x="4634050" y="4149080"/>
                <a:ext cx="0" cy="216024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Gerader Verbinder 22"/>
              <p:cNvCxnSpPr>
                <a:stCxn id="21" idx="2"/>
                <a:endCxn id="21" idx="6"/>
              </p:cNvCxnSpPr>
              <p:nvPr/>
            </p:nvCxnSpPr>
            <p:spPr bwMode="auto">
              <a:xfrm>
                <a:off x="4525541" y="4257092"/>
                <a:ext cx="217017" cy="0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3" name="Gruppieren 12"/>
            <p:cNvGrpSpPr/>
            <p:nvPr/>
          </p:nvGrpSpPr>
          <p:grpSpPr>
            <a:xfrm>
              <a:off x="4106623" y="3652473"/>
              <a:ext cx="241305" cy="240201"/>
              <a:chOff x="4525541" y="4149080"/>
              <a:chExt cx="217017" cy="216024"/>
            </a:xfrm>
          </p:grpSpPr>
          <p:sp>
            <p:nvSpPr>
              <p:cNvPr id="18" name="Ellipse 17"/>
              <p:cNvSpPr>
                <a:spLocks noChangeAspect="1"/>
              </p:cNvSpPr>
              <p:nvPr/>
            </p:nvSpPr>
            <p:spPr bwMode="auto">
              <a:xfrm>
                <a:off x="4525541" y="4149080"/>
                <a:ext cx="217017" cy="21602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latin typeface="Arial" charset="0"/>
                </a:endParaRPr>
              </a:p>
            </p:txBody>
          </p:sp>
          <p:cxnSp>
            <p:nvCxnSpPr>
              <p:cNvPr id="19" name="Gerader Verbinder 18"/>
              <p:cNvCxnSpPr>
                <a:stCxn id="18" idx="0"/>
                <a:endCxn id="18" idx="4"/>
              </p:cNvCxnSpPr>
              <p:nvPr/>
            </p:nvCxnSpPr>
            <p:spPr bwMode="auto">
              <a:xfrm>
                <a:off x="4634050" y="4149080"/>
                <a:ext cx="0" cy="216024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Gerader Verbinder 19"/>
              <p:cNvCxnSpPr>
                <a:stCxn id="18" idx="2"/>
                <a:endCxn id="18" idx="6"/>
              </p:cNvCxnSpPr>
              <p:nvPr/>
            </p:nvCxnSpPr>
            <p:spPr bwMode="auto">
              <a:xfrm>
                <a:off x="4525541" y="4257092"/>
                <a:ext cx="217017" cy="0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4" name="Gruppieren 13"/>
            <p:cNvGrpSpPr/>
            <p:nvPr/>
          </p:nvGrpSpPr>
          <p:grpSpPr>
            <a:xfrm>
              <a:off x="4544295" y="3484581"/>
              <a:ext cx="241305" cy="240201"/>
              <a:chOff x="4525541" y="4149080"/>
              <a:chExt cx="217017" cy="216024"/>
            </a:xfrm>
          </p:grpSpPr>
          <p:sp>
            <p:nvSpPr>
              <p:cNvPr id="15" name="Ellipse 14"/>
              <p:cNvSpPr>
                <a:spLocks noChangeAspect="1"/>
              </p:cNvSpPr>
              <p:nvPr/>
            </p:nvSpPr>
            <p:spPr bwMode="auto">
              <a:xfrm>
                <a:off x="4525541" y="4149080"/>
                <a:ext cx="217017" cy="21602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latin typeface="Arial" charset="0"/>
                </a:endParaRPr>
              </a:p>
            </p:txBody>
          </p:sp>
          <p:cxnSp>
            <p:nvCxnSpPr>
              <p:cNvPr id="16" name="Gerader Verbinder 15"/>
              <p:cNvCxnSpPr>
                <a:stCxn id="15" idx="0"/>
                <a:endCxn id="15" idx="4"/>
              </p:cNvCxnSpPr>
              <p:nvPr/>
            </p:nvCxnSpPr>
            <p:spPr bwMode="auto">
              <a:xfrm>
                <a:off x="4634050" y="4149080"/>
                <a:ext cx="0" cy="216024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Gerader Verbinder 16"/>
              <p:cNvCxnSpPr>
                <a:stCxn id="15" idx="2"/>
                <a:endCxn id="15" idx="6"/>
              </p:cNvCxnSpPr>
              <p:nvPr/>
            </p:nvCxnSpPr>
            <p:spPr bwMode="auto">
              <a:xfrm>
                <a:off x="4525541" y="4257092"/>
                <a:ext cx="217017" cy="0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4" name="Rechteck 23"/>
          <p:cNvSpPr/>
          <p:nvPr/>
        </p:nvSpPr>
        <p:spPr bwMode="auto">
          <a:xfrm>
            <a:off x="953880" y="3245570"/>
            <a:ext cx="1362559" cy="3897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latin typeface="Arial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t="70355" r="87475" b="1358"/>
          <a:stretch/>
        </p:blipFill>
        <p:spPr>
          <a:xfrm>
            <a:off x="1490268" y="819268"/>
            <a:ext cx="1361455" cy="2764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Ellipse 25"/>
          <p:cNvSpPr>
            <a:spLocks noChangeAspect="1"/>
          </p:cNvSpPr>
          <p:nvPr/>
        </p:nvSpPr>
        <p:spPr bwMode="auto">
          <a:xfrm>
            <a:off x="3762080" y="3685956"/>
            <a:ext cx="477463" cy="476347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ash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latin typeface="Arial" charset="0"/>
            </a:endParaRPr>
          </a:p>
        </p:txBody>
      </p:sp>
      <p:cxnSp>
        <p:nvCxnSpPr>
          <p:cNvPr id="27" name="Gerader Verbinder 26"/>
          <p:cNvCxnSpPr>
            <a:stCxn id="26" idx="0"/>
          </p:cNvCxnSpPr>
          <p:nvPr/>
        </p:nvCxnSpPr>
        <p:spPr bwMode="auto">
          <a:xfrm flipH="1" flipV="1">
            <a:off x="2801595" y="842886"/>
            <a:ext cx="1199217" cy="2843071"/>
          </a:xfrm>
          <a:prstGeom prst="line">
            <a:avLst/>
          </a:prstGeom>
          <a:solidFill>
            <a:srgbClr val="003E89"/>
          </a:solidFill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r Verbinder 27"/>
          <p:cNvCxnSpPr>
            <a:stCxn id="26" idx="2"/>
          </p:cNvCxnSpPr>
          <p:nvPr/>
        </p:nvCxnSpPr>
        <p:spPr bwMode="auto">
          <a:xfrm flipH="1" flipV="1">
            <a:off x="1632401" y="3471265"/>
            <a:ext cx="2129675" cy="452869"/>
          </a:xfrm>
          <a:prstGeom prst="line">
            <a:avLst/>
          </a:prstGeom>
          <a:solidFill>
            <a:srgbClr val="003E89"/>
          </a:solidFill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feld 29"/>
          <p:cNvSpPr txBox="1"/>
          <p:nvPr/>
        </p:nvSpPr>
        <p:spPr>
          <a:xfrm>
            <a:off x="5145839" y="821460"/>
            <a:ext cx="2792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indent="-355591">
              <a:buBlip>
                <a:blip r:embed="rId7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debris-free</a:t>
            </a:r>
          </a:p>
          <a:p>
            <a:pPr marL="355591" indent="-355591">
              <a:buBlip>
                <a:blip r:embed="rId7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pure proton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beams</a:t>
            </a:r>
          </a:p>
          <a:p>
            <a:pPr marL="355591" indent="-355591">
              <a:buBlip>
                <a:blip r:embed="rId7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optical probing 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874166" y="5540576"/>
            <a:ext cx="5675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indent="-355591">
              <a:buBlip>
                <a:blip r:embed="rId7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comparable proton energies and numbers as from foils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cxnSp>
        <p:nvCxnSpPr>
          <p:cNvPr id="46" name="Gerade Verbindung mit Pfeil 45"/>
          <p:cNvCxnSpPr/>
          <p:nvPr/>
        </p:nvCxnSpPr>
        <p:spPr bwMode="auto">
          <a:xfrm flipH="1" flipV="1">
            <a:off x="2808223" y="3471266"/>
            <a:ext cx="2693787" cy="914703"/>
          </a:xfrm>
          <a:prstGeom prst="straightConnector1">
            <a:avLst/>
          </a:prstGeom>
          <a:solidFill>
            <a:srgbClr val="003E89"/>
          </a:solidFill>
          <a:ln w="41275" cap="flat" cmpd="sng" algn="ctr">
            <a:solidFill>
              <a:srgbClr val="00B050"/>
            </a:solidFill>
            <a:prstDash val="solid"/>
            <a:round/>
            <a:headEnd type="triangl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feld 46"/>
          <p:cNvSpPr txBox="1"/>
          <p:nvPr/>
        </p:nvSpPr>
        <p:spPr>
          <a:xfrm rot="1226398">
            <a:off x="2770275" y="3332766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</a:t>
            </a:r>
            <a:r>
              <a:rPr lang="de-DE" sz="1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</a:t>
            </a:r>
            <a:endParaRPr lang="de-DE" sz="1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uppieren 47"/>
          <p:cNvGrpSpPr>
            <a:grpSpLocks noChangeAspect="1"/>
          </p:cNvGrpSpPr>
          <p:nvPr/>
        </p:nvGrpSpPr>
        <p:grpSpPr>
          <a:xfrm>
            <a:off x="6116863" y="1925545"/>
            <a:ext cx="4665293" cy="3499169"/>
            <a:chOff x="1187624" y="1196752"/>
            <a:chExt cx="6592012" cy="4944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9" name="Grafik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1196752"/>
              <a:ext cx="6592012" cy="4944290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hteck 49"/>
            <p:cNvSpPr/>
            <p:nvPr/>
          </p:nvSpPr>
          <p:spPr bwMode="auto">
            <a:xfrm>
              <a:off x="2392124" y="4811793"/>
              <a:ext cx="2738280" cy="450973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1400" smtClean="0">
                  <a:latin typeface="Arial" charset="0"/>
                </a:rPr>
                <a:t>Draco 150 TW</a:t>
              </a:r>
              <a:endParaRPr lang="de-DE" sz="1400">
                <a:latin typeface="Arial" charset="0"/>
              </a:endParaRPr>
            </a:p>
          </p:txBody>
        </p:sp>
      </p:grpSp>
      <p:sp>
        <p:nvSpPr>
          <p:cNvPr id="52" name="Rechteck 51"/>
          <p:cNvSpPr/>
          <p:nvPr/>
        </p:nvSpPr>
        <p:spPr>
          <a:xfrm>
            <a:off x="57460" y="6251308"/>
            <a:ext cx="98929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L.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Obst et al.: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Sci. Rep.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(2017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. Ziegler et al.: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Plasma Phys. Contr. F.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(2018)  </a:t>
            </a:r>
            <a:endParaRPr 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Grafik 5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3" t="68113" r="78739" b="3600"/>
          <a:stretch/>
        </p:blipFill>
        <p:spPr>
          <a:xfrm>
            <a:off x="180974" y="819267"/>
            <a:ext cx="1318373" cy="2676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Textfeld 54"/>
          <p:cNvSpPr txBox="1"/>
          <p:nvPr/>
        </p:nvSpPr>
        <p:spPr>
          <a:xfrm>
            <a:off x="140856" y="5920246"/>
            <a:ext cx="1937933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Talk Martin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Rehwald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k 5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7943" r="5763" b="-256"/>
          <a:stretch/>
        </p:blipFill>
        <p:spPr>
          <a:xfrm>
            <a:off x="6116863" y="1924283"/>
            <a:ext cx="4737704" cy="344361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914" y="807212"/>
            <a:ext cx="1073243" cy="3176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210" y="840789"/>
            <a:ext cx="737915" cy="73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Universitä Rostock Log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5" b="29149"/>
          <a:stretch/>
        </p:blipFill>
        <p:spPr bwMode="auto">
          <a:xfrm>
            <a:off x="9420876" y="276934"/>
            <a:ext cx="2376264" cy="48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3528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 hydrogen jet target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/>
          <a:srcRect r="37886" b="10454"/>
          <a:stretch/>
        </p:blipFill>
        <p:spPr>
          <a:xfrm>
            <a:off x="399262" y="1202931"/>
            <a:ext cx="5204357" cy="480091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>
            <a:off x="4582371" y="2353091"/>
            <a:ext cx="1506109" cy="19888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latin typeface="Arial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4055260" y="3316181"/>
            <a:ext cx="1550468" cy="990209"/>
            <a:chOff x="3399277" y="3405629"/>
            <a:chExt cx="1550468" cy="990209"/>
          </a:xfrm>
        </p:grpSpPr>
        <p:sp>
          <p:nvSpPr>
            <p:cNvPr id="11" name="Gleichschenkliges Dreieck 10"/>
            <p:cNvSpPr/>
            <p:nvPr/>
          </p:nvSpPr>
          <p:spPr>
            <a:xfrm rot="15876706">
              <a:off x="3679406" y="3125500"/>
              <a:ext cx="990209" cy="1550468"/>
            </a:xfrm>
            <a:prstGeom prst="triangle">
              <a:avLst/>
            </a:prstGeom>
            <a:gradFill>
              <a:gsLst>
                <a:gs pos="0">
                  <a:srgbClr val="E2171D">
                    <a:alpha val="31000"/>
                    <a:lumMod val="94000"/>
                  </a:srgbClr>
                </a:gs>
                <a:gs pos="100000">
                  <a:srgbClr val="E2171D">
                    <a:alpha val="0"/>
                  </a:srgbClr>
                </a:gs>
              </a:gsLst>
              <a:lin ang="5400000" scaled="1"/>
            </a:gradFill>
            <a:ln w="53975">
              <a:gradFill>
                <a:gsLst>
                  <a:gs pos="0">
                    <a:srgbClr val="E2171D"/>
                  </a:gs>
                  <a:gs pos="100000">
                    <a:srgbClr val="E2171D">
                      <a:alpha val="0"/>
                    </a:srgbClr>
                  </a:gs>
                </a:gsLst>
                <a:lin ang="5400000" scaled="1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grpSp>
          <p:nvGrpSpPr>
            <p:cNvPr id="12" name="Gruppieren 11"/>
            <p:cNvGrpSpPr/>
            <p:nvPr/>
          </p:nvGrpSpPr>
          <p:grpSpPr>
            <a:xfrm>
              <a:off x="4394826" y="3893363"/>
              <a:ext cx="241305" cy="240201"/>
              <a:chOff x="4525541" y="4149080"/>
              <a:chExt cx="217017" cy="216024"/>
            </a:xfrm>
          </p:grpSpPr>
          <p:sp>
            <p:nvSpPr>
              <p:cNvPr id="21" name="Ellipse 20"/>
              <p:cNvSpPr>
                <a:spLocks noChangeAspect="1"/>
              </p:cNvSpPr>
              <p:nvPr/>
            </p:nvSpPr>
            <p:spPr bwMode="auto">
              <a:xfrm>
                <a:off x="4525541" y="4149080"/>
                <a:ext cx="217017" cy="21602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latin typeface="Arial" charset="0"/>
                </a:endParaRPr>
              </a:p>
            </p:txBody>
          </p:sp>
          <p:cxnSp>
            <p:nvCxnSpPr>
              <p:cNvPr id="22" name="Gerader Verbinder 21"/>
              <p:cNvCxnSpPr>
                <a:stCxn id="21" idx="0"/>
                <a:endCxn id="21" idx="4"/>
              </p:cNvCxnSpPr>
              <p:nvPr/>
            </p:nvCxnSpPr>
            <p:spPr bwMode="auto">
              <a:xfrm>
                <a:off x="4634050" y="4149080"/>
                <a:ext cx="0" cy="216024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Gerader Verbinder 22"/>
              <p:cNvCxnSpPr>
                <a:stCxn id="21" idx="2"/>
                <a:endCxn id="21" idx="6"/>
              </p:cNvCxnSpPr>
              <p:nvPr/>
            </p:nvCxnSpPr>
            <p:spPr bwMode="auto">
              <a:xfrm>
                <a:off x="4525541" y="4257092"/>
                <a:ext cx="217017" cy="0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3" name="Gruppieren 12"/>
            <p:cNvGrpSpPr/>
            <p:nvPr/>
          </p:nvGrpSpPr>
          <p:grpSpPr>
            <a:xfrm>
              <a:off x="4106623" y="3652473"/>
              <a:ext cx="241305" cy="240201"/>
              <a:chOff x="4525541" y="4149080"/>
              <a:chExt cx="217017" cy="216024"/>
            </a:xfrm>
          </p:grpSpPr>
          <p:sp>
            <p:nvSpPr>
              <p:cNvPr id="18" name="Ellipse 17"/>
              <p:cNvSpPr>
                <a:spLocks noChangeAspect="1"/>
              </p:cNvSpPr>
              <p:nvPr/>
            </p:nvSpPr>
            <p:spPr bwMode="auto">
              <a:xfrm>
                <a:off x="4525541" y="4149080"/>
                <a:ext cx="217017" cy="21602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latin typeface="Arial" charset="0"/>
                </a:endParaRPr>
              </a:p>
            </p:txBody>
          </p:sp>
          <p:cxnSp>
            <p:nvCxnSpPr>
              <p:cNvPr id="19" name="Gerader Verbinder 18"/>
              <p:cNvCxnSpPr>
                <a:stCxn id="18" idx="0"/>
                <a:endCxn id="18" idx="4"/>
              </p:cNvCxnSpPr>
              <p:nvPr/>
            </p:nvCxnSpPr>
            <p:spPr bwMode="auto">
              <a:xfrm>
                <a:off x="4634050" y="4149080"/>
                <a:ext cx="0" cy="216024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Gerader Verbinder 19"/>
              <p:cNvCxnSpPr>
                <a:stCxn id="18" idx="2"/>
                <a:endCxn id="18" idx="6"/>
              </p:cNvCxnSpPr>
              <p:nvPr/>
            </p:nvCxnSpPr>
            <p:spPr bwMode="auto">
              <a:xfrm>
                <a:off x="4525541" y="4257092"/>
                <a:ext cx="217017" cy="0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4" name="Gruppieren 13"/>
            <p:cNvGrpSpPr/>
            <p:nvPr/>
          </p:nvGrpSpPr>
          <p:grpSpPr>
            <a:xfrm>
              <a:off x="4544295" y="3484581"/>
              <a:ext cx="241305" cy="240201"/>
              <a:chOff x="4525541" y="4149080"/>
              <a:chExt cx="217017" cy="216024"/>
            </a:xfrm>
          </p:grpSpPr>
          <p:sp>
            <p:nvSpPr>
              <p:cNvPr id="15" name="Ellipse 14"/>
              <p:cNvSpPr>
                <a:spLocks noChangeAspect="1"/>
              </p:cNvSpPr>
              <p:nvPr/>
            </p:nvSpPr>
            <p:spPr bwMode="auto">
              <a:xfrm>
                <a:off x="4525541" y="4149080"/>
                <a:ext cx="217017" cy="21602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latin typeface="Arial" charset="0"/>
                </a:endParaRPr>
              </a:p>
            </p:txBody>
          </p:sp>
          <p:cxnSp>
            <p:nvCxnSpPr>
              <p:cNvPr id="16" name="Gerader Verbinder 15"/>
              <p:cNvCxnSpPr>
                <a:stCxn id="15" idx="0"/>
                <a:endCxn id="15" idx="4"/>
              </p:cNvCxnSpPr>
              <p:nvPr/>
            </p:nvCxnSpPr>
            <p:spPr bwMode="auto">
              <a:xfrm>
                <a:off x="4634050" y="4149080"/>
                <a:ext cx="0" cy="216024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Gerader Verbinder 16"/>
              <p:cNvCxnSpPr>
                <a:stCxn id="15" idx="2"/>
                <a:endCxn id="15" idx="6"/>
              </p:cNvCxnSpPr>
              <p:nvPr/>
            </p:nvCxnSpPr>
            <p:spPr bwMode="auto">
              <a:xfrm>
                <a:off x="4525541" y="4257092"/>
                <a:ext cx="217017" cy="0"/>
              </a:xfrm>
              <a:prstGeom prst="line">
                <a:avLst/>
              </a:prstGeom>
              <a:solidFill>
                <a:srgbClr val="003E89"/>
              </a:solidFill>
              <a:ln w="317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4" name="Rechteck 23"/>
          <p:cNvSpPr/>
          <p:nvPr/>
        </p:nvSpPr>
        <p:spPr bwMode="auto">
          <a:xfrm>
            <a:off x="953880" y="3245570"/>
            <a:ext cx="1362559" cy="3897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latin typeface="Arial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t="70355" r="87475" b="1358"/>
          <a:stretch/>
        </p:blipFill>
        <p:spPr>
          <a:xfrm>
            <a:off x="1490268" y="819268"/>
            <a:ext cx="1361455" cy="2764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Ellipse 25"/>
          <p:cNvSpPr>
            <a:spLocks noChangeAspect="1"/>
          </p:cNvSpPr>
          <p:nvPr/>
        </p:nvSpPr>
        <p:spPr bwMode="auto">
          <a:xfrm>
            <a:off x="3762080" y="3685956"/>
            <a:ext cx="477463" cy="476347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ash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endParaRPr lang="de-DE">
              <a:latin typeface="Arial" charset="0"/>
            </a:endParaRPr>
          </a:p>
        </p:txBody>
      </p:sp>
      <p:cxnSp>
        <p:nvCxnSpPr>
          <p:cNvPr id="27" name="Gerader Verbinder 26"/>
          <p:cNvCxnSpPr>
            <a:stCxn id="26" idx="0"/>
          </p:cNvCxnSpPr>
          <p:nvPr/>
        </p:nvCxnSpPr>
        <p:spPr bwMode="auto">
          <a:xfrm flipH="1" flipV="1">
            <a:off x="2801595" y="842886"/>
            <a:ext cx="1199217" cy="2843071"/>
          </a:xfrm>
          <a:prstGeom prst="line">
            <a:avLst/>
          </a:prstGeom>
          <a:solidFill>
            <a:srgbClr val="003E89"/>
          </a:solidFill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r Verbinder 27"/>
          <p:cNvCxnSpPr>
            <a:stCxn id="26" idx="2"/>
          </p:cNvCxnSpPr>
          <p:nvPr/>
        </p:nvCxnSpPr>
        <p:spPr bwMode="auto">
          <a:xfrm flipH="1" flipV="1">
            <a:off x="1632401" y="3471265"/>
            <a:ext cx="2129675" cy="452869"/>
          </a:xfrm>
          <a:prstGeom prst="line">
            <a:avLst/>
          </a:prstGeom>
          <a:solidFill>
            <a:srgbClr val="003E89"/>
          </a:solidFill>
          <a:ln w="285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feld 29"/>
          <p:cNvSpPr txBox="1"/>
          <p:nvPr/>
        </p:nvSpPr>
        <p:spPr>
          <a:xfrm>
            <a:off x="5145839" y="821460"/>
            <a:ext cx="2792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indent="-355591">
              <a:buBlip>
                <a:blip r:embed="rId8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debris-free</a:t>
            </a:r>
          </a:p>
          <a:p>
            <a:pPr marL="355591" indent="-355591">
              <a:buBlip>
                <a:blip r:embed="rId8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pure proton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beams</a:t>
            </a:r>
          </a:p>
          <a:p>
            <a:pPr marL="355591" indent="-355591">
              <a:buBlip>
                <a:blip r:embed="rId8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optical probing 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cxnSp>
        <p:nvCxnSpPr>
          <p:cNvPr id="46" name="Gerade Verbindung mit Pfeil 45"/>
          <p:cNvCxnSpPr/>
          <p:nvPr/>
        </p:nvCxnSpPr>
        <p:spPr bwMode="auto">
          <a:xfrm flipH="1" flipV="1">
            <a:off x="2808223" y="3471266"/>
            <a:ext cx="2693787" cy="914703"/>
          </a:xfrm>
          <a:prstGeom prst="straightConnector1">
            <a:avLst/>
          </a:prstGeom>
          <a:solidFill>
            <a:srgbClr val="003E89"/>
          </a:solidFill>
          <a:ln w="41275" cap="flat" cmpd="sng" algn="ctr">
            <a:solidFill>
              <a:srgbClr val="00B050"/>
            </a:solidFill>
            <a:prstDash val="solid"/>
            <a:round/>
            <a:headEnd type="triangl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feld 46"/>
          <p:cNvSpPr txBox="1"/>
          <p:nvPr/>
        </p:nvSpPr>
        <p:spPr>
          <a:xfrm rot="1226398">
            <a:off x="2770275" y="3332766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</a:t>
            </a:r>
            <a:r>
              <a:rPr lang="de-DE" sz="1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</a:t>
            </a:r>
            <a:endParaRPr lang="de-DE" sz="1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hteck 36"/>
          <p:cNvSpPr/>
          <p:nvPr/>
        </p:nvSpPr>
        <p:spPr bwMode="auto">
          <a:xfrm>
            <a:off x="8307602" y="2661850"/>
            <a:ext cx="1937933" cy="31916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400" smtClean="0">
                <a:latin typeface="Arial" charset="0"/>
              </a:rPr>
              <a:t>Draco PW</a:t>
            </a:r>
            <a:endParaRPr lang="de-DE" sz="1400">
              <a:latin typeface="Arial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5874166" y="5540576"/>
            <a:ext cx="5675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indent="-355591">
              <a:buBlip>
                <a:blip r:embed="rId8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comparable proton energies and numbers as from foils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40856" y="5920246"/>
            <a:ext cx="1937933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Talk Martin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Rehwald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57460" y="6251308"/>
            <a:ext cx="98929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L.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Obst et al.: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Sci. Rep.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(2017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. Ziegler et al.: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Plasma Phys. Contr. F.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(2018)  </a:t>
            </a:r>
            <a:endParaRPr 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Grafik 5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3" t="68113" r="78739" b="3600"/>
          <a:stretch/>
        </p:blipFill>
        <p:spPr>
          <a:xfrm>
            <a:off x="180974" y="819267"/>
            <a:ext cx="1318373" cy="2676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87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3528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contrast – poor proton beam quality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ieren 4"/>
          <p:cNvGrpSpPr>
            <a:grpSpLocks noChangeAspect="1"/>
          </p:cNvGrpSpPr>
          <p:nvPr/>
        </p:nvGrpSpPr>
        <p:grpSpPr>
          <a:xfrm>
            <a:off x="188948" y="1148017"/>
            <a:ext cx="7291593" cy="3926306"/>
            <a:chOff x="179512" y="908720"/>
            <a:chExt cx="5883986" cy="3168352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4"/>
            <a:srcRect b="43421"/>
            <a:stretch/>
          </p:blipFill>
          <p:spPr>
            <a:xfrm>
              <a:off x="347463" y="980728"/>
              <a:ext cx="5716035" cy="3096344"/>
            </a:xfrm>
            <a:prstGeom prst="rect">
              <a:avLst/>
            </a:prstGeom>
          </p:spPr>
        </p:pic>
        <p:sp>
          <p:nvSpPr>
            <p:cNvPr id="7" name="Rechteck 6"/>
            <p:cNvSpPr/>
            <p:nvPr/>
          </p:nvSpPr>
          <p:spPr>
            <a:xfrm>
              <a:off x="179512" y="908720"/>
              <a:ext cx="648072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8" name="20mm_weg_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/>
          </a:blip>
          <a:stretch>
            <a:fillRect/>
          </a:stretch>
        </p:blipFill>
        <p:spPr>
          <a:xfrm>
            <a:off x="8553128" y="354597"/>
            <a:ext cx="2744803" cy="4117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Ellipse 8"/>
          <p:cNvSpPr/>
          <p:nvPr/>
        </p:nvSpPr>
        <p:spPr>
          <a:xfrm>
            <a:off x="9787311" y="2346441"/>
            <a:ext cx="482601" cy="499238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84000"/>
                </a:srgbClr>
              </a:gs>
              <a:gs pos="88000">
                <a:schemeClr val="bg1">
                  <a:alpha val="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9330459" y="2845678"/>
            <a:ext cx="1409865" cy="391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rgbClr val="FF0000"/>
                </a:solidFill>
                <a:latin typeface="+mn-lt"/>
              </a:rPr>
              <a:t>Laser focus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74333" y="5080536"/>
            <a:ext cx="4538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68" indent="-269868">
              <a:buBlip>
                <a:blip r:embed="rId6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 Hz operation demonstrated</a:t>
            </a:r>
          </a:p>
        </p:txBody>
      </p:sp>
      <p:sp>
        <p:nvSpPr>
          <p:cNvPr id="12" name="Rechteck 11"/>
          <p:cNvSpPr/>
          <p:nvPr/>
        </p:nvSpPr>
        <p:spPr>
          <a:xfrm>
            <a:off x="55298" y="6215692"/>
            <a:ext cx="38979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M. Gauthier et al: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Appl. Phys. Lett.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(2017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de-DE" sz="1400"/>
          </a:p>
        </p:txBody>
      </p:sp>
      <p:pic>
        <p:nvPicPr>
          <p:cNvPr id="13" name="Picture 3" descr="C:\Users\zeil\Documents\1Schreibkram\talks\2016_AAC_WDC\expansion_H2_je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104" y="4617744"/>
            <a:ext cx="2729457" cy="189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39"/>
          <p:cNvSpPr/>
          <p:nvPr/>
        </p:nvSpPr>
        <p:spPr>
          <a:xfrm>
            <a:off x="6606973" y="5834233"/>
            <a:ext cx="610637" cy="4296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66695" tIns="133347" rIns="266695" bIns="133347" rtlCol="0" anchor="ctr"/>
          <a:lstStyle/>
          <a:p>
            <a:pPr algn="ctr"/>
            <a:endParaRPr lang="en-US"/>
          </a:p>
        </p:txBody>
      </p:sp>
      <p:sp>
        <p:nvSpPr>
          <p:cNvPr id="15" name="TextBox 40"/>
          <p:cNvSpPr txBox="1"/>
          <p:nvPr/>
        </p:nvSpPr>
        <p:spPr>
          <a:xfrm>
            <a:off x="5601994" y="5732341"/>
            <a:ext cx="1179800" cy="577075"/>
          </a:xfrm>
          <a:prstGeom prst="rect">
            <a:avLst/>
          </a:prstGeom>
          <a:noFill/>
        </p:spPr>
        <p:txBody>
          <a:bodyPr wrap="none" lIns="266695" tIns="133347" rIns="266695" bIns="133347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886218" y="5784806"/>
            <a:ext cx="126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~ µm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8"/>
          <a:srcRect l="1036" t="76" r="-1036" b="49716"/>
          <a:stretch/>
        </p:blipFill>
        <p:spPr>
          <a:xfrm>
            <a:off x="6203138" y="4763620"/>
            <a:ext cx="985924" cy="99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8"/>
          <a:srcRect t="50135"/>
          <a:stretch/>
        </p:blipFill>
        <p:spPr>
          <a:xfrm>
            <a:off x="8692210" y="4764261"/>
            <a:ext cx="985924" cy="983273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674333" y="780235"/>
            <a:ext cx="3307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68" indent="-269868">
              <a:buBlip>
                <a:blip r:embed="rId6"/>
              </a:buBlip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TNSA not optimized </a:t>
            </a:r>
            <a:endParaRPr lang="en-US" smtClean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742932" lvl="1" indent="-285744">
              <a:buFont typeface="Wingdings" panose="05000000000000000000" pitchFamily="2" charset="2"/>
              <a:buChar char="Ø"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low proton energies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4170937" y="1163749"/>
            <a:ext cx="1937933" cy="31916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400" smtClean="0">
                <a:latin typeface="Arial" charset="0"/>
              </a:rPr>
              <a:t>Draco 150 TW</a:t>
            </a:r>
            <a:endParaRPr lang="de-DE" sz="1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  <p:bldP spid="10" grpId="0"/>
      <p:bldP spid="14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79121" y="6248346"/>
            <a:ext cx="3313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Göde et al.: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Phys. Rev. Lett.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(2017) 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528" y="116632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32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contrast – streaming instability</a:t>
            </a:r>
            <a:endParaRPr lang="en-US" sz="3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/>
        </p:nvGrpSpPr>
        <p:grpSpPr>
          <a:xfrm>
            <a:off x="813346" y="1611058"/>
            <a:ext cx="3886644" cy="3927814"/>
            <a:chOff x="1632361" y="817498"/>
            <a:chExt cx="3011647" cy="30435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361" y="836712"/>
              <a:ext cx="3011647" cy="3024336"/>
            </a:xfrm>
            <a:prstGeom prst="rect">
              <a:avLst/>
            </a:prstGeom>
          </p:spPr>
        </p:pic>
        <p:cxnSp>
          <p:nvCxnSpPr>
            <p:cNvPr id="14" name="Gerade Verbindung mit Pfeil 13"/>
            <p:cNvCxnSpPr/>
            <p:nvPr/>
          </p:nvCxnSpPr>
          <p:spPr bwMode="auto">
            <a:xfrm>
              <a:off x="1979712" y="836712"/>
              <a:ext cx="0" cy="2977418"/>
            </a:xfrm>
            <a:prstGeom prst="straightConnector1">
              <a:avLst/>
            </a:prstGeom>
            <a:solidFill>
              <a:srgbClr val="003E8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mit Pfeil 14"/>
            <p:cNvCxnSpPr/>
            <p:nvPr/>
          </p:nvCxnSpPr>
          <p:spPr bwMode="auto">
            <a:xfrm flipH="1">
              <a:off x="1632361" y="1124744"/>
              <a:ext cx="3011647" cy="0"/>
            </a:xfrm>
            <a:prstGeom prst="straightConnector1">
              <a:avLst/>
            </a:prstGeom>
            <a:solidFill>
              <a:srgbClr val="003E8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feld 15"/>
            <p:cNvSpPr txBox="1"/>
            <p:nvPr/>
          </p:nvSpPr>
          <p:spPr>
            <a:xfrm>
              <a:off x="2845342" y="817498"/>
              <a:ext cx="743037" cy="310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>
                  <a:latin typeface="Arial" panose="020B0604020202020204" pitchFamily="34" charset="0"/>
                  <a:cs typeface="Arial" panose="020B0604020202020204" pitchFamily="34" charset="0"/>
                </a:rPr>
                <a:t>~ </a:t>
              </a:r>
              <a:r>
                <a:rPr lang="de-DE" sz="2000">
                  <a:latin typeface="Arial" panose="020B0604020202020204" pitchFamily="34" charset="0"/>
                  <a:cs typeface="Arial" panose="020B0604020202020204" pitchFamily="34" charset="0"/>
                </a:rPr>
                <a:t>4 cm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632361" y="2011317"/>
              <a:ext cx="381580" cy="671491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~ 4 cm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377407" y="784242"/>
            <a:ext cx="384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68" indent="-269868">
              <a:buBlip>
                <a:blip r:embed="rId3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Bubble-like modulations of proton beam profile</a:t>
            </a:r>
          </a:p>
        </p:txBody>
      </p:sp>
      <p:grpSp>
        <p:nvGrpSpPr>
          <p:cNvPr id="19" name="Gruppieren 18"/>
          <p:cNvGrpSpPr>
            <a:grpSpLocks noChangeAspect="1"/>
          </p:cNvGrpSpPr>
          <p:nvPr/>
        </p:nvGrpSpPr>
        <p:grpSpPr>
          <a:xfrm>
            <a:off x="10903987" y="5732341"/>
            <a:ext cx="1035375" cy="291391"/>
            <a:chOff x="9324528" y="3501006"/>
            <a:chExt cx="2497881" cy="742329"/>
          </a:xfrm>
          <a:effectLst/>
        </p:grpSpPr>
        <p:sp>
          <p:nvSpPr>
            <p:cNvPr id="20" name="Rechteck 19"/>
            <p:cNvSpPr/>
            <p:nvPr/>
          </p:nvSpPr>
          <p:spPr>
            <a:xfrm>
              <a:off x="9324528" y="3501008"/>
              <a:ext cx="2497879" cy="74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1" name="Grafik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530" y="3501006"/>
              <a:ext cx="2497879" cy="742327"/>
            </a:xfrm>
            <a:prstGeom prst="rect">
              <a:avLst/>
            </a:prstGeom>
          </p:spPr>
        </p:pic>
      </p:grpSp>
      <p:pic>
        <p:nvPicPr>
          <p:cNvPr id="28" name="Picture 3" descr="C:\Users\zeil\Documents\1Schreibkram\talks\2016_AAC_WDC\expansion_H2_je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104" y="4617744"/>
            <a:ext cx="2729457" cy="189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ight Arrow 39"/>
          <p:cNvSpPr/>
          <p:nvPr/>
        </p:nvSpPr>
        <p:spPr>
          <a:xfrm>
            <a:off x="6606973" y="5834233"/>
            <a:ext cx="610637" cy="42964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66695" tIns="133347" rIns="266695" bIns="133347" rtlCol="0" anchor="ctr"/>
          <a:lstStyle/>
          <a:p>
            <a:pPr algn="ctr"/>
            <a:endParaRPr lang="en-US"/>
          </a:p>
        </p:txBody>
      </p:sp>
      <p:sp>
        <p:nvSpPr>
          <p:cNvPr id="30" name="TextBox 40"/>
          <p:cNvSpPr txBox="1"/>
          <p:nvPr/>
        </p:nvSpPr>
        <p:spPr>
          <a:xfrm>
            <a:off x="5601994" y="5732341"/>
            <a:ext cx="1179800" cy="577075"/>
          </a:xfrm>
          <a:prstGeom prst="rect">
            <a:avLst/>
          </a:prstGeom>
          <a:noFill/>
        </p:spPr>
        <p:txBody>
          <a:bodyPr wrap="none" lIns="266695" tIns="133347" rIns="266695" bIns="133347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8886218" y="5784806"/>
            <a:ext cx="126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~ µm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6"/>
          <a:srcRect l="1036" t="76" r="-1036" b="49716"/>
          <a:stretch/>
        </p:blipFill>
        <p:spPr>
          <a:xfrm>
            <a:off x="6203138" y="4763620"/>
            <a:ext cx="985924" cy="99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6"/>
          <a:srcRect t="50135"/>
          <a:stretch/>
        </p:blipFill>
        <p:spPr>
          <a:xfrm>
            <a:off x="8692210" y="4764261"/>
            <a:ext cx="985924" cy="983273"/>
          </a:xfrm>
          <a:prstGeom prst="rect">
            <a:avLst/>
          </a:prstGeom>
        </p:spPr>
      </p:pic>
      <p:grpSp>
        <p:nvGrpSpPr>
          <p:cNvPr id="34" name="Gruppieren 33"/>
          <p:cNvGrpSpPr>
            <a:grpSpLocks noChangeAspect="1"/>
          </p:cNvGrpSpPr>
          <p:nvPr/>
        </p:nvGrpSpPr>
        <p:grpSpPr>
          <a:xfrm>
            <a:off x="5560173" y="2198335"/>
            <a:ext cx="5861501" cy="2322681"/>
            <a:chOff x="3884431" y="2103456"/>
            <a:chExt cx="4798884" cy="1901608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005"/>
            <a:stretch/>
          </p:blipFill>
          <p:spPr bwMode="auto">
            <a:xfrm>
              <a:off x="3884431" y="2103456"/>
              <a:ext cx="4798884" cy="1901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6" name="Textfeld 35"/>
            <p:cNvSpPr txBox="1"/>
            <p:nvPr/>
          </p:nvSpPr>
          <p:spPr>
            <a:xfrm>
              <a:off x="4232394" y="2194569"/>
              <a:ext cx="567219" cy="251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>
                  <a:latin typeface="Arial" panose="020B0604020202020204" pitchFamily="34" charset="0"/>
                  <a:cs typeface="Arial" panose="020B0604020202020204" pitchFamily="34" charset="0"/>
                </a:rPr>
                <a:t>B-field</a:t>
              </a:r>
              <a:endParaRPr lang="de-DE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726964" y="2190097"/>
              <a:ext cx="567219" cy="251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de-DE" sz="1400">
                  <a:latin typeface="Arial" panose="020B0604020202020204" pitchFamily="34" charset="0"/>
                  <a:cs typeface="Arial" panose="020B0604020202020204" pitchFamily="34" charset="0"/>
                </a:rPr>
                <a:t>-field</a:t>
              </a:r>
              <a:endParaRPr lang="de-DE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feld 37"/>
          <p:cNvSpPr txBox="1"/>
          <p:nvPr/>
        </p:nvSpPr>
        <p:spPr>
          <a:xfrm>
            <a:off x="5269612" y="806616"/>
            <a:ext cx="384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68" indent="-269868">
              <a:buBlip>
                <a:blip r:embed="rId3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Weibel-like instability in rear surface plasma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5851564" y="1634033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3D PIC simulation with OSIRIS</a:t>
            </a: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1393842" y="5076920"/>
            <a:ext cx="3864712" cy="707886"/>
          </a:xfrm>
          <a:prstGeom prst="rect">
            <a:avLst/>
          </a:prstGeom>
          <a:solidFill>
            <a:schemeClr val="bg1"/>
          </a:solidFill>
          <a:ln w="15875">
            <a:solidFill>
              <a:srgbClr val="CF68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69868" indent="-269868">
              <a:buBlip>
                <a:blip r:embed="rId3"/>
              </a:buBlip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TNSA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protons are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deflected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rear-side field structure 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7413805" y="64694"/>
            <a:ext cx="3049629" cy="738664"/>
          </a:xfrm>
          <a:prstGeom prst="rect">
            <a:avLst/>
          </a:prstGeom>
          <a:solidFill>
            <a:srgbClr val="BEE396"/>
          </a:solidFill>
        </p:spPr>
        <p:txBody>
          <a:bodyPr wrap="square" rtlCol="0">
            <a:spAutoFit/>
          </a:bodyPr>
          <a:lstStyle/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G. Scott et al.: 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NJP</a:t>
            </a: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 (2017), J. Metzkes et. al: 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NJP</a:t>
            </a: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 (2014), M. King et al.: 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HPLSE </a:t>
            </a: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(2019)</a:t>
            </a:r>
            <a:endParaRPr 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10339063" y="84908"/>
            <a:ext cx="1080000" cy="1080000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/>
          <p:cNvSpPr/>
          <p:nvPr/>
        </p:nvSpPr>
        <p:spPr>
          <a:xfrm>
            <a:off x="10699223" y="588964"/>
            <a:ext cx="1080000" cy="1080000"/>
          </a:xfrm>
          <a:prstGeom prst="ellipse">
            <a:avLst/>
          </a:prstGeom>
          <a:blipFill dpi="0" rotWithShape="1">
            <a:blip r:embed="rId9">
              <a:lum contrast="28000"/>
            </a:blip>
            <a:srcRect/>
            <a:stretch>
              <a:fillRect l="-17000" t="-15000" r="-15000" b="-17000"/>
            </a:stretch>
          </a:blipFill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4" name="Gerader Verbinder 43"/>
          <p:cNvCxnSpPr/>
          <p:nvPr/>
        </p:nvCxnSpPr>
        <p:spPr>
          <a:xfrm>
            <a:off x="11419063" y="608420"/>
            <a:ext cx="864216" cy="6301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/>
          <p:cNvSpPr/>
          <p:nvPr/>
        </p:nvSpPr>
        <p:spPr>
          <a:xfrm>
            <a:off x="11059143" y="1093020"/>
            <a:ext cx="1080000" cy="1080000"/>
          </a:xfrm>
          <a:prstGeom prst="ellipse">
            <a:avLst/>
          </a:prstGeom>
          <a:blipFill dpi="0" rotWithShape="1">
            <a:blip r:embed="rId10"/>
            <a:srcRect/>
            <a:stretch>
              <a:fillRect l="-75000" t="-38000" r="-12000" b="-50000"/>
            </a:stretch>
          </a:blipFill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6" name="Gerader Verbinder 45"/>
          <p:cNvCxnSpPr/>
          <p:nvPr/>
        </p:nvCxnSpPr>
        <p:spPr>
          <a:xfrm>
            <a:off x="12139148" y="1619219"/>
            <a:ext cx="452571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1788428" y="1093024"/>
            <a:ext cx="864216" cy="6301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86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5" grpId="0" animBg="1"/>
    </p:bldLst>
  </p:timing>
</p:sld>
</file>

<file path=ppt/theme/theme1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1130</Words>
  <Application>Microsoft Office PowerPoint</Application>
  <PresentationFormat>Breitbild</PresentationFormat>
  <Paragraphs>168</Paragraphs>
  <Slides>20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Times</vt:lpstr>
      <vt:lpstr>Wingdings</vt:lpstr>
      <vt:lpstr>1_Benutzerdefiniertes Design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Obst, Lieselotte (FWKT) - 5959</dc:creator>
  <cp:lastModifiedBy>Obst, Lieselotte (FWKT) - 5959</cp:lastModifiedBy>
  <cp:revision>51</cp:revision>
  <dcterms:created xsi:type="dcterms:W3CDTF">2019-05-06T14:09:37Z</dcterms:created>
  <dcterms:modified xsi:type="dcterms:W3CDTF">2019-05-08T22:59:18Z</dcterms:modified>
</cp:coreProperties>
</file>