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78" r:id="rId2"/>
    <p:sldId id="279" r:id="rId3"/>
    <p:sldId id="264" r:id="rId4"/>
    <p:sldId id="311" r:id="rId5"/>
    <p:sldId id="313" r:id="rId6"/>
    <p:sldId id="314" r:id="rId7"/>
    <p:sldId id="312" r:id="rId8"/>
    <p:sldId id="315" r:id="rId9"/>
    <p:sldId id="326" r:id="rId10"/>
    <p:sldId id="318" r:id="rId11"/>
    <p:sldId id="319" r:id="rId12"/>
    <p:sldId id="320" r:id="rId13"/>
    <p:sldId id="321" r:id="rId14"/>
    <p:sldId id="331" r:id="rId15"/>
    <p:sldId id="322" r:id="rId16"/>
    <p:sldId id="323" r:id="rId17"/>
    <p:sldId id="325" r:id="rId18"/>
    <p:sldId id="332" r:id="rId19"/>
    <p:sldId id="316" r:id="rId20"/>
    <p:sldId id="327" r:id="rId21"/>
    <p:sldId id="333" r:id="rId22"/>
    <p:sldId id="324" r:id="rId23"/>
    <p:sldId id="309" r:id="rId24"/>
    <p:sldId id="310" r:id="rId25"/>
  </p:sldIdLst>
  <p:sldSz cx="12171363" cy="683895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>
          <p15:clr>
            <a:srgbClr val="A4A3A4"/>
          </p15:clr>
        </p15:guide>
        <p15:guide id="2" orient="horz" pos="4194">
          <p15:clr>
            <a:srgbClr val="A4A3A4"/>
          </p15:clr>
        </p15:guide>
        <p15:guide id="3" orient="horz" pos="794">
          <p15:clr>
            <a:srgbClr val="A4A3A4"/>
          </p15:clr>
        </p15:guide>
        <p15:guide id="4" orient="horz" pos="1102">
          <p15:clr>
            <a:srgbClr val="A4A3A4"/>
          </p15:clr>
        </p15:guide>
        <p15:guide id="5" pos="114">
          <p15:clr>
            <a:srgbClr val="A4A3A4"/>
          </p15:clr>
        </p15:guide>
        <p15:guide id="6" pos="7550">
          <p15:clr>
            <a:srgbClr val="A4A3A4"/>
          </p15:clr>
        </p15:guide>
        <p15:guide id="7" pos="4466">
          <p15:clr>
            <a:srgbClr val="A4A3A4"/>
          </p15:clr>
        </p15:guide>
        <p15:guide id="8" pos="566">
          <p15:clr>
            <a:srgbClr val="A4A3A4"/>
          </p15:clr>
        </p15:guide>
        <p15:guide id="9" pos="7096">
          <p15:clr>
            <a:srgbClr val="A4A3A4"/>
          </p15:clr>
        </p15:guide>
        <p15:guide id="10" pos="3944">
          <p15:clr>
            <a:srgbClr val="A4A3A4"/>
          </p15:clr>
        </p15:guide>
        <p15:guide id="11" pos="2812">
          <p15:clr>
            <a:srgbClr val="A4A3A4"/>
          </p15:clr>
        </p15:guide>
        <p15:guide id="12" pos="4694">
          <p15:clr>
            <a:srgbClr val="A4A3A4"/>
          </p15:clr>
        </p15:guide>
        <p15:guide id="13" pos="3038">
          <p15:clr>
            <a:srgbClr val="A4A3A4"/>
          </p15:clr>
        </p15:guide>
        <p15:guide id="14" pos="37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114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9899" autoAdjust="0"/>
  </p:normalViewPr>
  <p:slideViewPr>
    <p:cSldViewPr snapToGrid="0" snapToObjects="1" showGuides="1">
      <p:cViewPr varScale="1">
        <p:scale>
          <a:sx n="88" d="100"/>
          <a:sy n="88" d="100"/>
        </p:scale>
        <p:origin x="470" y="86"/>
      </p:cViewPr>
      <p:guideLst>
        <p:guide orient="horz" pos="112"/>
        <p:guide orient="horz" pos="4194"/>
        <p:guide orient="horz" pos="794"/>
        <p:guide orient="horz" pos="1102"/>
        <p:guide pos="114"/>
        <p:guide pos="7550"/>
        <p:guide pos="4466"/>
        <p:guide pos="566"/>
        <p:guide pos="7096"/>
        <p:guide pos="3944"/>
        <p:guide pos="2812"/>
        <p:guide pos="4694"/>
        <p:guide pos="3038"/>
        <p:guide pos="37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1B422-184B-4694-B0D9-D8D97472201B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E4E72-1C88-45D6-8C76-B2C2958764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651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69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31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453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/>
            <a:fld id="{9F8AA6AB-A262-E940-B856-22DADD738E5E}" type="slidenum">
              <a:rPr lang="fr-FR"/>
              <a:pPr defTabSz="455613"/>
              <a:t>19</a:t>
            </a:fld>
            <a:endParaRPr lang="fr-F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7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79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159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75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32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236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79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79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B494-94A6-4028-A189-2CCF150A7CA0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31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 smtClean="0"/>
              <a:t>Single-line title</a:t>
            </a:r>
            <a:endParaRPr lang="en-GB" noProof="0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 smtClean="0"/>
              <a:t>Two-line title</a:t>
            </a:r>
            <a:br>
              <a:rPr lang="en-GB" noProof="0" dirty="0" smtClean="0"/>
            </a:br>
            <a:r>
              <a:rPr lang="en-GB" noProof="0" dirty="0" smtClean="0"/>
              <a:t>– if one line isn’t enough</a:t>
            </a:r>
            <a:endParaRPr lang="en-GB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06450" y="152047"/>
            <a:ext cx="10458450" cy="1139825"/>
          </a:xfrm>
        </p:spPr>
        <p:txBody>
          <a:bodyPr/>
          <a:lstStyle/>
          <a:p>
            <a:r>
              <a:rPr lang="en-GB" noProof="0" dirty="0" smtClean="0"/>
              <a:t>Header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  <a:p>
            <a:pPr lvl="0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855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Header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24400" y="1843907"/>
            <a:ext cx="65405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  <a:p>
            <a:pPr lvl="0"/>
            <a:endParaRPr lang="en-GB" noProof="0" dirty="0" smtClean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6" y="1762125"/>
            <a:ext cx="356552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 dirty="0" smtClean="0"/>
              <a:t>Drag and drop your picture here, or click the icon to place it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9594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Header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53300" y="1843907"/>
            <a:ext cx="39116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  <a:p>
            <a:pPr lvl="0"/>
            <a:endParaRPr lang="en-GB" noProof="0" dirty="0" smtClean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5" y="1762125"/>
            <a:ext cx="619124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 smtClean="0"/>
              <a:t>Drag and drop your picture here, or click the icon to place it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9896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 dirty="0" smtClean="0"/>
              <a:t>Drag and drop your picture here, or click the icon to place it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971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0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440631" y="768883"/>
            <a:ext cx="11292260" cy="1192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Jubileumslogotyp-gron-ENG-RGB-för-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16" y="1214443"/>
            <a:ext cx="3850811" cy="3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96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tx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Drag and drop your picture here, or click the icon to place it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9664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Header</a:t>
            </a:r>
            <a:endParaRPr lang="en-GB" noProof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72200" y="1843907"/>
            <a:ext cx="50927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  <a:p>
            <a:pPr lvl="0"/>
            <a:endParaRPr lang="en-GB" noProof="0" smtClean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8525" y="1762125"/>
            <a:ext cx="4854575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smtClean="0"/>
              <a:t>Click the icon to add a graph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146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Header</a:t>
            </a:r>
            <a:endParaRPr lang="en-GB" noProof="0" dirty="0"/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8525" y="1749425"/>
            <a:ext cx="10366375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 smtClean="0"/>
              <a:t>Click the icon to add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3519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999" y="381001"/>
            <a:ext cx="11604625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9450" y="1112256"/>
            <a:ext cx="3207776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 smtClean="0"/>
              <a:t>Two-line title</a:t>
            </a:r>
            <a:br>
              <a:rPr lang="en-GB" noProof="0" dirty="0" smtClean="0"/>
            </a:br>
            <a:r>
              <a:rPr lang="en-GB" noProof="0" dirty="0" smtClean="0"/>
              <a:t>– if one line isn’t enough</a:t>
            </a:r>
            <a:endParaRPr lang="en-GB" noProof="0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3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9027-8DC8-4A5D-9CCB-9A19D79171D1}" type="datetimeFigureOut">
              <a:rPr lang="fr-FR" smtClean="0"/>
              <a:pPr/>
              <a:t>09/05/2019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53CE-7E62-41E2-9C62-DFB1077986A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576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52" y="2124507"/>
            <a:ext cx="10345659" cy="146594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5705" y="3875405"/>
            <a:ext cx="8519954" cy="17477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9027-8DC8-4A5D-9CCB-9A19D79171D1}" type="datetimeFigureOut">
              <a:rPr lang="fr-FR" smtClean="0"/>
              <a:pPr/>
              <a:t>09/05/2019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53CE-7E62-41E2-9C62-DFB1077986A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14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 smtClean="0"/>
              <a:t>Single-line title</a:t>
            </a:r>
            <a:endParaRPr lang="en-GB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5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 smtClean="0"/>
              <a:t>Two-line title</a:t>
            </a:r>
            <a:br>
              <a:rPr lang="en-GB" noProof="0" dirty="0" smtClean="0"/>
            </a:br>
            <a:r>
              <a:rPr lang="en-GB" noProof="0" dirty="0" smtClean="0"/>
              <a:t>– if one line isn’t enough</a:t>
            </a:r>
            <a:endParaRPr lang="en-GB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 smtClean="0"/>
              <a:t>Single-line title</a:t>
            </a:r>
            <a:endParaRPr lang="en-GB" noProof="0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 smtClean="0"/>
              <a:t>Two-line title</a:t>
            </a:r>
            <a:br>
              <a:rPr lang="en-GB" noProof="0" dirty="0" smtClean="0"/>
            </a:br>
            <a:r>
              <a:rPr lang="en-GB" noProof="0" dirty="0" smtClean="0"/>
              <a:t>– if one line isn’t enough</a:t>
            </a:r>
            <a:endParaRPr lang="en-GB" noProof="0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 smtClean="0"/>
              <a:t>Single-line title</a:t>
            </a:r>
            <a:endParaRPr lang="en-GB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 smtClean="0"/>
              <a:t>Two-line title</a:t>
            </a:r>
            <a:br>
              <a:rPr lang="en-GB" noProof="0" dirty="0" smtClean="0"/>
            </a:br>
            <a:r>
              <a:rPr lang="en-GB" noProof="0" dirty="0" smtClean="0"/>
              <a:t>– if one line isn’t enough</a:t>
            </a:r>
            <a:endParaRPr lang="en-GB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9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 smtClean="0"/>
              <a:t>Single-line title</a:t>
            </a:r>
            <a:endParaRPr lang="en-GB" noProof="0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Subtitle or name</a:t>
            </a:r>
            <a:endParaRPr lang="en-GB" noProof="0" dirty="0"/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263589"/>
            <a:ext cx="12310364" cy="698399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6450" y="-109223"/>
            <a:ext cx="104584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512965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</p:txBody>
      </p:sp>
      <p:cxnSp>
        <p:nvCxnSpPr>
          <p:cNvPr id="8" name="Rak 7"/>
          <p:cNvCxnSpPr/>
          <p:nvPr/>
        </p:nvCxnSpPr>
        <p:spPr bwMode="auto">
          <a:xfrm>
            <a:off x="898525" y="1124896"/>
            <a:ext cx="10366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C61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4970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3" r:id="rId11"/>
    <p:sldLayoutId id="2147483654" r:id="rId12"/>
    <p:sldLayoutId id="2147483656" r:id="rId13"/>
    <p:sldLayoutId id="2147483655" r:id="rId14"/>
    <p:sldLayoutId id="2147483667" r:id="rId15"/>
    <p:sldLayoutId id="2147483660" r:id="rId16"/>
    <p:sldLayoutId id="2147483657" r:id="rId17"/>
    <p:sldLayoutId id="2147483658" r:id="rId18"/>
    <p:sldLayoutId id="2147483659" r:id="rId19"/>
    <p:sldLayoutId id="2147483668" r:id="rId20"/>
    <p:sldLayoutId id="2147483669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200" kern="1200" baseline="0">
          <a:solidFill>
            <a:schemeClr val="tx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200" kern="1200">
          <a:solidFill>
            <a:schemeClr val="tx2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9C6114"/>
        </a:buClr>
        <a:buFont typeface="Lucida Grande"/>
        <a:buChar char="»"/>
        <a:defRPr sz="2000" kern="1200">
          <a:solidFill>
            <a:schemeClr val="tx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6" Type="http://schemas.openxmlformats.org/officeDocument/2006/relationships/image" Target="../media/image29.emf"/><Relationship Id="rId5" Type="http://schemas.openxmlformats.org/officeDocument/2006/relationships/hyperlink" Target="https://www.aps.anl.gov/Imaging" TargetMode="External"/><Relationship Id="rId4" Type="http://schemas.openxmlformats.org/officeDocument/2006/relationships/hyperlink" Target="https://www.aps.anl.gov/Sector-7/7-B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cn.sandia.gov/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en.wikipedia.org/wiki/Phase-contrast_X-ray_imaging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101791" y="3396548"/>
            <a:ext cx="8011147" cy="753189"/>
          </a:xfrm>
        </p:spPr>
        <p:txBody>
          <a:bodyPr/>
          <a:lstStyle/>
          <a:p>
            <a:pPr lvl="0"/>
            <a:r>
              <a:rPr lang="en-US" sz="16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</a:t>
            </a:r>
            <a:r>
              <a:rPr lang="en-US" sz="1600" u="sng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Guénot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cap="none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Edouard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Berrocal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Kristoffer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Svendsen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Jonas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Björklund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Svensson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Martin Hansson, Isabel Gallardo Gonzalez, Henrik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Ekerfelt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Anders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Persson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cap="non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Olle</a:t>
            </a:r>
            <a:r>
              <a:rPr lang="en-US" altLang="en-US" sz="1600" b="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0" cap="none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Lundh</a:t>
            </a:r>
            <a:r>
              <a:rPr lang="en-US" altLang="en-US" sz="1600" b="0" cap="none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1600" b="0" cap="non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sv-SE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160216" y="1492737"/>
            <a:ext cx="7894298" cy="181136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2800" b="1" dirty="0">
                <a:latin typeface="Arial Unicode MS"/>
              </a:rPr>
              <a:t>Using laser plasma accelerator </a:t>
            </a:r>
            <a:r>
              <a:rPr lang="en-US" altLang="en-US" sz="2800" b="1" dirty="0" smtClean="0">
                <a:latin typeface="Arial Unicode MS"/>
              </a:rPr>
              <a:t>for</a:t>
            </a:r>
            <a:r>
              <a:rPr lang="en-US" altLang="en-US" sz="2800" b="1" dirty="0">
                <a:latin typeface="Arial Unicode MS"/>
              </a:rPr>
              <a:t> simultaneous X-ray absorption and 2-photon Light Induced Fluorescence imaging of a car engine </a:t>
            </a:r>
            <a:r>
              <a:rPr lang="en-US" altLang="en-US" sz="2800" b="1" dirty="0" smtClean="0">
                <a:latin typeface="Arial Unicode MS"/>
              </a:rPr>
              <a:t>spray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983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924560" y="423952"/>
            <a:ext cx="1032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Betatron</a:t>
            </a:r>
            <a:r>
              <a:rPr lang="fr-FR" sz="4000" b="1" dirty="0" smtClean="0"/>
              <a:t> radiation</a:t>
            </a:r>
            <a:endParaRPr lang="fr-FR" sz="4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209308" y="1695619"/>
            <a:ext cx="10607184" cy="377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At the source: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b="1" dirty="0" err="1" smtClean="0">
                <a:solidFill>
                  <a:schemeClr val="tx2"/>
                </a:solidFill>
              </a:rPr>
              <a:t>E</a:t>
            </a:r>
            <a:r>
              <a:rPr lang="fr-FR" sz="2393" b="1" baseline="-25000" dirty="0" err="1" smtClean="0">
                <a:solidFill>
                  <a:schemeClr val="tx2"/>
                </a:solidFill>
              </a:rPr>
              <a:t>max</a:t>
            </a:r>
            <a:r>
              <a:rPr lang="fr-FR" sz="2393" b="1" dirty="0" smtClean="0">
                <a:solidFill>
                  <a:schemeClr val="tx2"/>
                </a:solidFill>
              </a:rPr>
              <a:t> = 2keV, &lt;5.10</a:t>
            </a:r>
            <a:r>
              <a:rPr lang="fr-FR" sz="2393" b="1" baseline="30000" dirty="0" smtClean="0">
                <a:solidFill>
                  <a:schemeClr val="tx2"/>
                </a:solidFill>
              </a:rPr>
              <a:t>8</a:t>
            </a:r>
            <a:r>
              <a:rPr lang="fr-FR" sz="2393" b="1" dirty="0" smtClean="0">
                <a:solidFill>
                  <a:schemeClr val="tx2"/>
                </a:solidFill>
              </a:rPr>
              <a:t> photons, &gt;20mrad</a:t>
            </a:r>
          </a:p>
          <a:p>
            <a:r>
              <a:rPr lang="fr-FR" sz="2393" dirty="0" smtClean="0">
                <a:solidFill>
                  <a:schemeClr val="tx2"/>
                </a:solidFill>
              </a:rPr>
              <a:t/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dirty="0" smtClean="0">
                <a:solidFill>
                  <a:schemeClr val="tx2"/>
                </a:solidFill>
              </a:rPr>
              <a:t/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Beam</a:t>
            </a:r>
            <a:r>
              <a:rPr lang="fr-FR" sz="2393" dirty="0" smtClean="0">
                <a:solidFill>
                  <a:schemeClr val="tx2"/>
                </a:solidFill>
              </a:rPr>
              <a:t> transport (80cm): 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dirty="0" smtClean="0">
                <a:solidFill>
                  <a:schemeClr val="tx2"/>
                </a:solidFill>
              </a:rPr>
              <a:t>Al (3µm) + </a:t>
            </a:r>
            <a:r>
              <a:rPr lang="fr-FR" sz="2393" dirty="0" err="1" smtClean="0">
                <a:solidFill>
                  <a:schemeClr val="tx2"/>
                </a:solidFill>
              </a:rPr>
              <a:t>Kapton</a:t>
            </a:r>
            <a:r>
              <a:rPr lang="fr-FR" sz="2393" dirty="0" smtClean="0">
                <a:solidFill>
                  <a:schemeClr val="tx2"/>
                </a:solidFill>
              </a:rPr>
              <a:t> (50µm) + Be (250µm) + air (12cm) 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b="1" dirty="0" err="1" smtClean="0">
                <a:solidFill>
                  <a:schemeClr val="tx2"/>
                </a:solidFill>
              </a:rPr>
              <a:t>E</a:t>
            </a:r>
            <a:r>
              <a:rPr lang="fr-FR" sz="2393" b="1" baseline="-25000" dirty="0" err="1" smtClean="0">
                <a:solidFill>
                  <a:schemeClr val="tx2"/>
                </a:solidFill>
              </a:rPr>
              <a:t>max</a:t>
            </a:r>
            <a:r>
              <a:rPr lang="fr-FR" sz="2393" b="1" dirty="0" smtClean="0">
                <a:solidFill>
                  <a:schemeClr val="tx2"/>
                </a:solidFill>
              </a:rPr>
              <a:t> = 5.5keV, &lt;5.10</a:t>
            </a:r>
            <a:r>
              <a:rPr lang="fr-FR" sz="2393" b="1" baseline="30000" dirty="0" smtClean="0">
                <a:solidFill>
                  <a:schemeClr val="tx2"/>
                </a:solidFill>
              </a:rPr>
              <a:t>7</a:t>
            </a:r>
            <a:r>
              <a:rPr lang="fr-FR" sz="2393" b="1" dirty="0" smtClean="0">
                <a:solidFill>
                  <a:schemeClr val="tx2"/>
                </a:solidFill>
              </a:rPr>
              <a:t> photons</a:t>
            </a:r>
          </a:p>
          <a:p>
            <a:endParaRPr lang="fr-FR" sz="2393" dirty="0" smtClean="0">
              <a:solidFill>
                <a:schemeClr val="tx2"/>
              </a:solidFill>
            </a:endParaRPr>
          </a:p>
          <a:p>
            <a:endParaRPr lang="fr-FR" sz="2393" dirty="0">
              <a:solidFill>
                <a:schemeClr val="tx2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9" name="TextBox 18"/>
          <p:cNvSpPr txBox="1"/>
          <p:nvPr/>
        </p:nvSpPr>
        <p:spPr>
          <a:xfrm>
            <a:off x="0" y="6510853"/>
            <a:ext cx="5244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S. </a:t>
            </a:r>
            <a:r>
              <a:rPr lang="en-US" sz="1600" dirty="0" err="1" smtClean="0">
                <a:solidFill>
                  <a:schemeClr val="tx2"/>
                </a:solidFill>
              </a:rPr>
              <a:t>Corde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et al</a:t>
            </a:r>
            <a:r>
              <a:rPr lang="en-US" sz="1600" dirty="0" smtClean="0">
                <a:solidFill>
                  <a:schemeClr val="tx2"/>
                </a:solidFill>
              </a:rPr>
              <a:t>. </a:t>
            </a:r>
            <a:r>
              <a:rPr lang="en-GB" sz="1600" dirty="0">
                <a:solidFill>
                  <a:schemeClr val="tx2"/>
                </a:solidFill>
              </a:rPr>
              <a:t>Rev. Mod. Phys. 85, 0034–6861 (2013).</a:t>
            </a:r>
            <a:endParaRPr lang="sv-SE" sz="12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77" y="1600389"/>
            <a:ext cx="4884616" cy="3869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9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894080" y="418884"/>
            <a:ext cx="1039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X-ray absorption</a:t>
            </a:r>
            <a:endParaRPr lang="fr-FR" sz="4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209308" y="1695619"/>
            <a:ext cx="10607184" cy="82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393" dirty="0" smtClean="0">
              <a:solidFill>
                <a:schemeClr val="tx2"/>
              </a:solidFill>
            </a:endParaRPr>
          </a:p>
          <a:p>
            <a:endParaRPr lang="fr-FR" sz="2393" dirty="0">
              <a:solidFill>
                <a:schemeClr val="tx2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 b="-1837"/>
          <a:stretch/>
        </p:blipFill>
        <p:spPr>
          <a:xfrm>
            <a:off x="6443177" y="1595120"/>
            <a:ext cx="5870743" cy="4020798"/>
          </a:xfrm>
          <a:prstGeom prst="rect">
            <a:avLst/>
          </a:prstGeom>
        </p:spPr>
      </p:pic>
      <p:sp>
        <p:nvSpPr>
          <p:cNvPr id="22" name="ZoneTexte 31"/>
          <p:cNvSpPr txBox="1"/>
          <p:nvPr/>
        </p:nvSpPr>
        <p:spPr>
          <a:xfrm>
            <a:off x="209308" y="2276360"/>
            <a:ext cx="6777645" cy="267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100µm of water transmit 80% of the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Adding</a:t>
            </a:r>
            <a:r>
              <a:rPr lang="fr-FR" sz="2393" dirty="0" smtClean="0">
                <a:solidFill>
                  <a:schemeClr val="tx2"/>
                </a:solidFill>
              </a:rPr>
              <a:t> 10% Potassium </a:t>
            </a:r>
            <a:r>
              <a:rPr lang="fr-FR" sz="2393" dirty="0" err="1" smtClean="0">
                <a:solidFill>
                  <a:schemeClr val="tx2"/>
                </a:solidFill>
              </a:rPr>
              <a:t>Iodide</a:t>
            </a:r>
            <a:r>
              <a:rPr lang="fr-FR" sz="2393" dirty="0" smtClean="0">
                <a:solidFill>
                  <a:schemeClr val="tx2"/>
                </a:solidFill>
              </a:rPr>
              <a:t> (KI) the 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dirty="0" smtClean="0">
                <a:solidFill>
                  <a:schemeClr val="tx2"/>
                </a:solidFill>
              </a:rPr>
              <a:t>transmission drops to 60%.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Changes the </a:t>
            </a:r>
            <a:r>
              <a:rPr lang="fr-FR" sz="2393" dirty="0" err="1" smtClean="0">
                <a:solidFill>
                  <a:schemeClr val="tx2"/>
                </a:solidFill>
              </a:rPr>
              <a:t>viscosity</a:t>
            </a:r>
            <a:r>
              <a:rPr lang="fr-FR" sz="2393" dirty="0" smtClean="0">
                <a:solidFill>
                  <a:schemeClr val="tx2"/>
                </a:solidFill>
              </a:rPr>
              <a:t> by 5% </a:t>
            </a:r>
            <a:r>
              <a:rPr lang="fr-FR" sz="2393" b="1" dirty="0" smtClean="0">
                <a:solidFill>
                  <a:schemeClr val="tx2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</a:t>
            </a:r>
            <a:r>
              <a:rPr lang="fr-FR" sz="2393" dirty="0" smtClean="0">
                <a:solidFill>
                  <a:schemeClr val="tx2"/>
                </a:solidFill>
                <a:sym typeface="Wingdings" panose="05000000000000000000" pitchFamily="2" charset="2"/>
              </a:rPr>
              <a:t>.</a:t>
            </a:r>
            <a:endParaRPr lang="fr-FR" sz="2393" dirty="0" smtClean="0">
              <a:solidFill>
                <a:schemeClr val="tx2"/>
              </a:solidFill>
            </a:endParaRPr>
          </a:p>
          <a:p>
            <a:endParaRPr lang="fr-FR" sz="2393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6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31"/>
          <p:cNvSpPr txBox="1"/>
          <p:nvPr/>
        </p:nvSpPr>
        <p:spPr>
          <a:xfrm>
            <a:off x="223524" y="2075426"/>
            <a:ext cx="6777645" cy="377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Add</a:t>
            </a:r>
            <a:r>
              <a:rPr lang="fr-FR" sz="2393" dirty="0" smtClean="0">
                <a:solidFill>
                  <a:schemeClr val="tx2"/>
                </a:solidFill>
              </a:rPr>
              <a:t> 0.1% of </a:t>
            </a:r>
            <a:r>
              <a:rPr lang="fr-FR" sz="2393" dirty="0" err="1" smtClean="0">
                <a:solidFill>
                  <a:schemeClr val="tx2"/>
                </a:solidFill>
              </a:rPr>
              <a:t>fluorecein</a:t>
            </a:r>
            <a:r>
              <a:rPr lang="fr-FR" sz="2393" dirty="0" smtClean="0">
                <a:solidFill>
                  <a:schemeClr val="tx2"/>
                </a:solidFill>
              </a:rPr>
              <a:t> in the water.</a:t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Emit fluorescence </a:t>
            </a:r>
            <a:r>
              <a:rPr lang="fr-FR" sz="2393" dirty="0" err="1" smtClean="0">
                <a:solidFill>
                  <a:schemeClr val="tx2"/>
                </a:solidFill>
              </a:rPr>
              <a:t>around</a:t>
            </a:r>
            <a:r>
              <a:rPr lang="fr-FR" sz="2393" dirty="0" smtClean="0">
                <a:solidFill>
                  <a:schemeClr val="tx2"/>
                </a:solidFill>
              </a:rPr>
              <a:t> 550nm.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Observation </a:t>
            </a:r>
            <a:r>
              <a:rPr lang="fr-FR" sz="2393" dirty="0" err="1" smtClean="0">
                <a:solidFill>
                  <a:schemeClr val="tx2"/>
                </a:solidFill>
              </a:rPr>
              <a:t>with</a:t>
            </a:r>
            <a:r>
              <a:rPr lang="fr-FR" sz="2393" dirty="0" smtClean="0">
                <a:solidFill>
                  <a:schemeClr val="tx2"/>
                </a:solidFill>
              </a:rPr>
              <a:t> a long range objective 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dirty="0" smtClean="0">
                <a:solidFill>
                  <a:schemeClr val="tx2"/>
                </a:solidFill>
              </a:rPr>
              <a:t>(8µm/pixel).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Quenched</a:t>
            </a:r>
            <a:r>
              <a:rPr lang="fr-FR" sz="2393" dirty="0" smtClean="0">
                <a:solidFill>
                  <a:schemeClr val="tx2"/>
                </a:solidFill>
              </a:rPr>
              <a:t> by KI </a:t>
            </a:r>
            <a:r>
              <a:rPr lang="fr-FR" sz="2393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r>
              <a:rPr lang="fr-FR" sz="2393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29" y="2215470"/>
            <a:ext cx="5942256" cy="2971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1173"/>
            <a:ext cx="5017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https://commons.wikimedia.org/wiki/File:Fluorescein_spectra.svg</a:t>
            </a:r>
          </a:p>
        </p:txBody>
      </p:sp>
      <p:sp>
        <p:nvSpPr>
          <p:cNvPr id="6" name="ZoneTexte 58"/>
          <p:cNvSpPr txBox="1"/>
          <p:nvPr/>
        </p:nvSpPr>
        <p:spPr>
          <a:xfrm>
            <a:off x="914400" y="417387"/>
            <a:ext cx="1036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2 photons Light </a:t>
            </a:r>
            <a:r>
              <a:rPr lang="fr-FR" sz="4000" b="1" dirty="0" err="1" smtClean="0"/>
              <a:t>Induced</a:t>
            </a:r>
            <a:r>
              <a:rPr lang="fr-FR" sz="4000" b="1" dirty="0" smtClean="0"/>
              <a:t> fluorescence</a:t>
            </a:r>
            <a:endParaRPr lang="fr-FR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985760" y="2245950"/>
            <a:ext cx="1676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Excitation 1p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5760" y="2574838"/>
            <a:ext cx="12395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Emission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4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ZoneTexte 58"/>
          <p:cNvSpPr txBox="1"/>
          <p:nvPr/>
        </p:nvSpPr>
        <p:spPr>
          <a:xfrm>
            <a:off x="894080" y="415310"/>
            <a:ext cx="1041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Results</a:t>
            </a:r>
            <a:r>
              <a:rPr lang="fr-FR" sz="4000" b="1" dirty="0" smtClean="0"/>
              <a:t>: </a:t>
            </a:r>
            <a:r>
              <a:rPr lang="fr-FR" sz="4000" b="1" dirty="0" err="1" smtClean="0"/>
              <a:t>simultaneous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imaging</a:t>
            </a:r>
            <a:endParaRPr lang="fr-FR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055789" y="1583988"/>
            <a:ext cx="21263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000"/>
            </a:lvl1pPr>
          </a:lstStyle>
          <a:p>
            <a:r>
              <a:rPr lang="en-US" sz="1800" b="1" dirty="0" err="1">
                <a:solidFill>
                  <a:schemeClr val="tx2"/>
                </a:solidFill>
              </a:rPr>
              <a:t>Shadowgraphy</a:t>
            </a:r>
            <a:endParaRPr lang="sv-SE" sz="1800" b="1" dirty="0">
              <a:solidFill>
                <a:schemeClr val="tx2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197" y="2275381"/>
            <a:ext cx="2770839" cy="215314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41" y="1965875"/>
            <a:ext cx="2153148" cy="27721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0216" y="2275381"/>
            <a:ext cx="2770657" cy="2153148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31" name="Straight Arrow Connector 30"/>
          <p:cNvCxnSpPr/>
          <p:nvPr/>
        </p:nvCxnSpPr>
        <p:spPr>
          <a:xfrm flipH="1" flipV="1">
            <a:off x="6238051" y="1979036"/>
            <a:ext cx="10704" cy="2770299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16130" y="4385953"/>
            <a:ext cx="11392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6.4mm</a:t>
            </a:r>
            <a:endParaRPr lang="sv-SE" sz="1000" b="1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681891" y="3194906"/>
            <a:ext cx="144262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8mm</a:t>
            </a:r>
            <a:endParaRPr lang="sv-SE" sz="1000" b="1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98220" y="4434067"/>
            <a:ext cx="2139758" cy="8761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950717" y="2024807"/>
            <a:ext cx="0" cy="692690"/>
          </a:xfrm>
          <a:prstGeom prst="straightConnector1">
            <a:avLst/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04268" y="2122148"/>
            <a:ext cx="11392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 mm</a:t>
            </a:r>
            <a:endParaRPr lang="sv-SE" sz="1600" b="1" dirty="0">
              <a:solidFill>
                <a:schemeClr val="tx2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886845" y="2030744"/>
            <a:ext cx="127743" cy="1788"/>
          </a:xfrm>
          <a:prstGeom prst="straightConnector1">
            <a:avLst/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886844" y="2715709"/>
            <a:ext cx="127743" cy="1788"/>
          </a:xfrm>
          <a:prstGeom prst="straightConnector1">
            <a:avLst/>
          </a:prstGeom>
          <a:ln w="1905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666253" y="1583989"/>
            <a:ext cx="21569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000"/>
            </a:lvl1pPr>
          </a:lstStyle>
          <a:p>
            <a:r>
              <a:rPr lang="en-US" sz="1800" b="1" dirty="0" smtClean="0">
                <a:solidFill>
                  <a:schemeClr val="tx2"/>
                </a:solidFill>
              </a:rPr>
              <a:t>Light sheet 2p-LIF</a:t>
            </a:r>
            <a:endParaRPr lang="sv-SE" sz="1800" b="1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98220" y="1583989"/>
            <a:ext cx="21372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000"/>
            </a:lvl1pPr>
          </a:lstStyle>
          <a:p>
            <a:r>
              <a:rPr lang="en-US" sz="1800" b="1" dirty="0" smtClean="0">
                <a:solidFill>
                  <a:schemeClr val="tx2"/>
                </a:solidFill>
              </a:rPr>
              <a:t>X-ray</a:t>
            </a:r>
            <a:endParaRPr lang="sv-SE" sz="1050" b="1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1219" y="5547907"/>
            <a:ext cx="110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The absorption is too weak to distinguish clearly the structures               Need to use KI and averaging.</a:t>
            </a:r>
            <a:endParaRPr lang="sv-SE" sz="2000" b="1" dirty="0">
              <a:solidFill>
                <a:schemeClr val="tx2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6982111" y="5632330"/>
            <a:ext cx="644202" cy="31568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Right Brace 43"/>
          <p:cNvSpPr/>
          <p:nvPr/>
        </p:nvSpPr>
        <p:spPr>
          <a:xfrm rot="5400000">
            <a:off x="6411701" y="2801084"/>
            <a:ext cx="400050" cy="4424971"/>
          </a:xfrm>
          <a:prstGeom prst="rightBrace">
            <a:avLst>
              <a:gd name="adj1" fmla="val 32142"/>
              <a:gd name="adj2" fmla="val 51227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Box 44"/>
          <p:cNvSpPr txBox="1"/>
          <p:nvPr/>
        </p:nvSpPr>
        <p:spPr>
          <a:xfrm>
            <a:off x="5945637" y="5267890"/>
            <a:ext cx="213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Simultaneous</a:t>
            </a:r>
            <a:endParaRPr lang="sv-SE" b="1" dirty="0">
              <a:solidFill>
                <a:schemeClr val="tx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051" y="2860292"/>
            <a:ext cx="417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60µm sensitivity in absorption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2x better than with synchrotron</a:t>
            </a:r>
            <a:endParaRPr lang="sv-SE" sz="2400" dirty="0">
              <a:solidFill>
                <a:schemeClr val="tx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0"/>
          <a:stretch/>
        </p:blipFill>
        <p:spPr>
          <a:xfrm rot="16200000">
            <a:off x="6350960" y="2275647"/>
            <a:ext cx="2790129" cy="21572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77079" y="1590608"/>
            <a:ext cx="215693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000"/>
            </a:lvl1pPr>
          </a:lstStyle>
          <a:p>
            <a:r>
              <a:rPr lang="en-US" sz="1800" b="1" dirty="0" smtClean="0">
                <a:solidFill>
                  <a:schemeClr val="tx2"/>
                </a:solidFill>
              </a:rPr>
              <a:t>X-ray (KI)</a:t>
            </a:r>
            <a:endParaRPr lang="sv-SE" sz="18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8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52" y="1065956"/>
            <a:ext cx="10568678" cy="5944139"/>
          </a:xfrm>
          <a:prstGeom prst="rect">
            <a:avLst/>
          </a:prstGeom>
        </p:spPr>
      </p:pic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894080" y="421716"/>
            <a:ext cx="1037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Liquid</a:t>
            </a:r>
            <a:r>
              <a:rPr lang="fr-FR" sz="4000" b="1" dirty="0" smtClean="0"/>
              <a:t> mass </a:t>
            </a:r>
            <a:r>
              <a:rPr lang="fr-FR" sz="4000" b="1" dirty="0" err="1" smtClean="0"/>
              <a:t>dynamic</a:t>
            </a:r>
            <a:endParaRPr lang="fr-FR" sz="4000" b="1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grpSp>
        <p:nvGrpSpPr>
          <p:cNvPr id="62" name="Group 61"/>
          <p:cNvGrpSpPr/>
          <p:nvPr/>
        </p:nvGrpSpPr>
        <p:grpSpPr>
          <a:xfrm>
            <a:off x="8862388" y="3764744"/>
            <a:ext cx="3281002" cy="774804"/>
            <a:chOff x="3833119" y="6023702"/>
            <a:chExt cx="2483046" cy="774804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43172" y="5414969"/>
              <a:ext cx="231565" cy="216030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833119" y="6455140"/>
              <a:ext cx="365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10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71010" y="6448333"/>
              <a:ext cx="436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100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97088" y="6452806"/>
              <a:ext cx="443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200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93402" y="6459952"/>
              <a:ext cx="510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300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40556" y="6455335"/>
              <a:ext cx="475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400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048680" y="6023702"/>
              <a:ext cx="2076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/>
                  </a:solidFill>
                </a:rPr>
                <a:t>Equivalent Path Length [µm</a:t>
              </a:r>
              <a:r>
                <a:rPr lang="en-US" sz="1600" b="1" dirty="0">
                  <a:solidFill>
                    <a:schemeClr val="tx2"/>
                  </a:solidFill>
                </a:rPr>
                <a:t>]</a:t>
              </a:r>
              <a:endParaRPr lang="sv-SE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70" name="ZoneTexte 31"/>
          <p:cNvSpPr txBox="1"/>
          <p:nvPr/>
        </p:nvSpPr>
        <p:spPr>
          <a:xfrm>
            <a:off x="295722" y="2624452"/>
            <a:ext cx="5832737" cy="193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Average</a:t>
            </a:r>
            <a:r>
              <a:rPr lang="fr-FR" sz="2393" dirty="0" smtClean="0">
                <a:solidFill>
                  <a:schemeClr val="tx2"/>
                </a:solidFill>
              </a:rPr>
              <a:t> of 50 images</a:t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18 times (</a:t>
            </a:r>
            <a:r>
              <a:rPr lang="fr-FR" sz="2393" dirty="0" err="1" smtClean="0">
                <a:solidFill>
                  <a:schemeClr val="tx2"/>
                </a:solidFill>
              </a:rPr>
              <a:t>steps</a:t>
            </a:r>
            <a:r>
              <a:rPr lang="fr-FR" sz="2393" dirty="0" smtClean="0">
                <a:solidFill>
                  <a:schemeClr val="tx2"/>
                </a:solidFill>
              </a:rPr>
              <a:t> of 50µs and </a:t>
            </a:r>
            <a:r>
              <a:rPr lang="fr-FR" sz="2393" dirty="0" err="1" smtClean="0">
                <a:solidFill>
                  <a:schemeClr val="tx2"/>
                </a:solidFill>
              </a:rPr>
              <a:t>then</a:t>
            </a:r>
            <a:r>
              <a:rPr lang="fr-FR" sz="2393" dirty="0" smtClean="0">
                <a:solidFill>
                  <a:schemeClr val="tx2"/>
                </a:solidFill>
              </a:rPr>
              <a:t> 100µs)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endParaRPr lang="fr-FR" sz="2393" dirty="0" smtClean="0">
              <a:solidFill>
                <a:schemeClr val="tx2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6882971" y="1840174"/>
            <a:ext cx="15091" cy="4602987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16200000">
            <a:off x="6251194" y="3766426"/>
            <a:ext cx="95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18mm</a:t>
            </a:r>
            <a:endParaRPr lang="sv-SE" b="1" dirty="0">
              <a:solidFill>
                <a:schemeClr val="tx2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6626220" y="5962650"/>
            <a:ext cx="2219325" cy="2381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303014" y="5983009"/>
            <a:ext cx="95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8.7mm</a:t>
            </a:r>
            <a:endParaRPr lang="sv-SE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0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894080" y="418783"/>
            <a:ext cx="1034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Liquid</a:t>
            </a:r>
            <a:r>
              <a:rPr lang="fr-FR" sz="4000" b="1" dirty="0" smtClean="0"/>
              <a:t> mass </a:t>
            </a:r>
            <a:r>
              <a:rPr lang="fr-FR" sz="4000" b="1" dirty="0" err="1" smtClean="0"/>
              <a:t>dynamic</a:t>
            </a:r>
            <a:endParaRPr lang="fr-FR" sz="4000" b="1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pic>
        <p:nvPicPr>
          <p:cNvPr id="30" name="Picture 29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913163" y="2834830"/>
            <a:ext cx="5271859" cy="240905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41664" y="1656169"/>
            <a:ext cx="134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t = 150µs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049542" y="2834833"/>
            <a:ext cx="5271860" cy="240905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23575" y="1656170"/>
            <a:ext cx="152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200" b="1"/>
            </a:lvl1pPr>
          </a:lstStyle>
          <a:p>
            <a:r>
              <a:rPr lang="en-US" sz="1800" dirty="0">
                <a:solidFill>
                  <a:schemeClr val="tx2"/>
                </a:solidFill>
              </a:rPr>
              <a:t>t = </a:t>
            </a:r>
            <a:r>
              <a:rPr lang="en-US" sz="1800" dirty="0" smtClean="0">
                <a:solidFill>
                  <a:schemeClr val="tx2"/>
                </a:solidFill>
              </a:rPr>
              <a:t>350µs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170239" y="2834834"/>
            <a:ext cx="5271860" cy="240905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023204" y="1688433"/>
            <a:ext cx="143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200" b="1"/>
            </a:lvl1pPr>
          </a:lstStyle>
          <a:p>
            <a:r>
              <a:rPr lang="en-US" sz="1800" dirty="0">
                <a:solidFill>
                  <a:schemeClr val="tx2"/>
                </a:solidFill>
              </a:rPr>
              <a:t>t = </a:t>
            </a:r>
            <a:r>
              <a:rPr lang="en-US" sz="1800" dirty="0" smtClean="0">
                <a:solidFill>
                  <a:schemeClr val="tx2"/>
                </a:solidFill>
              </a:rPr>
              <a:t>750µs</a:t>
            </a: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 rot="16200000">
            <a:off x="10024459" y="3149528"/>
            <a:ext cx="3064031" cy="990474"/>
            <a:chOff x="3887625" y="6023702"/>
            <a:chExt cx="2318843" cy="99047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43172" y="5414969"/>
              <a:ext cx="231565" cy="216030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 rot="5400000">
              <a:off x="3774433" y="6505836"/>
              <a:ext cx="482600" cy="25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10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5400000">
              <a:off x="4200854" y="6546658"/>
              <a:ext cx="576926" cy="25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100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5400000">
              <a:off x="4725774" y="6551131"/>
              <a:ext cx="586452" cy="25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200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5400000">
              <a:off x="5211365" y="6548752"/>
              <a:ext cx="674632" cy="25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300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5400000">
              <a:off x="5764134" y="6563186"/>
              <a:ext cx="628452" cy="25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algn="ctr">
                <a:defRPr sz="1200" b="1"/>
              </a:lvl1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400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48680" y="6023702"/>
              <a:ext cx="2076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/>
                  </a:solidFill>
                </a:rPr>
                <a:t>Equivalent Path Length [µm</a:t>
              </a:r>
              <a:r>
                <a:rPr lang="en-US" sz="1600" b="1" dirty="0">
                  <a:solidFill>
                    <a:schemeClr val="tx2"/>
                  </a:solidFill>
                </a:rPr>
                <a:t>]</a:t>
              </a:r>
              <a:endParaRPr lang="sv-SE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4" name="ZoneTexte 31"/>
          <p:cNvSpPr txBox="1"/>
          <p:nvPr/>
        </p:nvSpPr>
        <p:spPr>
          <a:xfrm>
            <a:off x="330713" y="2322211"/>
            <a:ext cx="4984519" cy="303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Emission of a «sac».</a:t>
            </a:r>
          </a:p>
          <a:p>
            <a:r>
              <a:rPr lang="fr-FR" sz="2393" dirty="0" smtClean="0">
                <a:solidFill>
                  <a:schemeClr val="tx2"/>
                </a:solidFill>
              </a:rPr>
              <a:t/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Three</a:t>
            </a:r>
            <a:r>
              <a:rPr lang="fr-FR" sz="2393" dirty="0" smtClean="0">
                <a:solidFill>
                  <a:schemeClr val="tx2"/>
                </a:solidFill>
              </a:rPr>
              <a:t> large </a:t>
            </a:r>
            <a:r>
              <a:rPr lang="fr-FR" sz="2393" dirty="0" err="1" smtClean="0">
                <a:solidFill>
                  <a:schemeClr val="tx2"/>
                </a:solidFill>
              </a:rPr>
              <a:t>breakup</a:t>
            </a:r>
            <a:r>
              <a:rPr lang="fr-FR" sz="2393" dirty="0" smtClean="0">
                <a:solidFill>
                  <a:schemeClr val="tx2"/>
                </a:solidFill>
              </a:rPr>
              <a:t> structure.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Steady</a:t>
            </a:r>
            <a:r>
              <a:rPr lang="fr-FR" sz="2393" dirty="0" smtClean="0">
                <a:solidFill>
                  <a:schemeClr val="tx2"/>
                </a:solidFill>
              </a:rPr>
              <a:t> state: </a:t>
            </a:r>
            <a:r>
              <a:rPr lang="fr-FR" sz="2393" dirty="0" err="1" smtClean="0">
                <a:solidFill>
                  <a:schemeClr val="tx2"/>
                </a:solidFill>
              </a:rPr>
              <a:t>after</a:t>
            </a:r>
            <a:r>
              <a:rPr lang="fr-FR" sz="2393" dirty="0" smtClean="0">
                <a:solidFill>
                  <a:schemeClr val="tx2"/>
                </a:solidFill>
              </a:rPr>
              <a:t> 500µs.</a:t>
            </a: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 smtClean="0">
              <a:solidFill>
                <a:schemeClr val="tx2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80806" y="2591447"/>
            <a:ext cx="1707972" cy="12429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100320" y="2415913"/>
            <a:ext cx="487680" cy="567392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546316" y="2884958"/>
            <a:ext cx="2613484" cy="74407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7230700" y="2501945"/>
            <a:ext cx="487680" cy="510037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7279292" y="3060547"/>
            <a:ext cx="406180" cy="474421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665427" y="3307662"/>
            <a:ext cx="2544916" cy="32136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097438" y="2812647"/>
            <a:ext cx="5391662" cy="19445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244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-2383" y="413650"/>
            <a:ext cx="1217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Comparison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with</a:t>
            </a:r>
            <a:r>
              <a:rPr lang="fr-FR" sz="4000" b="1" dirty="0" smtClean="0"/>
              <a:t> synchrotron?</a:t>
            </a:r>
            <a:endParaRPr lang="fr-FR" sz="4000" b="1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2" name="Rectangle 1"/>
          <p:cNvSpPr/>
          <p:nvPr/>
        </p:nvSpPr>
        <p:spPr>
          <a:xfrm>
            <a:off x="-1" y="6147146"/>
            <a:ext cx="60833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  <a:hlinkClick r:id="rId4"/>
              </a:rPr>
              <a:t>https://www.aps.anl.gov/Sector-7/7-BM</a:t>
            </a:r>
            <a:endParaRPr lang="sv-SE" sz="1400" dirty="0">
              <a:solidFill>
                <a:schemeClr val="tx2"/>
              </a:solidFill>
            </a:endParaRPr>
          </a:p>
          <a:p>
            <a:r>
              <a:rPr lang="sv-SE" sz="1400" dirty="0">
                <a:solidFill>
                  <a:schemeClr val="tx2"/>
                </a:solidFill>
                <a:hlinkClick r:id="rId5"/>
              </a:rPr>
              <a:t>https://</a:t>
            </a:r>
            <a:r>
              <a:rPr lang="sv-SE" sz="1400" dirty="0" smtClean="0">
                <a:solidFill>
                  <a:schemeClr val="tx2"/>
                </a:solidFill>
                <a:hlinkClick r:id="rId5"/>
              </a:rPr>
              <a:t>www.aps.anl.gov/Imaging</a:t>
            </a:r>
            <a:r>
              <a:rPr lang="sv-SE" sz="1400" dirty="0" smtClean="0">
                <a:solidFill>
                  <a:schemeClr val="tx2"/>
                </a:solidFill>
              </a:rPr>
              <a:t/>
            </a:r>
            <a:br>
              <a:rPr lang="sv-SE" sz="1400" dirty="0" smtClean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Halls B. R</a:t>
            </a:r>
            <a:r>
              <a:rPr lang="en-US" sz="1400" dirty="0" smtClean="0">
                <a:solidFill>
                  <a:schemeClr val="tx2"/>
                </a:solidFill>
              </a:rPr>
              <a:t>. Halls </a:t>
            </a:r>
            <a:r>
              <a:rPr lang="en-US" sz="1400" i="1" dirty="0">
                <a:solidFill>
                  <a:schemeClr val="tx2"/>
                </a:solidFill>
              </a:rPr>
              <a:t>et al.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Optics </a:t>
            </a:r>
            <a:r>
              <a:rPr lang="en-US" sz="1400" dirty="0">
                <a:solidFill>
                  <a:schemeClr val="tx2"/>
                </a:solidFill>
              </a:rPr>
              <a:t>express, 25, 2 (2017</a:t>
            </a:r>
            <a:r>
              <a:rPr lang="en-US" sz="1400" dirty="0" smtClean="0">
                <a:solidFill>
                  <a:schemeClr val="tx2"/>
                </a:solidFill>
              </a:rPr>
              <a:t>).</a:t>
            </a:r>
            <a:endParaRPr lang="sv-SE" sz="11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830" y="1725521"/>
            <a:ext cx="79716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Argonne synchrotron (white beam operation): 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2"/>
                </a:solidFill>
              </a:rPr>
              <a:t>5.10</a:t>
            </a:r>
            <a:r>
              <a:rPr lang="en-US" sz="2400" baseline="30000" dirty="0" smtClean="0">
                <a:solidFill>
                  <a:schemeClr val="tx2"/>
                </a:solidFill>
              </a:rPr>
              <a:t>10</a:t>
            </a:r>
            <a:r>
              <a:rPr lang="en-US" sz="2400" dirty="0" smtClean="0">
                <a:solidFill>
                  <a:schemeClr val="tx2"/>
                </a:solidFill>
              </a:rPr>
              <a:t>ph (10W), 5µm source size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High rep rate ( video @ 120kHz)</a:t>
            </a:r>
            <a:endParaRPr lang="en-US" sz="2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tx2"/>
                </a:solidFill>
                <a:latin typeface="Kristen ITC" panose="03050502040202030202" pitchFamily="66" charset="0"/>
              </a:rPr>
              <a:t>x</a:t>
            </a:r>
            <a:r>
              <a:rPr lang="fr-F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tx2"/>
                </a:solidFill>
              </a:rPr>
              <a:t>5-100keV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x</a:t>
            </a:r>
            <a:r>
              <a:rPr lang="fr-F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 Sensitivity of 50µm with 10% KI</a:t>
            </a:r>
            <a:endParaRPr lang="sv-SE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Why so high photon energies?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Designed for phase contrast imaging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Too much absorption in windows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598" y="2125785"/>
            <a:ext cx="6656764" cy="2203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7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-1" y="418884"/>
            <a:ext cx="1217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Conclusion and </a:t>
            </a:r>
            <a:r>
              <a:rPr lang="fr-FR" sz="4000" b="1" dirty="0" err="1" smtClean="0"/>
              <a:t>outlook</a:t>
            </a:r>
            <a:endParaRPr lang="fr-FR" sz="4000" b="1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21" name="TextBox 20"/>
          <p:cNvSpPr txBox="1"/>
          <p:nvPr/>
        </p:nvSpPr>
        <p:spPr>
          <a:xfrm>
            <a:off x="549030" y="1426478"/>
            <a:ext cx="101824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Conclusion: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Demonstration of the possibility of simultaneous radiography and 2p-LIF imaging of sprays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Improved sensibility compared to synchrotron based measurement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2400" b="1" u="sng" dirty="0" smtClean="0">
                <a:solidFill>
                  <a:schemeClr val="tx2"/>
                </a:solidFill>
              </a:rPr>
              <a:t>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x4 Enhanced flux (talk from </a:t>
            </a:r>
            <a:r>
              <a:rPr lang="sv-SE" sz="2000" dirty="0">
                <a:solidFill>
                  <a:schemeClr val="tx2"/>
                </a:solidFill>
              </a:rPr>
              <a:t>Vidmantas Tomkus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Beam transport: reduce distance, thinner </a:t>
            </a:r>
            <a:r>
              <a:rPr lang="en-US" sz="2000" dirty="0" err="1" smtClean="0">
                <a:solidFill>
                  <a:schemeClr val="tx2"/>
                </a:solidFill>
              </a:rPr>
              <a:t>Kapton</a:t>
            </a:r>
            <a:r>
              <a:rPr lang="en-US" sz="2000" dirty="0" smtClean="0">
                <a:solidFill>
                  <a:schemeClr val="tx2"/>
                </a:solidFill>
              </a:rPr>
              <a:t>, Al, and Be window.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r>
              <a:rPr lang="en-US" sz="2400" b="1" u="sng" dirty="0" smtClean="0">
                <a:solidFill>
                  <a:schemeClr val="tx2"/>
                </a:solidFill>
              </a:rPr>
              <a:t>Future experiments: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High pressure sprays (500bars for GDI or biodiesel)</a:t>
            </a:r>
            <a:endParaRPr lang="sv-SE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Swirl sprays, </a:t>
            </a:r>
            <a:r>
              <a:rPr lang="en-US" sz="2000" dirty="0" err="1" smtClean="0">
                <a:solidFill>
                  <a:schemeClr val="tx2"/>
                </a:solidFill>
              </a:rPr>
              <a:t>flashball</a:t>
            </a:r>
            <a:r>
              <a:rPr lang="en-US" sz="2000" dirty="0" smtClean="0">
                <a:solidFill>
                  <a:schemeClr val="tx2"/>
                </a:solidFill>
              </a:rPr>
              <a:t> sprays…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Temperature and velocity measurement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503178"/>
            <a:ext cx="1020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D. </a:t>
            </a:r>
            <a:r>
              <a:rPr lang="en-US" sz="1600" dirty="0" err="1" smtClean="0">
                <a:solidFill>
                  <a:schemeClr val="tx2"/>
                </a:solidFill>
              </a:rPr>
              <a:t>Guénot</a:t>
            </a:r>
            <a:r>
              <a:rPr lang="en-US" sz="1600" dirty="0" smtClean="0">
                <a:solidFill>
                  <a:schemeClr val="tx2"/>
                </a:solidFill>
              </a:rPr>
              <a:t> et al.  Proc. of the 29</a:t>
            </a:r>
            <a:r>
              <a:rPr lang="en-US" sz="1600" baseline="30000" dirty="0" smtClean="0">
                <a:solidFill>
                  <a:schemeClr val="tx2"/>
                </a:solidFill>
              </a:rPr>
              <a:t>th</a:t>
            </a:r>
            <a:r>
              <a:rPr lang="en-US" sz="1600" dirty="0" smtClean="0">
                <a:solidFill>
                  <a:schemeClr val="tx2"/>
                </a:solidFill>
              </a:rPr>
              <a:t> European Conf. on Liquid Spray Atomization and Spray Systems (2019).</a:t>
            </a:r>
            <a:endParaRPr lang="sv-SE" sz="16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4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58"/>
          <p:cNvSpPr txBox="1"/>
          <p:nvPr/>
        </p:nvSpPr>
        <p:spPr>
          <a:xfrm>
            <a:off x="70339" y="33964"/>
            <a:ext cx="1217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Thank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you</a:t>
            </a:r>
            <a:r>
              <a:rPr lang="fr-FR" sz="4000" b="1" dirty="0" smtClean="0"/>
              <a:t> for </a:t>
            </a:r>
            <a:r>
              <a:rPr lang="fr-FR" sz="4000" b="1" dirty="0" err="1" smtClean="0"/>
              <a:t>your</a:t>
            </a:r>
            <a:r>
              <a:rPr lang="fr-FR" sz="4000" b="1" dirty="0" smtClean="0"/>
              <a:t> attention!</a:t>
            </a:r>
            <a:endParaRPr lang="fr-FR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79" y="5369543"/>
            <a:ext cx="3200083" cy="1333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1829"/>
            <a:ext cx="2072640" cy="1937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14" y="2759583"/>
            <a:ext cx="3355848" cy="1764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81" y="5494191"/>
            <a:ext cx="2561259" cy="1344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17" y="5028548"/>
            <a:ext cx="1807794" cy="17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17" y="135559"/>
            <a:ext cx="9540798" cy="987848"/>
          </a:xfrm>
        </p:spPr>
        <p:txBody>
          <a:bodyPr>
            <a:noAutofit/>
          </a:bodyPr>
          <a:lstStyle/>
          <a:p>
            <a:pPr algn="ctr"/>
            <a:r>
              <a:rPr lang="fr-FR" b="1" dirty="0" err="1" smtClean="0">
                <a:latin typeface="+mj-lt"/>
                <a:ea typeface="AvantGarde Regular" charset="0"/>
                <a:cs typeface="AvantGarde Regular" charset="0"/>
              </a:rPr>
              <a:t>Annex</a:t>
            </a:r>
            <a:endParaRPr lang="fr-FR" b="1" dirty="0">
              <a:latin typeface="+mj-lt"/>
              <a:ea typeface="AvantGarde Regular" charset="0"/>
              <a:cs typeface="AvantGard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76119" y="-8608"/>
            <a:ext cx="10458450" cy="1139825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Outline</a:t>
            </a:r>
            <a:endParaRPr lang="sv-SE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231" y="1482244"/>
            <a:ext cx="98004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tx2"/>
                </a:solidFill>
              </a:rPr>
              <a:t>Spray imaging </a:t>
            </a:r>
            <a:r>
              <a:rPr lang="en-US" dirty="0" smtClean="0">
                <a:solidFill>
                  <a:schemeClr val="tx2"/>
                </a:solidFill>
              </a:rPr>
              <a:t>(what does the title mean?)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Experiment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Setup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sv-SE" sz="2800" dirty="0" smtClean="0">
                <a:solidFill>
                  <a:schemeClr val="tx2"/>
                </a:solidFill>
              </a:rPr>
              <a:t>Betatron radiation</a:t>
            </a:r>
            <a:r>
              <a:rPr lang="sv-SE" sz="2800" dirty="0">
                <a:solidFill>
                  <a:schemeClr val="tx2"/>
                </a:solidFill>
              </a:rPr>
              <a:t/>
            </a:r>
            <a:br>
              <a:rPr lang="sv-SE" sz="2800" dirty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2p-LIF</a:t>
            </a:r>
            <a:br>
              <a:rPr lang="en-US" sz="2800" dirty="0" smtClean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sz="2800" dirty="0" smtClean="0">
                <a:solidFill>
                  <a:schemeClr val="tx2"/>
                </a:solidFill>
              </a:rPr>
              <a:t>Results and comparison with synchrotron</a:t>
            </a:r>
          </a:p>
          <a:p>
            <a:pPr marL="342900" indent="-342900">
              <a:buFont typeface="+mj-lt"/>
              <a:buAutoNum type="arabicPeriod" startAt="3"/>
            </a:pPr>
            <a:endParaRPr lang="en-US" sz="28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sz="2800" dirty="0" smtClean="0">
                <a:solidFill>
                  <a:schemeClr val="tx2"/>
                </a:solidFill>
              </a:rPr>
              <a:t>Conclusion/outlook</a:t>
            </a:r>
          </a:p>
        </p:txBody>
      </p:sp>
    </p:spTree>
    <p:extLst>
      <p:ext uri="{BB962C8B-B14F-4D97-AF65-F5344CB8AC3E}">
        <p14:creationId xmlns:p14="http://schemas.microsoft.com/office/powerpoint/2010/main" val="20104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36617" y="64439"/>
            <a:ext cx="9540798" cy="98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latin typeface="+mj-lt"/>
                <a:ea typeface="AvantGarde Regular" charset="0"/>
                <a:cs typeface="AvantGarde Regular" charset="0"/>
              </a:rPr>
              <a:t>Spray </a:t>
            </a:r>
            <a:r>
              <a:rPr lang="fr-FR" b="1" dirty="0" err="1" smtClean="0">
                <a:latin typeface="+mj-lt"/>
                <a:ea typeface="AvantGarde Regular" charset="0"/>
                <a:cs typeface="AvantGarde Regular" charset="0"/>
              </a:rPr>
              <a:t>shapes</a:t>
            </a:r>
            <a:endParaRPr lang="fr-FR" b="1" dirty="0">
              <a:latin typeface="+mj-lt"/>
              <a:ea typeface="AvantGarde Regular" charset="0"/>
              <a:cs typeface="AvantGarde Regula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666603"/>
            <a:ext cx="2935669" cy="239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73303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Shaped-orifice nozzle: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045381"/>
            <a:ext cx="329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Swirl </a:t>
            </a:r>
            <a:r>
              <a:rPr lang="en-US" dirty="0" smtClean="0">
                <a:solidFill>
                  <a:schemeClr val="tx2"/>
                </a:solidFill>
              </a:rPr>
              <a:t>nozzle (indirect injection):</a:t>
            </a:r>
            <a:endParaRPr lang="sv-SE" dirty="0">
              <a:solidFill>
                <a:schemeClr val="tx2"/>
              </a:solidFill>
            </a:endParaRPr>
          </a:p>
          <a:p>
            <a:endParaRPr lang="sv-SE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8288" y="2775863"/>
            <a:ext cx="2412016" cy="5016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03804"/>
            <a:ext cx="47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https://en.wikipedia.org/wiki/Spray_nozzle</a:t>
            </a:r>
          </a:p>
        </p:txBody>
      </p:sp>
    </p:spTree>
    <p:extLst>
      <p:ext uri="{BB962C8B-B14F-4D97-AF65-F5344CB8AC3E}">
        <p14:creationId xmlns:p14="http://schemas.microsoft.com/office/powerpoint/2010/main" val="36625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460" y="1693336"/>
            <a:ext cx="107900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tx2"/>
                </a:solidFill>
                <a:hlinkClick r:id="rId2"/>
              </a:rPr>
              <a:t>https://ecn.sandia.gov</a:t>
            </a:r>
            <a:r>
              <a:rPr lang="sv-SE" sz="2400" dirty="0" smtClean="0">
                <a:solidFill>
                  <a:schemeClr val="tx2"/>
                </a:solidFill>
                <a:hlinkClick r:id="rId2"/>
              </a:rPr>
              <a:t>/</a:t>
            </a:r>
            <a:endParaRPr lang="sv-SE" sz="2400" dirty="0" smtClean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The ECN is an international collaboration among experimental and computational researchers in engine combustion, with partners listed below. Our objectives are to:</a:t>
            </a:r>
          </a:p>
          <a:p>
            <a:r>
              <a:rPr lang="en-US" sz="2000" dirty="0">
                <a:solidFill>
                  <a:schemeClr val="tx2"/>
                </a:solidFill>
              </a:rPr>
              <a:t>1. Establish an internet library of well-documented experiments that are appropriate for model validation and the advancement of scientific understanding of combustion at conditions specific to engines.</a:t>
            </a:r>
          </a:p>
          <a:p>
            <a:r>
              <a:rPr lang="en-US" sz="2000" dirty="0">
                <a:solidFill>
                  <a:schemeClr val="tx2"/>
                </a:solidFill>
              </a:rPr>
              <a:t>2. Provide a framework for collaborative comparisons of measured and modeled results.</a:t>
            </a:r>
          </a:p>
          <a:p>
            <a:r>
              <a:rPr lang="en-US" sz="2000" dirty="0">
                <a:solidFill>
                  <a:schemeClr val="tx2"/>
                </a:solidFill>
              </a:rPr>
              <a:t>3. Identify priorities for further experimental and computational research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Over 50 collaborators (Universities, Bosch, GM</a:t>
            </a:r>
            <a:r>
              <a:rPr lang="en-US" sz="2000" smtClean="0">
                <a:solidFill>
                  <a:schemeClr val="tx2"/>
                </a:solidFill>
              </a:rPr>
              <a:t>, Caterpillar…)</a:t>
            </a:r>
            <a:endParaRPr lang="en-US" sz="2000" dirty="0">
              <a:solidFill>
                <a:schemeClr val="tx2"/>
              </a:solidFill>
            </a:endParaRPr>
          </a:p>
          <a:p>
            <a:endParaRPr lang="sv-SE" sz="2400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36616" y="100726"/>
            <a:ext cx="9746343" cy="98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latin typeface="+mj-lt"/>
                <a:ea typeface="AvantGarde Regular" charset="0"/>
                <a:cs typeface="AvantGarde Regular" charset="0"/>
              </a:rPr>
              <a:t>Engine combustion network</a:t>
            </a:r>
            <a:endParaRPr lang="fr-FR" b="1" dirty="0">
              <a:latin typeface="+mj-lt"/>
              <a:ea typeface="AvantGarde Regular" charset="0"/>
              <a:cs typeface="AvantGard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55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760148"/>
              </p:ext>
            </p:extLst>
          </p:nvPr>
        </p:nvGraphicFramePr>
        <p:xfrm>
          <a:off x="729172" y="948520"/>
          <a:ext cx="10795675" cy="382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06052">
                  <a:extLst>
                    <a:ext uri="{9D8B030D-6E8A-4147-A177-3AD203B41FA5}">
                      <a16:colId xmlns:a16="http://schemas.microsoft.com/office/drawing/2014/main" val="2059862932"/>
                    </a:ext>
                  </a:extLst>
                </a:gridCol>
                <a:gridCol w="2092071">
                  <a:extLst>
                    <a:ext uri="{9D8B030D-6E8A-4147-A177-3AD203B41FA5}">
                      <a16:colId xmlns:a16="http://schemas.microsoft.com/office/drawing/2014/main" val="1219117848"/>
                    </a:ext>
                  </a:extLst>
                </a:gridCol>
                <a:gridCol w="2865987">
                  <a:extLst>
                    <a:ext uri="{9D8B030D-6E8A-4147-A177-3AD203B41FA5}">
                      <a16:colId xmlns:a16="http://schemas.microsoft.com/office/drawing/2014/main" val="449021056"/>
                    </a:ext>
                  </a:extLst>
                </a:gridCol>
                <a:gridCol w="2831565">
                  <a:extLst>
                    <a:ext uri="{9D8B030D-6E8A-4147-A177-3AD203B41FA5}">
                      <a16:colId xmlns:a16="http://schemas.microsoft.com/office/drawing/2014/main" val="2400105069"/>
                    </a:ext>
                  </a:extLst>
                </a:gridCol>
              </a:tblGrid>
              <a:tr h="638302">
                <a:tc>
                  <a:txBody>
                    <a:bodyPr/>
                    <a:lstStyle/>
                    <a:p>
                      <a:endParaRPr lang="sv-SE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LWFA</a:t>
                      </a:r>
                      <a:endParaRPr lang="sv-SE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Synchrotron (APS; 7-BM)</a:t>
                      </a:r>
                    </a:p>
                    <a:p>
                      <a:r>
                        <a:rPr lang="en-US" sz="1800" dirty="0" smtClean="0"/>
                        <a:t>(Monochromatic)</a:t>
                      </a: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Synchrotron (APS; 7-BM)</a:t>
                      </a:r>
                    </a:p>
                    <a:p>
                      <a:r>
                        <a:rPr lang="en-US" sz="1800" dirty="0" smtClean="0"/>
                        <a:t>(White beam)</a:t>
                      </a: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3564325387"/>
                  </a:ext>
                </a:extLst>
              </a:tr>
              <a:tr h="63830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Flux/shot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lang="en-US" sz="1800" baseline="300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ph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schemeClr val="tx2"/>
                          </a:solidFill>
                        </a:rPr>
                        <a:t>4.10</a:t>
                      </a:r>
                      <a:r>
                        <a:rPr lang="en-US" sz="1800" baseline="30000" smtClean="0">
                          <a:solidFill>
                            <a:schemeClr val="tx2"/>
                          </a:solidFill>
                        </a:rPr>
                        <a:t>11</a:t>
                      </a:r>
                      <a:r>
                        <a:rPr lang="en-US" sz="1800" smtClean="0">
                          <a:solidFill>
                            <a:schemeClr val="tx2"/>
                          </a:solidFill>
                        </a:rPr>
                        <a:t>ph/s </a:t>
                      </a:r>
                      <a:r>
                        <a:rPr lang="en-US" sz="1800" baseline="0" smtClean="0">
                          <a:solidFill>
                            <a:schemeClr val="tx2"/>
                          </a:solidFill>
                        </a:rPr>
                        <a:t>≈ 3.10</a:t>
                      </a:r>
                      <a:r>
                        <a:rPr lang="en-US" sz="1800" baseline="30000" smtClean="0">
                          <a:solidFill>
                            <a:schemeClr val="tx2"/>
                          </a:solidFill>
                        </a:rPr>
                        <a:t>6</a:t>
                      </a:r>
                      <a:r>
                        <a:rPr lang="en-US" sz="1800" baseline="0" smtClean="0">
                          <a:solidFill>
                            <a:schemeClr val="tx2"/>
                          </a:solidFill>
                        </a:rPr>
                        <a:t>ph</a:t>
                      </a:r>
                      <a:r>
                        <a:rPr lang="en-US" sz="180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8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@ 8keV (±1%)</a:t>
                      </a:r>
                      <a:endParaRPr lang="sv-SE" sz="18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10W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</a:rPr>
                        <a:t> (max around 10) ≈ 5.10</a:t>
                      </a:r>
                      <a:r>
                        <a:rPr lang="en-US" sz="1800" baseline="300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</a:rPr>
                        <a:t>ph</a:t>
                      </a:r>
                      <a:endParaRPr lang="sv-SE" sz="1800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1742084656"/>
                  </a:ext>
                </a:extLst>
              </a:tr>
              <a:tr h="5099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Energy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1 to 10keV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5-15keV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5-100keV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3100324144"/>
                  </a:ext>
                </a:extLst>
              </a:tr>
              <a:tr h="5099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Source size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2-3µm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5*6µm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80*200µm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1462839644"/>
                  </a:ext>
                </a:extLst>
              </a:tr>
              <a:tr h="5099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Beam divergence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20mrad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≈0.1mrad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≈0.1mrad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428569362"/>
                  </a:ext>
                </a:extLst>
              </a:tr>
              <a:tr h="5099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Repetition rate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0.1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</a:rPr>
                        <a:t> Hz (max 1kHz)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120kHz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120kHz</a:t>
                      </a:r>
                      <a:endParaRPr lang="sv-SE" sz="18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2790215846"/>
                  </a:ext>
                </a:extLst>
              </a:tr>
              <a:tr h="5099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Field of view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22mm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</a:rPr>
                        <a:t> (camera)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4mm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4mm</a:t>
                      </a:r>
                      <a:endParaRPr lang="sv-SE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186" marR="91186" marT="45593" marB="45593"/>
                </a:tc>
                <a:extLst>
                  <a:ext uri="{0D108BD9-81ED-4DB2-BD59-A6C34878D82A}">
                    <a16:rowId xmlns:a16="http://schemas.microsoft.com/office/drawing/2014/main" val="3837766386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29172" y="948520"/>
            <a:ext cx="3020868" cy="619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76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3441"/>
            <a:ext cx="10458450" cy="1139825"/>
          </a:xfrm>
        </p:spPr>
        <p:txBody>
          <a:bodyPr/>
          <a:lstStyle/>
          <a:p>
            <a:r>
              <a:rPr lang="sv-SE" sz="3200" b="1" dirty="0">
                <a:latin typeface="+mj-lt"/>
              </a:rPr>
              <a:t>Phase </a:t>
            </a:r>
            <a:r>
              <a:rPr lang="sv-SE" sz="3200" b="1" dirty="0" smtClean="0">
                <a:latin typeface="+mj-lt"/>
              </a:rPr>
              <a:t>Contrast</a:t>
            </a:r>
            <a:br>
              <a:rPr lang="sv-SE" sz="3200" b="1" dirty="0" smtClean="0">
                <a:latin typeface="+mj-lt"/>
              </a:rPr>
            </a:br>
            <a:r>
              <a:rPr lang="sv-SE" sz="3200" b="1" dirty="0" smtClean="0">
                <a:latin typeface="+mj-lt"/>
              </a:rPr>
              <a:t>Setups</a:t>
            </a:r>
            <a:endParaRPr lang="sv-SE" sz="32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735" y="7026"/>
            <a:ext cx="2780867" cy="178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89" y="6397"/>
            <a:ext cx="2786746" cy="1781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35" y="6397"/>
            <a:ext cx="2678101" cy="1781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" y="2267843"/>
            <a:ext cx="5670908" cy="35389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35675" y="2865084"/>
            <a:ext cx="5392818" cy="119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950" indent="-284950">
              <a:buFont typeface="Arial" panose="020B0604020202020204" pitchFamily="34" charset="0"/>
              <a:buChar char="•"/>
            </a:pPr>
            <a:r>
              <a:rPr lang="sv-SE" sz="1795" dirty="0">
                <a:solidFill>
                  <a:schemeClr val="tx2"/>
                </a:solidFill>
              </a:rPr>
              <a:t>Move detector position to disentangle absorption and phase change information</a:t>
            </a:r>
          </a:p>
          <a:p>
            <a:pPr marL="284950" indent="-284950">
              <a:buFont typeface="Arial" panose="020B0604020202020204" pitchFamily="34" charset="0"/>
              <a:buChar char="•"/>
            </a:pPr>
            <a:r>
              <a:rPr lang="sv-SE" sz="1795" dirty="0">
                <a:solidFill>
                  <a:schemeClr val="tx2"/>
                </a:solidFill>
              </a:rPr>
              <a:t>No optics </a:t>
            </a:r>
            <a:r>
              <a:rPr lang="sv-SE" sz="1795" dirty="0">
                <a:solidFill>
                  <a:schemeClr val="tx2"/>
                </a:solidFill>
                <a:sym typeface="Wingdings" panose="05000000000000000000" pitchFamily="2" charset="2"/>
              </a:rPr>
              <a:t> easy </a:t>
            </a:r>
            <a:r>
              <a:rPr lang="sv-SE" sz="1795" dirty="0" smtClean="0">
                <a:solidFill>
                  <a:schemeClr val="tx2"/>
                </a:solidFill>
                <a:sym typeface="Wingdings" panose="05000000000000000000" pitchFamily="2" charset="2"/>
              </a:rPr>
              <a:t>setup, polychromatic source</a:t>
            </a:r>
            <a:endParaRPr lang="sv-SE" sz="1795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4950" indent="-284950">
              <a:buFont typeface="Arial" panose="020B0604020202020204" pitchFamily="34" charset="0"/>
              <a:buChar char="•"/>
            </a:pPr>
            <a:r>
              <a:rPr lang="sv-SE" sz="1795" dirty="0">
                <a:solidFill>
                  <a:schemeClr val="tx2"/>
                </a:solidFill>
                <a:sym typeface="Wingdings" panose="05000000000000000000" pitchFamily="2" charset="2"/>
              </a:rPr>
              <a:t>With assumptions, single-distance measurement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312767"/>
            <a:ext cx="4587153" cy="52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96" i="1" dirty="0">
                <a:solidFill>
                  <a:schemeClr val="tx2"/>
                </a:solidFill>
                <a:hlinkClick r:id="rId6"/>
              </a:rPr>
              <a:t>https://</a:t>
            </a:r>
            <a:r>
              <a:rPr lang="sv-SE" sz="1396" i="1" dirty="0" smtClean="0">
                <a:solidFill>
                  <a:schemeClr val="tx2"/>
                </a:solidFill>
                <a:hlinkClick r:id="rId6"/>
              </a:rPr>
              <a:t>en.wikipedia.org/wiki/Phase-contrast_X-ray_imaging</a:t>
            </a:r>
            <a:endParaRPr lang="sv-SE" sz="1396" i="1" dirty="0" smtClean="0">
              <a:solidFill>
                <a:schemeClr val="tx2"/>
              </a:solidFill>
            </a:endParaRPr>
          </a:p>
          <a:p>
            <a:r>
              <a:rPr lang="sv-SE" sz="1400" i="1" dirty="0">
                <a:solidFill>
                  <a:schemeClr val="tx2"/>
                </a:solidFill>
              </a:rPr>
              <a:t>Wilkins, </a:t>
            </a:r>
            <a:r>
              <a:rPr lang="sv-SE" sz="1400" i="1" dirty="0" smtClean="0">
                <a:solidFill>
                  <a:schemeClr val="tx2"/>
                </a:solidFill>
              </a:rPr>
              <a:t>S et al.,Nature</a:t>
            </a:r>
            <a:r>
              <a:rPr lang="sv-SE" sz="1400" i="1" dirty="0">
                <a:solidFill>
                  <a:schemeClr val="tx2"/>
                </a:solidFill>
              </a:rPr>
              <a:t>. </a:t>
            </a:r>
            <a:r>
              <a:rPr lang="sv-SE" sz="1400" b="1" i="1" dirty="0">
                <a:solidFill>
                  <a:schemeClr val="tx2"/>
                </a:solidFill>
              </a:rPr>
              <a:t>384</a:t>
            </a:r>
            <a:r>
              <a:rPr lang="sv-SE" sz="1400" i="1" dirty="0">
                <a:solidFill>
                  <a:schemeClr val="tx2"/>
                </a:solidFill>
              </a:rPr>
              <a:t> (6607): </a:t>
            </a:r>
            <a:r>
              <a:rPr lang="sv-SE" sz="1400" i="1" dirty="0" smtClean="0">
                <a:solidFill>
                  <a:schemeClr val="tx2"/>
                </a:solidFill>
              </a:rPr>
              <a:t>335–338 </a:t>
            </a:r>
            <a:r>
              <a:rPr lang="sv-SE" sz="1400" dirty="0" smtClean="0">
                <a:solidFill>
                  <a:schemeClr val="tx2"/>
                </a:solidFill>
              </a:rPr>
              <a:t>(1996).</a:t>
            </a:r>
            <a:endParaRPr lang="sv-SE" sz="1396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0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447F-7166-4ACC-9D72-F574F9E9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3200" b="1" dirty="0">
                <a:latin typeface="+mj-lt"/>
              </a:rPr>
              <a:t>Setup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2B228A-E50A-430D-9E6A-181566544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" y="1769164"/>
            <a:ext cx="11938850" cy="4773626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7E5E30-EF5F-4B19-AEBA-8C5355144B24}"/>
              </a:ext>
            </a:extLst>
          </p:cNvPr>
          <p:cNvCxnSpPr/>
          <p:nvPr/>
        </p:nvCxnSpPr>
        <p:spPr>
          <a:xfrm>
            <a:off x="4916630" y="2782343"/>
            <a:ext cx="5081476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03E5AA-53EE-4C44-AF73-BCBEB3BC9401}"/>
              </a:ext>
            </a:extLst>
          </p:cNvPr>
          <p:cNvCxnSpPr>
            <a:cxnSpLocks/>
          </p:cNvCxnSpPr>
          <p:nvPr/>
        </p:nvCxnSpPr>
        <p:spPr>
          <a:xfrm>
            <a:off x="1389991" y="2778446"/>
            <a:ext cx="3526638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4AA967-0925-4625-894B-76B90D9C267C}"/>
                  </a:ext>
                </a:extLst>
              </p:cNvPr>
              <p:cNvSpPr txBox="1"/>
              <p:nvPr/>
            </p:nvSpPr>
            <p:spPr>
              <a:xfrm>
                <a:off x="6896224" y="2314721"/>
                <a:ext cx="1332360" cy="368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79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sz="1795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sv-SE" sz="1795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v-SE" sz="1795">
                          <a:latin typeface="Cambria Math" panose="02040503050406030204" pitchFamily="18" charset="0"/>
                        </a:rPr>
                        <m:t>=30 </m:t>
                      </m:r>
                      <m:r>
                        <m:rPr>
                          <m:sty m:val="p"/>
                        </m:rPr>
                        <a:rPr lang="sv-SE" sz="1795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sv-SE" sz="1795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4AA967-0925-4625-894B-76B90D9C2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224" y="2314721"/>
                <a:ext cx="1332360" cy="3683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22B163-F0B4-42CC-AC91-20844E22C3A6}"/>
                  </a:ext>
                </a:extLst>
              </p:cNvPr>
              <p:cNvSpPr txBox="1"/>
              <p:nvPr/>
            </p:nvSpPr>
            <p:spPr>
              <a:xfrm>
                <a:off x="2075835" y="2334208"/>
                <a:ext cx="2165779" cy="368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79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sz="1795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sv-SE" sz="1795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v-SE" sz="1795">
                          <a:latin typeface="Cambria Math" panose="02040503050406030204" pitchFamily="18" charset="0"/>
                        </a:rPr>
                        <m:t>=180 </m:t>
                      </m:r>
                      <m:r>
                        <m:rPr>
                          <m:sty m:val="p"/>
                        </m:rPr>
                        <a:rPr lang="sv-SE" sz="1795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sv-SE" sz="1795">
                          <a:latin typeface="Cambria Math" panose="02040503050406030204" pitchFamily="18" charset="0"/>
                        </a:rPr>
                        <m:t> 280 </m:t>
                      </m:r>
                      <m:r>
                        <m:rPr>
                          <m:sty m:val="p"/>
                        </m:rPr>
                        <a:rPr lang="sv-SE" sz="1795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sv-SE" sz="1795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22B163-F0B4-42CC-AC91-20844E22C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835" y="2334208"/>
                <a:ext cx="2165779" cy="3683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38FE810-5BB0-49D6-94FD-219810EF5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471" r="494"/>
          <a:stretch/>
        </p:blipFill>
        <p:spPr>
          <a:xfrm>
            <a:off x="6209162" y="664898"/>
            <a:ext cx="5651925" cy="562657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25F4D8-62C7-4A39-B6CA-41BAC45FE612}"/>
              </a:ext>
            </a:extLst>
          </p:cNvPr>
          <p:cNvSpPr/>
          <p:nvPr/>
        </p:nvSpPr>
        <p:spPr>
          <a:xfrm>
            <a:off x="4594410" y="2906554"/>
            <a:ext cx="683895" cy="5699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4B8D934-16D7-48D2-81B1-CD6356859348}"/>
              </a:ext>
            </a:extLst>
          </p:cNvPr>
          <p:cNvCxnSpPr>
            <a:stCxn id="3" idx="6"/>
            <a:endCxn id="8" idx="1"/>
          </p:cNvCxnSpPr>
          <p:nvPr/>
        </p:nvCxnSpPr>
        <p:spPr>
          <a:xfrm>
            <a:off x="5278306" y="3191511"/>
            <a:ext cx="930856" cy="2866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47A665-BB34-4327-8E73-694AF13AEDC1}"/>
              </a:ext>
            </a:extLst>
          </p:cNvPr>
          <p:cNvSpPr txBox="1"/>
          <p:nvPr/>
        </p:nvSpPr>
        <p:spPr>
          <a:xfrm>
            <a:off x="231898" y="5556982"/>
            <a:ext cx="4696412" cy="1196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393" b="1" dirty="0">
                <a:solidFill>
                  <a:schemeClr val="tx2"/>
                </a:solidFill>
              </a:rPr>
              <a:t>5 images/angle over</a:t>
            </a:r>
          </a:p>
          <a:p>
            <a:r>
              <a:rPr lang="sv-SE" sz="2393" b="1" dirty="0">
                <a:solidFill>
                  <a:schemeClr val="tx2"/>
                </a:solidFill>
              </a:rPr>
              <a:t>180 degrees in 1 degree increments</a:t>
            </a:r>
          </a:p>
          <a:p>
            <a:r>
              <a:rPr lang="sv-SE" sz="2393" b="1" dirty="0">
                <a:solidFill>
                  <a:schemeClr val="tx2"/>
                </a:solidFill>
                <a:sym typeface="Wingdings" panose="05000000000000000000" pitchFamily="2" charset="2"/>
              </a:rPr>
              <a:t> 900 images</a:t>
            </a:r>
            <a:endParaRPr lang="sv-SE" sz="2393" b="1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3" y="45368"/>
            <a:ext cx="1905802" cy="10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6450" y="-10908"/>
            <a:ext cx="10458450" cy="1139825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Spray imaging</a:t>
            </a:r>
            <a:endParaRPr lang="sv-SE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94" y="3482300"/>
            <a:ext cx="2101112" cy="2101112"/>
          </a:xfrm>
          <a:prstGeom prst="rect">
            <a:avLst/>
          </a:prstGeom>
        </p:spPr>
      </p:pic>
      <p:sp>
        <p:nvSpPr>
          <p:cNvPr id="35" name="ZoneTexte 31"/>
          <p:cNvSpPr txBox="1"/>
          <p:nvPr/>
        </p:nvSpPr>
        <p:spPr>
          <a:xfrm>
            <a:off x="306551" y="1388122"/>
            <a:ext cx="6655596" cy="451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>
                <a:solidFill>
                  <a:schemeClr val="tx2"/>
                </a:solidFill>
              </a:rPr>
              <a:t>What</a:t>
            </a:r>
            <a:r>
              <a:rPr lang="fr-FR" sz="2393" dirty="0">
                <a:solidFill>
                  <a:schemeClr val="tx2"/>
                </a:solidFill>
              </a:rPr>
              <a:t> </a:t>
            </a:r>
            <a:r>
              <a:rPr lang="fr-FR" sz="2393" dirty="0" err="1">
                <a:solidFill>
                  <a:schemeClr val="tx2"/>
                </a:solidFill>
              </a:rPr>
              <a:t>is</a:t>
            </a:r>
            <a:r>
              <a:rPr lang="fr-FR" sz="2393" dirty="0">
                <a:solidFill>
                  <a:schemeClr val="tx2"/>
                </a:solidFill>
              </a:rPr>
              <a:t> a spray?</a:t>
            </a:r>
            <a:br>
              <a:rPr lang="fr-FR" sz="2393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Systems of droplets immersed in a gaseous 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continuous phase.</a:t>
            </a:r>
            <a:r>
              <a:rPr lang="fr-FR" sz="2393" dirty="0">
                <a:solidFill>
                  <a:schemeClr val="tx2"/>
                </a:solidFill>
              </a:rPr>
              <a:t/>
            </a:r>
            <a:br>
              <a:rPr lang="fr-FR" sz="2393" dirty="0">
                <a:solidFill>
                  <a:schemeClr val="tx2"/>
                </a:solidFill>
              </a:rPr>
            </a:br>
            <a:r>
              <a:rPr lang="fr-FR" sz="2393" dirty="0" err="1">
                <a:solidFill>
                  <a:schemeClr val="tx2"/>
                </a:solidFill>
              </a:rPr>
              <a:t>Widely</a:t>
            </a:r>
            <a:r>
              <a:rPr lang="fr-FR" sz="2393" dirty="0">
                <a:solidFill>
                  <a:schemeClr val="tx2"/>
                </a:solidFill>
              </a:rPr>
              <a:t> </a:t>
            </a:r>
            <a:r>
              <a:rPr lang="fr-FR" sz="2393" dirty="0" err="1">
                <a:solidFill>
                  <a:schemeClr val="tx2"/>
                </a:solidFill>
              </a:rPr>
              <a:t>used</a:t>
            </a:r>
            <a:r>
              <a:rPr lang="fr-FR" sz="2393" dirty="0">
                <a:solidFill>
                  <a:schemeClr val="tx2"/>
                </a:solidFill>
              </a:rPr>
              <a:t> in </a:t>
            </a:r>
            <a:r>
              <a:rPr lang="fr-FR" sz="2393" dirty="0" err="1">
                <a:solidFill>
                  <a:schemeClr val="tx2"/>
                </a:solidFill>
              </a:rPr>
              <a:t>industry</a:t>
            </a:r>
            <a:r>
              <a:rPr lang="fr-FR" sz="2393" dirty="0">
                <a:solidFill>
                  <a:schemeClr val="tx2"/>
                </a:solidFill>
              </a:rPr>
              <a:t>: </a:t>
            </a:r>
            <a:r>
              <a:rPr lang="fr-FR" sz="2393" dirty="0" err="1">
                <a:solidFill>
                  <a:schemeClr val="tx2"/>
                </a:solidFill>
              </a:rPr>
              <a:t>medicine</a:t>
            </a:r>
            <a:r>
              <a:rPr lang="fr-FR" sz="2393" dirty="0">
                <a:solidFill>
                  <a:schemeClr val="tx2"/>
                </a:solidFill>
              </a:rPr>
              <a:t>, painting,</a:t>
            </a:r>
            <a:br>
              <a:rPr lang="fr-FR" sz="2393" dirty="0">
                <a:solidFill>
                  <a:schemeClr val="tx2"/>
                </a:solidFill>
              </a:rPr>
            </a:br>
            <a:r>
              <a:rPr lang="fr-FR" sz="2393" dirty="0">
                <a:solidFill>
                  <a:schemeClr val="tx2"/>
                </a:solidFill>
              </a:rPr>
              <a:t> </a:t>
            </a:r>
            <a:r>
              <a:rPr lang="fr-FR" sz="2393" dirty="0" err="1">
                <a:solidFill>
                  <a:schemeClr val="tx2"/>
                </a:solidFill>
              </a:rPr>
              <a:t>cooling</a:t>
            </a:r>
            <a:r>
              <a:rPr lang="fr-FR" sz="2393" dirty="0">
                <a:solidFill>
                  <a:schemeClr val="tx2"/>
                </a:solidFill>
              </a:rPr>
              <a:t>, </a:t>
            </a:r>
            <a:r>
              <a:rPr lang="fr-FR" sz="2393" b="1" dirty="0">
                <a:solidFill>
                  <a:schemeClr val="tx2"/>
                </a:solidFill>
              </a:rPr>
              <a:t>car </a:t>
            </a:r>
            <a:r>
              <a:rPr lang="fr-FR" sz="2393" b="1" dirty="0" err="1">
                <a:solidFill>
                  <a:schemeClr val="tx2"/>
                </a:solidFill>
              </a:rPr>
              <a:t>engines</a:t>
            </a:r>
            <a:r>
              <a:rPr lang="fr-FR" sz="2393" dirty="0" smtClean="0">
                <a:solidFill>
                  <a:schemeClr val="tx2"/>
                </a:solidFill>
              </a:rPr>
              <a:t>…</a:t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Collaboration </a:t>
            </a:r>
            <a:r>
              <a:rPr lang="fr-FR" sz="2393" dirty="0" err="1" smtClean="0">
                <a:solidFill>
                  <a:schemeClr val="tx2"/>
                </a:solidFill>
              </a:rPr>
              <a:t>with</a:t>
            </a:r>
            <a:r>
              <a:rPr lang="fr-FR" sz="2393" dirty="0" smtClean="0">
                <a:solidFill>
                  <a:schemeClr val="tx2"/>
                </a:solidFill>
              </a:rPr>
              <a:t> Dr. Berrocal 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dirty="0" err="1" smtClean="0">
                <a:solidFill>
                  <a:schemeClr val="tx2"/>
                </a:solidFill>
              </a:rPr>
              <a:t>from</a:t>
            </a:r>
            <a:r>
              <a:rPr lang="fr-FR" sz="2393" dirty="0" smtClean="0">
                <a:solidFill>
                  <a:schemeClr val="tx2"/>
                </a:solidFill>
              </a:rPr>
              <a:t> div. Combustion </a:t>
            </a:r>
            <a:r>
              <a:rPr lang="fr-FR" sz="2393" dirty="0" err="1" smtClean="0">
                <a:solidFill>
                  <a:schemeClr val="tx2"/>
                </a:solidFill>
              </a:rPr>
              <a:t>physics</a:t>
            </a:r>
            <a:r>
              <a:rPr lang="fr-FR" sz="2393" dirty="0" smtClean="0">
                <a:solidFill>
                  <a:schemeClr val="tx2"/>
                </a:solidFill>
              </a:rPr>
              <a:t> (Lund).</a:t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Aims</a:t>
            </a:r>
            <a:r>
              <a:rPr lang="fr-FR" sz="2393" dirty="0" smtClean="0">
                <a:solidFill>
                  <a:schemeClr val="tx2"/>
                </a:solidFill>
              </a:rPr>
              <a:t> at </a:t>
            </a:r>
            <a:r>
              <a:rPr lang="fr-FR" sz="2393" dirty="0" err="1" smtClean="0">
                <a:solidFill>
                  <a:schemeClr val="tx2"/>
                </a:solidFill>
              </a:rPr>
              <a:t>providing</a:t>
            </a:r>
            <a:r>
              <a:rPr lang="fr-FR" sz="2393" dirty="0" smtClean="0">
                <a:solidFill>
                  <a:schemeClr val="tx2"/>
                </a:solidFill>
              </a:rPr>
              <a:t> the best images of </a:t>
            </a:r>
            <a:br>
              <a:rPr lang="fr-FR" sz="2393" dirty="0" smtClean="0">
                <a:solidFill>
                  <a:schemeClr val="tx2"/>
                </a:solidFill>
              </a:rPr>
            </a:br>
            <a:r>
              <a:rPr lang="fr-FR" sz="2393" dirty="0" smtClean="0">
                <a:solidFill>
                  <a:schemeClr val="tx2"/>
                </a:solidFill>
              </a:rPr>
              <a:t>sprays to </a:t>
            </a:r>
            <a:r>
              <a:rPr lang="fr-FR" sz="2393" dirty="0" err="1" smtClean="0">
                <a:solidFill>
                  <a:schemeClr val="tx2"/>
                </a:solidFill>
              </a:rPr>
              <a:t>understand</a:t>
            </a:r>
            <a:r>
              <a:rPr lang="fr-FR" sz="2393" dirty="0" smtClean="0">
                <a:solidFill>
                  <a:schemeClr val="tx2"/>
                </a:solidFill>
              </a:rPr>
              <a:t> </a:t>
            </a:r>
            <a:r>
              <a:rPr lang="fr-FR" sz="2393" dirty="0" err="1" smtClean="0">
                <a:solidFill>
                  <a:schemeClr val="tx2"/>
                </a:solidFill>
              </a:rPr>
              <a:t>their</a:t>
            </a:r>
            <a:r>
              <a:rPr lang="fr-FR" sz="2393" dirty="0" smtClean="0">
                <a:solidFill>
                  <a:schemeClr val="tx2"/>
                </a:solidFill>
              </a:rPr>
              <a:t> </a:t>
            </a:r>
            <a:r>
              <a:rPr lang="fr-FR" sz="2393" dirty="0" err="1" smtClean="0">
                <a:solidFill>
                  <a:schemeClr val="tx2"/>
                </a:solidFill>
              </a:rPr>
              <a:t>dynamic</a:t>
            </a:r>
            <a:endParaRPr lang="fr-FR" sz="2393" dirty="0" smtClean="0">
              <a:solidFill>
                <a:schemeClr val="tx2"/>
              </a:solidFill>
            </a:endParaRPr>
          </a:p>
          <a:p>
            <a:endParaRPr lang="fr-FR" sz="2393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531174"/>
            <a:ext cx="3196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http://</a:t>
            </a:r>
            <a:r>
              <a:rPr lang="en-GB" sz="1600" dirty="0" smtClean="0">
                <a:solidFill>
                  <a:schemeClr val="tx2"/>
                </a:solidFill>
              </a:rPr>
              <a:t>www.spray-imaging.com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46" y="125649"/>
            <a:ext cx="3675821" cy="6713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2554" y="1623253"/>
            <a:ext cx="10188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Spray formation region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2700" y="4229684"/>
            <a:ext cx="719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Spray region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5516" y="2336310"/>
            <a:ext cx="11904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Large liquid bodies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0980" y="1519079"/>
            <a:ext cx="8909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Primary breakup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4891" y="2965106"/>
            <a:ext cx="10861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Secondary breakup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4891" y="3826358"/>
            <a:ext cx="10390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Spherical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droplets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8336" y="922304"/>
            <a:ext cx="1195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Liquid core</a:t>
            </a:r>
            <a:endParaRPr lang="sv-SE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4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904240" y="427609"/>
            <a:ext cx="1035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Optical techniques</a:t>
            </a:r>
            <a:endParaRPr lang="fr-FR" sz="4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512320" y="1654216"/>
            <a:ext cx="8832381" cy="340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93" dirty="0" smtClean="0">
                <a:solidFill>
                  <a:schemeClr val="tx2"/>
                </a:solidFill>
              </a:rPr>
              <a:t>Sprays are </a:t>
            </a:r>
            <a:r>
              <a:rPr lang="fr-FR" sz="2393" dirty="0" err="1" smtClean="0">
                <a:solidFill>
                  <a:schemeClr val="tx2"/>
                </a:solidFill>
              </a:rPr>
              <a:t>highly</a:t>
            </a:r>
            <a:r>
              <a:rPr lang="fr-FR" sz="2393" dirty="0" smtClean="0">
                <a:solidFill>
                  <a:schemeClr val="tx2"/>
                </a:solidFill>
              </a:rPr>
              <a:t> </a:t>
            </a:r>
            <a:r>
              <a:rPr lang="fr-FR" sz="2393" dirty="0" err="1" smtClean="0">
                <a:solidFill>
                  <a:schemeClr val="tx2"/>
                </a:solidFill>
              </a:rPr>
              <a:t>scattering</a:t>
            </a:r>
            <a:r>
              <a:rPr lang="fr-FR" sz="2393" dirty="0" smtClean="0">
                <a:solidFill>
                  <a:schemeClr val="tx2"/>
                </a:solidFill>
              </a:rPr>
              <a:t>  </a:t>
            </a:r>
            <a:r>
              <a:rPr lang="fr-FR" sz="2393" dirty="0" err="1" smtClean="0">
                <a:solidFill>
                  <a:schemeClr val="tx2"/>
                </a:solidFill>
              </a:rPr>
              <a:t>difficult</a:t>
            </a:r>
            <a:r>
              <a:rPr lang="fr-FR" sz="2393" dirty="0" smtClean="0">
                <a:solidFill>
                  <a:schemeClr val="tx2"/>
                </a:solidFill>
              </a:rPr>
              <a:t> to image:</a:t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Ballistic</a:t>
            </a:r>
            <a:r>
              <a:rPr lang="fr-FR" sz="2393" dirty="0" smtClean="0">
                <a:solidFill>
                  <a:schemeClr val="tx2"/>
                </a:solidFill>
              </a:rPr>
              <a:t> </a:t>
            </a:r>
            <a:r>
              <a:rPr lang="fr-FR" sz="2393" dirty="0" err="1" smtClean="0">
                <a:solidFill>
                  <a:schemeClr val="tx2"/>
                </a:solidFill>
              </a:rPr>
              <a:t>imaging</a:t>
            </a:r>
            <a:endParaRPr lang="fr-FR" sz="2393" dirty="0" smtClean="0">
              <a:solidFill>
                <a:schemeClr val="tx2"/>
              </a:solidFill>
            </a:endParaRPr>
          </a:p>
          <a:p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Structured</a:t>
            </a:r>
            <a:r>
              <a:rPr lang="fr-FR" sz="2393" dirty="0" smtClean="0">
                <a:solidFill>
                  <a:schemeClr val="tx2"/>
                </a:solidFill>
              </a:rPr>
              <a:t> Illumination</a:t>
            </a:r>
          </a:p>
          <a:p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Light </a:t>
            </a:r>
            <a:r>
              <a:rPr lang="fr-FR" sz="2393" dirty="0" err="1" smtClean="0">
                <a:solidFill>
                  <a:schemeClr val="tx2"/>
                </a:solidFill>
              </a:rPr>
              <a:t>sheet</a:t>
            </a:r>
            <a:r>
              <a:rPr lang="fr-FR" sz="2393" dirty="0" smtClean="0">
                <a:solidFill>
                  <a:schemeClr val="tx2"/>
                </a:solidFill>
              </a:rPr>
              <a:t> </a:t>
            </a:r>
            <a:r>
              <a:rPr lang="fr-FR" sz="2393" dirty="0" err="1" smtClean="0">
                <a:solidFill>
                  <a:schemeClr val="tx2"/>
                </a:solidFill>
              </a:rPr>
              <a:t>scattering</a:t>
            </a: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b="1" dirty="0" smtClean="0">
                <a:solidFill>
                  <a:schemeClr val="tx2"/>
                </a:solidFill>
              </a:rPr>
              <a:t>2 photon Light </a:t>
            </a:r>
            <a:r>
              <a:rPr lang="fr-FR" sz="2393" b="1" dirty="0" err="1" smtClean="0">
                <a:solidFill>
                  <a:schemeClr val="tx2"/>
                </a:solidFill>
              </a:rPr>
              <a:t>Induced</a:t>
            </a:r>
            <a:r>
              <a:rPr lang="fr-FR" sz="2393" b="1" dirty="0" smtClean="0">
                <a:solidFill>
                  <a:schemeClr val="tx2"/>
                </a:solidFill>
              </a:rPr>
              <a:t> Fluorescence (2p-LIF)</a:t>
            </a:r>
            <a:endParaRPr lang="fr-FR" sz="2393" b="1" dirty="0">
              <a:solidFill>
                <a:schemeClr val="tx2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9" name="TextBox 18"/>
          <p:cNvSpPr txBox="1"/>
          <p:nvPr/>
        </p:nvSpPr>
        <p:spPr>
          <a:xfrm>
            <a:off x="0" y="6531173"/>
            <a:ext cx="5244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M</a:t>
            </a:r>
            <a:r>
              <a:rPr lang="en-US" sz="1400" dirty="0">
                <a:solidFill>
                  <a:schemeClr val="tx2"/>
                </a:solidFill>
              </a:rPr>
              <a:t>. </a:t>
            </a:r>
            <a:r>
              <a:rPr lang="en-US" sz="1400" dirty="0" err="1">
                <a:solidFill>
                  <a:schemeClr val="tx2"/>
                </a:solidFill>
              </a:rPr>
              <a:t>Linne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Progress in Energy and Combustion Science 39, 5 (2013)</a:t>
            </a:r>
            <a:endParaRPr lang="sv-SE" sz="14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5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76" y="1953442"/>
            <a:ext cx="10886961" cy="39858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862" y="1210720"/>
            <a:ext cx="9284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Idea</a:t>
            </a:r>
            <a:r>
              <a:rPr lang="en-US" sz="2000" dirty="0" smtClean="0">
                <a:solidFill>
                  <a:schemeClr val="tx2"/>
                </a:solidFill>
              </a:rPr>
              <a:t>: 1) Adding a fluorescent dye in the Spray</a:t>
            </a: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	 2) Exciting the dye with a 2 photon process</a:t>
            </a:r>
            <a:endParaRPr lang="sv-SE" sz="2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3317" y="5904411"/>
            <a:ext cx="802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Results: remove the scattering before the excitation!</a:t>
            </a:r>
            <a:endParaRPr lang="sv-SE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878372" y="2011930"/>
            <a:ext cx="3008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Single-photon </a:t>
            </a:r>
            <a:r>
              <a:rPr lang="en-US" sz="2000" dirty="0">
                <a:solidFill>
                  <a:schemeClr val="tx2"/>
                </a:solidFill>
              </a:rPr>
              <a:t>fluorescence</a:t>
            </a:r>
            <a:endParaRPr lang="sv-SE" sz="20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2044" y="2011930"/>
            <a:ext cx="3008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Two-photon </a:t>
            </a:r>
            <a:r>
              <a:rPr lang="en-US" sz="2000" dirty="0">
                <a:solidFill>
                  <a:schemeClr val="tx2"/>
                </a:solidFill>
              </a:rPr>
              <a:t>fluorescence</a:t>
            </a:r>
            <a:endParaRPr lang="sv-SE" sz="20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38985"/>
            <a:ext cx="394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E. Berrocal </a:t>
            </a:r>
            <a:r>
              <a:rPr lang="en-US" sz="1600" i="1" dirty="0" smtClean="0">
                <a:solidFill>
                  <a:schemeClr val="tx2"/>
                </a:solidFill>
              </a:rPr>
              <a:t>et al</a:t>
            </a:r>
            <a:r>
              <a:rPr lang="en-US" sz="1600" dirty="0" smtClean="0">
                <a:solidFill>
                  <a:schemeClr val="tx2"/>
                </a:solidFill>
              </a:rPr>
              <a:t>. continuum, 2, 3 (2019).</a:t>
            </a:r>
            <a:endParaRPr lang="sv-SE" sz="1600" dirty="0">
              <a:solidFill>
                <a:schemeClr val="tx2"/>
              </a:solidFill>
            </a:endParaRPr>
          </a:p>
        </p:txBody>
      </p:sp>
      <p:sp>
        <p:nvSpPr>
          <p:cNvPr id="15" name="ZoneTexte 58"/>
          <p:cNvSpPr txBox="1"/>
          <p:nvPr/>
        </p:nvSpPr>
        <p:spPr>
          <a:xfrm>
            <a:off x="914400" y="417387"/>
            <a:ext cx="1036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2 photons Light </a:t>
            </a:r>
            <a:r>
              <a:rPr lang="fr-FR" sz="4000" b="1" dirty="0" err="1" smtClean="0"/>
              <a:t>Induced</a:t>
            </a:r>
            <a:r>
              <a:rPr lang="fr-FR" sz="4000" b="1" dirty="0" smtClean="0"/>
              <a:t> fluorescence (2p-LIF)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8589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365" y="1133258"/>
            <a:ext cx="8776380" cy="4946694"/>
          </a:xfrm>
          <a:prstGeom prst="rect">
            <a:avLst/>
          </a:prstGeom>
        </p:spPr>
      </p:pic>
      <p:sp>
        <p:nvSpPr>
          <p:cNvPr id="5" name="ZoneTexte 58"/>
          <p:cNvSpPr txBox="1"/>
          <p:nvPr/>
        </p:nvSpPr>
        <p:spPr>
          <a:xfrm>
            <a:off x="914400" y="417387"/>
            <a:ext cx="1036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2 photons Light </a:t>
            </a:r>
            <a:r>
              <a:rPr lang="fr-FR" sz="4000" b="1" dirty="0" err="1" smtClean="0"/>
              <a:t>Induced</a:t>
            </a:r>
            <a:r>
              <a:rPr lang="fr-FR" sz="4000" b="1" dirty="0" smtClean="0"/>
              <a:t> fluorescence</a:t>
            </a:r>
            <a:endParaRPr lang="fr-FR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39805" y="6079952"/>
            <a:ext cx="865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Allows for semi-quantitative measurement</a:t>
            </a:r>
            <a:endParaRPr lang="sv-SE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914400" y="423952"/>
            <a:ext cx="1035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X-ray </a:t>
            </a:r>
            <a:r>
              <a:rPr lang="fr-FR" sz="4000" b="1" dirty="0" err="1" smtClean="0"/>
              <a:t>imaging</a:t>
            </a:r>
            <a:r>
              <a:rPr lang="fr-FR" sz="4000" b="1" dirty="0" smtClean="0"/>
              <a:t> techniques</a:t>
            </a:r>
            <a:endParaRPr lang="fr-FR" sz="4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310905" y="1701673"/>
            <a:ext cx="8832381" cy="451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93" b="1" u="sng" dirty="0" err="1" smtClean="0">
                <a:solidFill>
                  <a:schemeClr val="tx2"/>
                </a:solidFill>
              </a:rPr>
              <a:t>Low</a:t>
            </a:r>
            <a:r>
              <a:rPr lang="fr-FR" sz="2393" b="1" u="sng" dirty="0" smtClean="0">
                <a:solidFill>
                  <a:schemeClr val="tx2"/>
                </a:solidFill>
              </a:rPr>
              <a:t> </a:t>
            </a:r>
            <a:r>
              <a:rPr lang="fr-FR" sz="2393" b="1" u="sng" dirty="0" err="1" smtClean="0">
                <a:solidFill>
                  <a:schemeClr val="tx2"/>
                </a:solidFill>
              </a:rPr>
              <a:t>scattering</a:t>
            </a:r>
            <a:r>
              <a:rPr lang="fr-FR" sz="2393" b="1" u="sng" dirty="0" smtClean="0">
                <a:solidFill>
                  <a:schemeClr val="tx2"/>
                </a:solidFill>
              </a:rPr>
              <a:t>, </a:t>
            </a:r>
            <a:r>
              <a:rPr lang="fr-FR" sz="2393" b="1" u="sng" dirty="0" err="1" smtClean="0">
                <a:solidFill>
                  <a:schemeClr val="tx2"/>
                </a:solidFill>
              </a:rPr>
              <a:t>tunable</a:t>
            </a:r>
            <a:r>
              <a:rPr lang="fr-FR" sz="2393" b="1" u="sng" dirty="0" smtClean="0">
                <a:solidFill>
                  <a:schemeClr val="tx2"/>
                </a:solidFill>
              </a:rPr>
              <a:t> absorption:</a:t>
            </a:r>
            <a:r>
              <a:rPr lang="fr-FR" sz="2393" dirty="0" smtClean="0">
                <a:solidFill>
                  <a:schemeClr val="tx2"/>
                </a:solidFill>
              </a:rPr>
              <a:t/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smtClean="0">
                <a:solidFill>
                  <a:schemeClr val="tx2"/>
                </a:solidFill>
              </a:rPr>
              <a:t>Phase </a:t>
            </a:r>
            <a:r>
              <a:rPr lang="fr-FR" sz="2393" dirty="0" err="1" smtClean="0">
                <a:solidFill>
                  <a:schemeClr val="tx2"/>
                </a:solidFill>
              </a:rPr>
              <a:t>contrast</a:t>
            </a:r>
            <a:r>
              <a:rPr lang="fr-FR" sz="2393" dirty="0" smtClean="0">
                <a:solidFill>
                  <a:schemeClr val="tx2"/>
                </a:solidFill>
              </a:rPr>
              <a:t> </a:t>
            </a:r>
            <a:r>
              <a:rPr lang="fr-FR" sz="2393" dirty="0" err="1" smtClean="0">
                <a:solidFill>
                  <a:schemeClr val="tx2"/>
                </a:solidFill>
              </a:rPr>
              <a:t>imaging</a:t>
            </a:r>
            <a:r>
              <a:rPr lang="fr-FR" sz="2393" dirty="0" smtClean="0">
                <a:solidFill>
                  <a:schemeClr val="tx2"/>
                </a:solidFill>
              </a:rPr>
              <a:t>:</a:t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393" dirty="0" err="1" smtClean="0">
                <a:solidFill>
                  <a:schemeClr val="tx2"/>
                </a:solidFill>
              </a:rPr>
              <a:t>Resolution</a:t>
            </a:r>
            <a:r>
              <a:rPr lang="fr-FR" sz="2393" dirty="0" smtClean="0">
                <a:solidFill>
                  <a:schemeClr val="tx2"/>
                </a:solidFill>
              </a:rPr>
              <a:t> (few µm)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393" dirty="0" smtClean="0">
                <a:solidFill>
                  <a:schemeClr val="tx2"/>
                </a:solidFill>
              </a:rPr>
              <a:t>High speed camera</a:t>
            </a:r>
          </a:p>
          <a:p>
            <a:r>
              <a:rPr lang="en-US" sz="2000" dirty="0">
                <a:solidFill>
                  <a:schemeClr val="tx2"/>
                </a:solidFill>
                <a:latin typeface="Kristen ITC" panose="03050502040202030202" pitchFamily="66" charset="0"/>
              </a:rPr>
              <a:t>x</a:t>
            </a:r>
            <a:r>
              <a:rPr lang="fr-FR" sz="2393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 </a:t>
            </a:r>
            <a:r>
              <a:rPr lang="fr-FR" sz="2393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Interpretation</a:t>
            </a: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 smtClean="0">
              <a:solidFill>
                <a:schemeClr val="tx2"/>
              </a:solidFill>
            </a:endParaRPr>
          </a:p>
          <a:p>
            <a:r>
              <a:rPr lang="fr-FR" sz="2393" b="1" dirty="0" smtClean="0">
                <a:solidFill>
                  <a:schemeClr val="tx2"/>
                </a:solidFill>
              </a:rPr>
              <a:t/>
            </a:r>
            <a:br>
              <a:rPr lang="fr-FR" sz="2393" b="1" dirty="0" smtClean="0">
                <a:solidFill>
                  <a:schemeClr val="tx2"/>
                </a:solidFill>
              </a:rPr>
            </a:br>
            <a:r>
              <a:rPr lang="fr-FR" sz="2393" b="1" dirty="0" smtClean="0">
                <a:solidFill>
                  <a:schemeClr val="tx2"/>
                </a:solidFill>
              </a:rPr>
              <a:t/>
            </a:r>
            <a:br>
              <a:rPr lang="fr-FR" sz="2393" b="1" dirty="0" smtClean="0">
                <a:solidFill>
                  <a:schemeClr val="tx2"/>
                </a:solidFill>
              </a:rPr>
            </a:br>
            <a:r>
              <a:rPr lang="fr-FR" sz="2393" b="1" dirty="0" smtClean="0">
                <a:solidFill>
                  <a:schemeClr val="tx2"/>
                </a:solidFill>
              </a:rPr>
              <a:t/>
            </a:r>
            <a:br>
              <a:rPr lang="fr-FR" sz="2393" b="1" dirty="0" smtClean="0">
                <a:solidFill>
                  <a:schemeClr val="tx2"/>
                </a:solidFill>
              </a:rPr>
            </a:br>
            <a:endParaRPr lang="fr-FR" sz="2393" b="1" dirty="0">
              <a:solidFill>
                <a:schemeClr val="tx2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20" name="TextBox 19"/>
          <p:cNvSpPr txBox="1"/>
          <p:nvPr/>
        </p:nvSpPr>
        <p:spPr>
          <a:xfrm>
            <a:off x="8520" y="6249882"/>
            <a:ext cx="386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Y. Wang </a:t>
            </a:r>
            <a:r>
              <a:rPr lang="en-US" sz="1600" i="1" dirty="0" smtClean="0">
                <a:solidFill>
                  <a:schemeClr val="tx2"/>
                </a:solidFill>
              </a:rPr>
              <a:t>et al</a:t>
            </a:r>
            <a:r>
              <a:rPr lang="en-US" sz="1600" dirty="0" smtClean="0">
                <a:solidFill>
                  <a:schemeClr val="tx2"/>
                </a:solidFill>
              </a:rPr>
              <a:t>. Nature Physics, 4 (2008).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M. </a:t>
            </a:r>
            <a:r>
              <a:rPr lang="en-US" sz="1600" dirty="0" err="1" smtClean="0">
                <a:solidFill>
                  <a:schemeClr val="tx2"/>
                </a:solidFill>
              </a:rPr>
              <a:t>Linne</a:t>
            </a:r>
            <a:r>
              <a:rPr lang="en-US" sz="1600" dirty="0" smtClean="0">
                <a:solidFill>
                  <a:schemeClr val="tx2"/>
                </a:solidFill>
              </a:rPr>
              <a:t>. </a:t>
            </a:r>
            <a:r>
              <a:rPr lang="en-US" sz="1600" dirty="0" err="1" smtClean="0">
                <a:solidFill>
                  <a:schemeClr val="tx2"/>
                </a:solidFill>
              </a:rPr>
              <a:t>Exp</a:t>
            </a:r>
            <a:r>
              <a:rPr lang="en-US" sz="1600" dirty="0" smtClean="0">
                <a:solidFill>
                  <a:schemeClr val="tx2"/>
                </a:solidFill>
              </a:rPr>
              <a:t> Fluids, 52, 1201-1218 (2012).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902" y="1281664"/>
            <a:ext cx="4442218" cy="5379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526381" y="718592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pPr defTabSz="911840" fontAlgn="base">
              <a:spcBef>
                <a:spcPct val="0"/>
              </a:spcBef>
              <a:spcAft>
                <a:spcPct val="0"/>
              </a:spcAft>
            </a:pPr>
            <a:endParaRPr lang="fr-FR" sz="1795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59" name="ZoneTexte 58"/>
          <p:cNvSpPr txBox="1"/>
          <p:nvPr/>
        </p:nvSpPr>
        <p:spPr>
          <a:xfrm>
            <a:off x="883920" y="416847"/>
            <a:ext cx="1034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X-ray </a:t>
            </a:r>
            <a:r>
              <a:rPr lang="fr-FR" sz="4000" b="1" dirty="0" err="1" smtClean="0"/>
              <a:t>imaging</a:t>
            </a:r>
            <a:r>
              <a:rPr lang="fr-FR" sz="4000" b="1" dirty="0" smtClean="0"/>
              <a:t> techniques</a:t>
            </a:r>
            <a:endParaRPr lang="fr-FR" sz="40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310903" y="1701399"/>
            <a:ext cx="8832381" cy="414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93" b="1" u="sng" dirty="0" err="1" smtClean="0">
                <a:solidFill>
                  <a:schemeClr val="tx2"/>
                </a:solidFill>
              </a:rPr>
              <a:t>Low</a:t>
            </a:r>
            <a:r>
              <a:rPr lang="fr-FR" sz="2393" b="1" u="sng" dirty="0" smtClean="0">
                <a:solidFill>
                  <a:schemeClr val="tx2"/>
                </a:solidFill>
              </a:rPr>
              <a:t> </a:t>
            </a:r>
            <a:r>
              <a:rPr lang="fr-FR" sz="2393" b="1" u="sng" dirty="0" err="1" smtClean="0">
                <a:solidFill>
                  <a:schemeClr val="tx2"/>
                </a:solidFill>
              </a:rPr>
              <a:t>scattering</a:t>
            </a:r>
            <a:r>
              <a:rPr lang="fr-FR" sz="2393" b="1" u="sng" dirty="0" smtClean="0">
                <a:solidFill>
                  <a:schemeClr val="tx2"/>
                </a:solidFill>
              </a:rPr>
              <a:t>, </a:t>
            </a:r>
            <a:r>
              <a:rPr lang="fr-FR" sz="2393" b="1" u="sng" dirty="0" err="1" smtClean="0">
                <a:solidFill>
                  <a:schemeClr val="tx2"/>
                </a:solidFill>
              </a:rPr>
              <a:t>tunable</a:t>
            </a:r>
            <a:r>
              <a:rPr lang="fr-FR" sz="2393" b="1" u="sng" dirty="0" smtClean="0">
                <a:solidFill>
                  <a:schemeClr val="tx2"/>
                </a:solidFill>
              </a:rPr>
              <a:t> absorption:</a:t>
            </a:r>
            <a:r>
              <a:rPr lang="fr-FR" sz="2393" dirty="0" smtClean="0">
                <a:solidFill>
                  <a:schemeClr val="tx2"/>
                </a:solidFill>
              </a:rPr>
              <a:t/>
            </a:r>
            <a:br>
              <a:rPr lang="fr-FR" sz="2393" dirty="0" smtClean="0">
                <a:solidFill>
                  <a:schemeClr val="tx2"/>
                </a:solidFill>
              </a:rPr>
            </a:br>
            <a:endParaRPr lang="fr-FR" sz="2393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93" dirty="0" err="1" smtClean="0">
                <a:solidFill>
                  <a:schemeClr val="tx2"/>
                </a:solidFill>
              </a:rPr>
              <a:t>Radiography</a:t>
            </a:r>
            <a:r>
              <a:rPr lang="fr-FR" sz="2393" dirty="0" smtClean="0">
                <a:solidFill>
                  <a:schemeClr val="tx2"/>
                </a:solidFill>
              </a:rPr>
              <a:t> (&lt; 10keV):</a:t>
            </a:r>
            <a:endParaRPr lang="fr-FR" sz="2393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 smtClean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393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Interpretation</a:t>
            </a:r>
            <a:r>
              <a:rPr lang="fr-FR" sz="2393" dirty="0" smtClean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fr-FR" sz="2393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Liquid</a:t>
            </a:r>
            <a:r>
              <a:rPr lang="fr-FR" sz="2393" dirty="0" smtClean="0">
                <a:solidFill>
                  <a:schemeClr val="tx2"/>
                </a:solidFill>
                <a:sym typeface="Wingdings" panose="05000000000000000000" pitchFamily="2" charset="2"/>
              </a:rPr>
              <a:t> mass.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x</a:t>
            </a:r>
            <a:r>
              <a:rPr lang="fr-FR" sz="2393" dirty="0" smtClean="0">
                <a:solidFill>
                  <a:schemeClr val="tx2"/>
                </a:solidFill>
                <a:sym typeface="Wingdings" panose="05000000000000000000" pitchFamily="2" charset="2"/>
              </a:rPr>
              <a:t>  </a:t>
            </a:r>
            <a:r>
              <a:rPr lang="fr-FR" sz="2393" dirty="0" err="1" smtClean="0">
                <a:solidFill>
                  <a:schemeClr val="tx2"/>
                </a:solidFill>
              </a:rPr>
              <a:t>Resolution</a:t>
            </a:r>
            <a:r>
              <a:rPr lang="fr-FR" sz="2393" dirty="0" smtClean="0">
                <a:solidFill>
                  <a:schemeClr val="tx2"/>
                </a:solidFill>
              </a:rPr>
              <a:t> (50/100µm): </a:t>
            </a:r>
            <a:r>
              <a:rPr lang="fr-FR" sz="2393" dirty="0" err="1" smtClean="0">
                <a:solidFill>
                  <a:schemeClr val="tx2"/>
                </a:solidFill>
              </a:rPr>
              <a:t>Contrast</a:t>
            </a:r>
            <a:r>
              <a:rPr lang="fr-FR" sz="2393" dirty="0" smtClean="0">
                <a:solidFill>
                  <a:schemeClr val="tx2"/>
                </a:solidFill>
              </a:rPr>
              <a:t> agent.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393" dirty="0" smtClean="0">
              <a:solidFill>
                <a:schemeClr val="tx2"/>
              </a:solidFill>
            </a:endParaRPr>
          </a:p>
          <a:p>
            <a:r>
              <a:rPr lang="fr-FR" sz="2393" b="1" dirty="0" smtClean="0">
                <a:solidFill>
                  <a:schemeClr val="tx2"/>
                </a:solidFill>
              </a:rPr>
              <a:t/>
            </a:r>
            <a:br>
              <a:rPr lang="fr-FR" sz="2393" b="1" dirty="0" smtClean="0">
                <a:solidFill>
                  <a:schemeClr val="tx2"/>
                </a:solidFill>
              </a:rPr>
            </a:br>
            <a:r>
              <a:rPr lang="fr-FR" sz="2393" b="1" dirty="0" smtClean="0">
                <a:solidFill>
                  <a:schemeClr val="tx2"/>
                </a:solidFill>
              </a:rPr>
              <a:t/>
            </a:r>
            <a:br>
              <a:rPr lang="fr-FR" sz="2393" b="1" dirty="0" smtClean="0">
                <a:solidFill>
                  <a:schemeClr val="tx2"/>
                </a:solidFill>
              </a:rPr>
            </a:br>
            <a:r>
              <a:rPr lang="fr-FR" sz="2393" b="1" dirty="0" smtClean="0">
                <a:solidFill>
                  <a:schemeClr val="tx2"/>
                </a:solidFill>
              </a:rPr>
              <a:t/>
            </a:r>
            <a:br>
              <a:rPr lang="fr-FR" sz="2393" b="1" dirty="0" smtClean="0">
                <a:solidFill>
                  <a:schemeClr val="tx2"/>
                </a:solidFill>
              </a:rPr>
            </a:br>
            <a:endParaRPr lang="fr-FR" sz="2393" b="1" dirty="0">
              <a:solidFill>
                <a:schemeClr val="tx2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6381" y="-183769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6381" y="44196"/>
            <a:ext cx="184218" cy="3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86" tIns="45593" rIns="91186" bIns="45593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795"/>
          </a:p>
        </p:txBody>
      </p:sp>
      <p:sp>
        <p:nvSpPr>
          <p:cNvPr id="20" name="TextBox 19"/>
          <p:cNvSpPr txBox="1"/>
          <p:nvPr/>
        </p:nvSpPr>
        <p:spPr>
          <a:xfrm>
            <a:off x="8520" y="6495214"/>
            <a:ext cx="446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A. G. </a:t>
            </a:r>
            <a:r>
              <a:rPr lang="en-US" sz="1600" dirty="0" err="1" smtClean="0">
                <a:solidFill>
                  <a:schemeClr val="tx2"/>
                </a:solidFill>
              </a:rPr>
              <a:t>Macphee</a:t>
            </a:r>
            <a:r>
              <a:rPr lang="en-US" sz="1600" dirty="0" smtClean="0">
                <a:solidFill>
                  <a:schemeClr val="tx2"/>
                </a:solidFill>
              </a:rPr>
              <a:t> et al Science, 295, 5558 (2002).</a:t>
            </a:r>
            <a:endParaRPr lang="sv-SE" sz="1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39" y="1310993"/>
            <a:ext cx="6491923" cy="4153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3051" y="5609384"/>
            <a:ext cx="9674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LWFA: Simultaneous X-rays and femtosecond laser! </a:t>
            </a:r>
            <a:endParaRPr lang="sv-SE" sz="32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211385"/>
            <a:ext cx="5100492" cy="5321498"/>
          </a:xfrm>
          <a:prstGeom prst="rect">
            <a:avLst/>
          </a:prstGeom>
          <a:solidFill>
            <a:srgbClr val="4DB5E3">
              <a:alpha val="1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9" name="Rectangle 8"/>
          <p:cNvSpPr/>
          <p:nvPr/>
        </p:nvSpPr>
        <p:spPr>
          <a:xfrm rot="16200000">
            <a:off x="7680968" y="2205125"/>
            <a:ext cx="892396" cy="60790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>
            <a:bevelT w="0" h="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10" name="Rectangle 9"/>
          <p:cNvSpPr/>
          <p:nvPr/>
        </p:nvSpPr>
        <p:spPr>
          <a:xfrm rot="16200000">
            <a:off x="8098133" y="2701072"/>
            <a:ext cx="50738" cy="5111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29" name="Isosceles Triangle 28"/>
          <p:cNvSpPr/>
          <p:nvPr/>
        </p:nvSpPr>
        <p:spPr>
          <a:xfrm rot="16609403">
            <a:off x="5914442" y="307258"/>
            <a:ext cx="517531" cy="8087132"/>
          </a:xfrm>
          <a:custGeom>
            <a:avLst/>
            <a:gdLst>
              <a:gd name="connsiteX0" fmla="*/ 0 w 517531"/>
              <a:gd name="connsiteY0" fmla="*/ 8087132 h 8087132"/>
              <a:gd name="connsiteX1" fmla="*/ 261907 w 517531"/>
              <a:gd name="connsiteY1" fmla="*/ 0 h 8087132"/>
              <a:gd name="connsiteX2" fmla="*/ 517531 w 517531"/>
              <a:gd name="connsiteY2" fmla="*/ 8087132 h 8087132"/>
              <a:gd name="connsiteX3" fmla="*/ 0 w 517531"/>
              <a:gd name="connsiteY3" fmla="*/ 8087132 h 8087132"/>
              <a:gd name="connsiteX0" fmla="*/ 0 w 517531"/>
              <a:gd name="connsiteY0" fmla="*/ 8087132 h 8087132"/>
              <a:gd name="connsiteX1" fmla="*/ 261907 w 517531"/>
              <a:gd name="connsiteY1" fmla="*/ 0 h 8087132"/>
              <a:gd name="connsiteX2" fmla="*/ 392319 w 517531"/>
              <a:gd name="connsiteY2" fmla="*/ 4175262 h 8087132"/>
              <a:gd name="connsiteX3" fmla="*/ 517531 w 517531"/>
              <a:gd name="connsiteY3" fmla="*/ 8087132 h 8087132"/>
              <a:gd name="connsiteX4" fmla="*/ 0 w 517531"/>
              <a:gd name="connsiteY4" fmla="*/ 8087132 h 808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31" h="8087132">
                <a:moveTo>
                  <a:pt x="0" y="8087132"/>
                </a:moveTo>
                <a:lnTo>
                  <a:pt x="261907" y="0"/>
                </a:lnTo>
                <a:lnTo>
                  <a:pt x="392319" y="4175262"/>
                </a:lnTo>
                <a:lnTo>
                  <a:pt x="517531" y="8087132"/>
                </a:lnTo>
                <a:lnTo>
                  <a:pt x="0" y="8087132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30" name="Isosceles Triangle 29"/>
          <p:cNvSpPr/>
          <p:nvPr/>
        </p:nvSpPr>
        <p:spPr>
          <a:xfrm rot="16822255" flipV="1">
            <a:off x="842466" y="2689436"/>
            <a:ext cx="758748" cy="200222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32" name="Flowchart: Direct Access Storage 31"/>
          <p:cNvSpPr/>
          <p:nvPr/>
        </p:nvSpPr>
        <p:spPr>
          <a:xfrm rot="9568356">
            <a:off x="8525364" y="4153249"/>
            <a:ext cx="451928" cy="305846"/>
          </a:xfrm>
          <a:prstGeom prst="flowChartMagneticDrum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2">
                <a:lumMod val="95000"/>
                <a:lumOff val="5000"/>
              </a:schemeClr>
            </a:solidFill>
          </a:ln>
          <a:scene3d>
            <a:camera prst="orthographicFront">
              <a:rot lat="1107560" lon="363049" rev="52589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31" name="Trapezoid 30"/>
          <p:cNvSpPr/>
          <p:nvPr/>
        </p:nvSpPr>
        <p:spPr>
          <a:xfrm rot="3891669">
            <a:off x="7759011" y="3988965"/>
            <a:ext cx="431138" cy="1380112"/>
          </a:xfrm>
          <a:prstGeom prst="trapezoid">
            <a:avLst>
              <a:gd name="adj" fmla="val 36500"/>
            </a:avLst>
          </a:prstGeom>
          <a:solidFill>
            <a:srgbClr val="00B0F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39" name="Rectangle 38"/>
          <p:cNvSpPr/>
          <p:nvPr/>
        </p:nvSpPr>
        <p:spPr>
          <a:xfrm rot="3837962">
            <a:off x="3611903" y="4305308"/>
            <a:ext cx="9165180" cy="756684"/>
          </a:xfrm>
          <a:prstGeom prst="rect">
            <a:avLst/>
          </a:prstGeom>
          <a:solidFill>
            <a:srgbClr val="FF0000">
              <a:alpha val="62000"/>
            </a:srgbClr>
          </a:solidFill>
          <a:ln>
            <a:noFill/>
          </a:ln>
          <a:scene3d>
            <a:camera prst="orthographicFront">
              <a:rot lat="21099187" lon="4505418" rev="20870502"/>
            </a:camera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grpSp>
        <p:nvGrpSpPr>
          <p:cNvPr id="36" name="Group 35"/>
          <p:cNvGrpSpPr/>
          <p:nvPr/>
        </p:nvGrpSpPr>
        <p:grpSpPr>
          <a:xfrm rot="349946">
            <a:off x="10186432" y="4564197"/>
            <a:ext cx="1123830" cy="607907"/>
            <a:chOff x="4969040" y="4780547"/>
            <a:chExt cx="1126960" cy="609600"/>
          </a:xfrm>
          <a:solidFill>
            <a:schemeClr val="accent1">
              <a:lumMod val="5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7" name="Rectangle 36"/>
            <p:cNvSpPr/>
            <p:nvPr/>
          </p:nvSpPr>
          <p:spPr>
            <a:xfrm>
              <a:off x="5029200" y="4780547"/>
              <a:ext cx="1066800" cy="609600"/>
            </a:xfrm>
            <a:prstGeom prst="rect">
              <a:avLst/>
            </a:prstGeom>
            <a:grpFill/>
            <a:ln>
              <a:noFill/>
            </a:ln>
            <a:sp3d>
              <a:bevelT w="0" h="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795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69040" y="4921651"/>
              <a:ext cx="112296" cy="323336"/>
            </a:xfrm>
            <a:prstGeom prst="rect">
              <a:avLst/>
            </a:prstGeom>
            <a:grpFill/>
            <a:ln>
              <a:noFill/>
            </a:ln>
            <a:sp3d>
              <a:bevelT w="25400" h="889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795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H="1" flipV="1">
            <a:off x="7973617" y="3631848"/>
            <a:ext cx="136654" cy="9678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8158738" y="3675929"/>
            <a:ext cx="71514" cy="8388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81149" y="5643374"/>
            <a:ext cx="2206608" cy="6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>
                <a:solidFill>
                  <a:srgbClr val="FF0000"/>
                </a:solidFill>
              </a:rPr>
              <a:t>Light sheet </a:t>
            </a:r>
            <a:r>
              <a:rPr lang="en-US" sz="1795" b="1" dirty="0" smtClean="0">
                <a:solidFill>
                  <a:srgbClr val="FF0000"/>
                </a:solidFill>
              </a:rPr>
              <a:t/>
            </a:r>
            <a:br>
              <a:rPr lang="en-US" sz="1795" b="1" dirty="0" smtClean="0">
                <a:solidFill>
                  <a:srgbClr val="FF0000"/>
                </a:solidFill>
              </a:rPr>
            </a:br>
            <a:r>
              <a:rPr lang="en-US" sz="1795" dirty="0" smtClean="0">
                <a:solidFill>
                  <a:schemeClr val="tx2"/>
                </a:solidFill>
              </a:rPr>
              <a:t>(</a:t>
            </a:r>
            <a:r>
              <a:rPr lang="en-US" sz="1795" dirty="0">
                <a:solidFill>
                  <a:schemeClr val="tx2"/>
                </a:solidFill>
              </a:rPr>
              <a:t>10mJ, 50µm x 2cm)</a:t>
            </a:r>
            <a:endParaRPr lang="sv-SE" sz="1795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27564" y="4798223"/>
            <a:ext cx="2529996" cy="64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5" dirty="0">
                <a:solidFill>
                  <a:schemeClr val="tx2"/>
                </a:solidFill>
              </a:rPr>
              <a:t>Spray</a:t>
            </a:r>
          </a:p>
          <a:p>
            <a:pPr algn="ctr"/>
            <a:r>
              <a:rPr lang="en-US" sz="1795" dirty="0">
                <a:solidFill>
                  <a:schemeClr val="tx2"/>
                </a:solidFill>
              </a:rPr>
              <a:t>(water + KI + </a:t>
            </a:r>
            <a:r>
              <a:rPr lang="en-US" sz="1795" dirty="0" err="1">
                <a:solidFill>
                  <a:schemeClr val="tx2"/>
                </a:solidFill>
              </a:rPr>
              <a:t>fluorescine</a:t>
            </a:r>
            <a:r>
              <a:rPr lang="en-US" sz="1795" dirty="0"/>
              <a:t>)</a:t>
            </a:r>
            <a:endParaRPr lang="sv-SE" sz="1795" dirty="0"/>
          </a:p>
        </p:txBody>
      </p:sp>
      <p:sp>
        <p:nvSpPr>
          <p:cNvPr id="48" name="TextBox 47"/>
          <p:cNvSpPr txBox="1"/>
          <p:nvPr/>
        </p:nvSpPr>
        <p:spPr>
          <a:xfrm rot="550032">
            <a:off x="136513" y="2789328"/>
            <a:ext cx="2254148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>
                <a:solidFill>
                  <a:srgbClr val="FF0000"/>
                </a:solidFill>
              </a:rPr>
              <a:t>Laser</a:t>
            </a:r>
            <a:r>
              <a:rPr lang="en-US" sz="1795" dirty="0"/>
              <a:t> </a:t>
            </a:r>
            <a:r>
              <a:rPr lang="en-US" sz="1795" dirty="0">
                <a:solidFill>
                  <a:schemeClr val="tx2"/>
                </a:solidFill>
              </a:rPr>
              <a:t>(800mJ, 38fs)</a:t>
            </a:r>
            <a:endParaRPr lang="sv-SE" sz="1795" dirty="0">
              <a:solidFill>
                <a:schemeClr val="tx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371976">
            <a:off x="3899241" y="4166979"/>
            <a:ext cx="1341342" cy="64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 err="1">
                <a:solidFill>
                  <a:srgbClr val="7030A0"/>
                </a:solidFill>
              </a:rPr>
              <a:t>Betatron</a:t>
            </a:r>
            <a:r>
              <a:rPr lang="en-US" sz="1795" b="1" dirty="0">
                <a:solidFill>
                  <a:srgbClr val="7030A0"/>
                </a:solidFill>
              </a:rPr>
              <a:t> </a:t>
            </a:r>
          </a:p>
          <a:p>
            <a:r>
              <a:rPr lang="en-US" sz="1795" b="1" dirty="0">
                <a:solidFill>
                  <a:srgbClr val="7030A0"/>
                </a:solidFill>
              </a:rPr>
              <a:t>radiation</a:t>
            </a:r>
            <a:endParaRPr lang="sv-SE" sz="1795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22262" y="4154845"/>
            <a:ext cx="2254148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dirty="0">
                <a:solidFill>
                  <a:schemeClr val="tx2"/>
                </a:solidFill>
              </a:rPr>
              <a:t>X-ray camera</a:t>
            </a:r>
            <a:endParaRPr lang="sv-SE" sz="1795" dirty="0">
              <a:solidFill>
                <a:schemeClr val="tx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22763" y="2412199"/>
            <a:ext cx="2694759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dirty="0">
                <a:solidFill>
                  <a:schemeClr val="tx2"/>
                </a:solidFill>
              </a:rPr>
              <a:t>CCD camera + 550nm filter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7863707" y="3614241"/>
            <a:ext cx="246563" cy="10963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8002477" y="3683853"/>
            <a:ext cx="235832" cy="11143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owchart: Direct Access Storage 57"/>
          <p:cNvSpPr/>
          <p:nvPr/>
        </p:nvSpPr>
        <p:spPr>
          <a:xfrm rot="15955519">
            <a:off x="1993608" y="4007935"/>
            <a:ext cx="325290" cy="305846"/>
          </a:xfrm>
          <a:prstGeom prst="flowChartMagneticDrum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2">
                <a:lumMod val="95000"/>
                <a:lumOff val="5000"/>
              </a:schemeClr>
            </a:solidFill>
          </a:ln>
          <a:scene3d>
            <a:camera prst="orthographicFront">
              <a:rot lat="189257" lon="1233662" rev="2114158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59" name="Trapezoid 58"/>
          <p:cNvSpPr/>
          <p:nvPr/>
        </p:nvSpPr>
        <p:spPr>
          <a:xfrm rot="352926" flipV="1">
            <a:off x="2057128" y="3753020"/>
            <a:ext cx="242094" cy="302847"/>
          </a:xfrm>
          <a:prstGeom prst="trapezoid">
            <a:avLst/>
          </a:prstGeom>
          <a:solidFill>
            <a:schemeClr val="accent2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61" name="TextBox 60"/>
          <p:cNvSpPr txBox="1"/>
          <p:nvPr/>
        </p:nvSpPr>
        <p:spPr>
          <a:xfrm>
            <a:off x="948854" y="4061039"/>
            <a:ext cx="1783005" cy="921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dirty="0">
                <a:solidFill>
                  <a:schemeClr val="tx2"/>
                </a:solidFill>
              </a:rPr>
              <a:t>Gas </a:t>
            </a:r>
            <a:r>
              <a:rPr lang="en-US" sz="1795" dirty="0" smtClean="0">
                <a:solidFill>
                  <a:schemeClr val="tx2"/>
                </a:solidFill>
              </a:rPr>
              <a:t>jet</a:t>
            </a:r>
          </a:p>
          <a:p>
            <a:r>
              <a:rPr lang="en-US" sz="1795" dirty="0" smtClean="0">
                <a:solidFill>
                  <a:schemeClr val="tx2"/>
                </a:solidFill>
              </a:rPr>
              <a:t>99% He +1% N</a:t>
            </a:r>
            <a:r>
              <a:rPr lang="en-US" sz="1795" baseline="-25000" dirty="0" smtClean="0">
                <a:solidFill>
                  <a:schemeClr val="tx2"/>
                </a:solidFill>
              </a:rPr>
              <a:t>2</a:t>
            </a:r>
            <a:endParaRPr lang="en-US" sz="1795" baseline="-25000" dirty="0">
              <a:solidFill>
                <a:schemeClr val="tx2"/>
              </a:solidFill>
            </a:endParaRPr>
          </a:p>
          <a:p>
            <a:endParaRPr lang="sv-SE" sz="1795" dirty="0">
              <a:solidFill>
                <a:schemeClr val="tx2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5094119" y="1211385"/>
            <a:ext cx="14430" cy="2585099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5108549" y="4626659"/>
            <a:ext cx="12038" cy="1907491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102675" y="1749007"/>
            <a:ext cx="996350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>
                <a:solidFill>
                  <a:schemeClr val="tx2"/>
                </a:solidFill>
              </a:rPr>
              <a:t>Vacuum</a:t>
            </a:r>
            <a:endParaRPr lang="sv-SE" sz="1795" b="1" dirty="0">
              <a:solidFill>
                <a:schemeClr val="tx2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66560" y="1743587"/>
            <a:ext cx="996350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>
                <a:solidFill>
                  <a:schemeClr val="tx2"/>
                </a:solidFill>
              </a:rPr>
              <a:t>Air</a:t>
            </a:r>
            <a:endParaRPr lang="sv-SE" sz="1795" b="1" dirty="0">
              <a:solidFill>
                <a:schemeClr val="tx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254393" y="3482180"/>
            <a:ext cx="2451024" cy="64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dirty="0">
                <a:solidFill>
                  <a:schemeClr val="tx2"/>
                </a:solidFill>
              </a:rPr>
              <a:t>Al + </a:t>
            </a:r>
            <a:r>
              <a:rPr lang="en-US" sz="1795" dirty="0" err="1">
                <a:solidFill>
                  <a:schemeClr val="tx2"/>
                </a:solidFill>
              </a:rPr>
              <a:t>Kapton</a:t>
            </a:r>
            <a:r>
              <a:rPr lang="en-US" sz="1795" dirty="0">
                <a:solidFill>
                  <a:schemeClr val="tx2"/>
                </a:solidFill>
              </a:rPr>
              <a:t> </a:t>
            </a:r>
          </a:p>
          <a:p>
            <a:r>
              <a:rPr lang="en-US" sz="1795" dirty="0">
                <a:solidFill>
                  <a:schemeClr val="tx2"/>
                </a:solidFill>
              </a:rPr>
              <a:t>window</a:t>
            </a:r>
            <a:endParaRPr lang="sv-SE" sz="1795" dirty="0">
              <a:solidFill>
                <a:schemeClr val="tx2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65715" y="3726862"/>
            <a:ext cx="1522042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>
                <a:solidFill>
                  <a:srgbClr val="00B050"/>
                </a:solidFill>
              </a:rPr>
              <a:t>Fluorescence</a:t>
            </a:r>
            <a:endParaRPr lang="sv-SE" sz="1795" b="1" dirty="0">
              <a:solidFill>
                <a:srgbClr val="00B050"/>
              </a:solidFill>
            </a:endParaRPr>
          </a:p>
        </p:txBody>
      </p:sp>
      <p:sp>
        <p:nvSpPr>
          <p:cNvPr id="2" name="Flowchart: Magnetic Disk 1"/>
          <p:cNvSpPr/>
          <p:nvPr/>
        </p:nvSpPr>
        <p:spPr>
          <a:xfrm>
            <a:off x="2771234" y="4067476"/>
            <a:ext cx="331192" cy="309818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5" name="Rectangle 4"/>
          <p:cNvSpPr/>
          <p:nvPr/>
        </p:nvSpPr>
        <p:spPr>
          <a:xfrm rot="394085">
            <a:off x="3213880" y="2901383"/>
            <a:ext cx="1685140" cy="769454"/>
          </a:xfrm>
          <a:custGeom>
            <a:avLst/>
            <a:gdLst>
              <a:gd name="connsiteX0" fmla="*/ 0 w 1600064"/>
              <a:gd name="connsiteY0" fmla="*/ 0 h 762842"/>
              <a:gd name="connsiteX1" fmla="*/ 1600064 w 1600064"/>
              <a:gd name="connsiteY1" fmla="*/ 0 h 762842"/>
              <a:gd name="connsiteX2" fmla="*/ 1600064 w 1600064"/>
              <a:gd name="connsiteY2" fmla="*/ 762842 h 762842"/>
              <a:gd name="connsiteX3" fmla="*/ 0 w 1600064"/>
              <a:gd name="connsiteY3" fmla="*/ 762842 h 762842"/>
              <a:gd name="connsiteX4" fmla="*/ 0 w 1600064"/>
              <a:gd name="connsiteY4" fmla="*/ 0 h 762842"/>
              <a:gd name="connsiteX0" fmla="*/ 0 w 1600064"/>
              <a:gd name="connsiteY0" fmla="*/ 7303 h 770145"/>
              <a:gd name="connsiteX1" fmla="*/ 1496952 w 1600064"/>
              <a:gd name="connsiteY1" fmla="*/ 0 h 770145"/>
              <a:gd name="connsiteX2" fmla="*/ 1600064 w 1600064"/>
              <a:gd name="connsiteY2" fmla="*/ 770145 h 770145"/>
              <a:gd name="connsiteX3" fmla="*/ 0 w 1600064"/>
              <a:gd name="connsiteY3" fmla="*/ 770145 h 770145"/>
              <a:gd name="connsiteX4" fmla="*/ 0 w 1600064"/>
              <a:gd name="connsiteY4" fmla="*/ 7303 h 770145"/>
              <a:gd name="connsiteX0" fmla="*/ 0 w 1696142"/>
              <a:gd name="connsiteY0" fmla="*/ 5582 h 770145"/>
              <a:gd name="connsiteX1" fmla="*/ 1593030 w 1696142"/>
              <a:gd name="connsiteY1" fmla="*/ 0 h 770145"/>
              <a:gd name="connsiteX2" fmla="*/ 1696142 w 1696142"/>
              <a:gd name="connsiteY2" fmla="*/ 770145 h 770145"/>
              <a:gd name="connsiteX3" fmla="*/ 96078 w 1696142"/>
              <a:gd name="connsiteY3" fmla="*/ 770145 h 770145"/>
              <a:gd name="connsiteX4" fmla="*/ 0 w 1696142"/>
              <a:gd name="connsiteY4" fmla="*/ 5582 h 770145"/>
              <a:gd name="connsiteX0" fmla="*/ 0 w 1689834"/>
              <a:gd name="connsiteY0" fmla="*/ 4856 h 770145"/>
              <a:gd name="connsiteX1" fmla="*/ 1586722 w 1689834"/>
              <a:gd name="connsiteY1" fmla="*/ 0 h 770145"/>
              <a:gd name="connsiteX2" fmla="*/ 1689834 w 1689834"/>
              <a:gd name="connsiteY2" fmla="*/ 770145 h 770145"/>
              <a:gd name="connsiteX3" fmla="*/ 89770 w 1689834"/>
              <a:gd name="connsiteY3" fmla="*/ 770145 h 770145"/>
              <a:gd name="connsiteX4" fmla="*/ 0 w 1689834"/>
              <a:gd name="connsiteY4" fmla="*/ 4856 h 770145"/>
              <a:gd name="connsiteX0" fmla="*/ 0 w 1689834"/>
              <a:gd name="connsiteY0" fmla="*/ 6308 h 771597"/>
              <a:gd name="connsiteX1" fmla="*/ 1599338 w 1689834"/>
              <a:gd name="connsiteY1" fmla="*/ 0 h 771597"/>
              <a:gd name="connsiteX2" fmla="*/ 1689834 w 1689834"/>
              <a:gd name="connsiteY2" fmla="*/ 771597 h 771597"/>
              <a:gd name="connsiteX3" fmla="*/ 89770 w 1689834"/>
              <a:gd name="connsiteY3" fmla="*/ 771597 h 771597"/>
              <a:gd name="connsiteX4" fmla="*/ 0 w 1689834"/>
              <a:gd name="connsiteY4" fmla="*/ 6308 h 77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834" h="771597">
                <a:moveTo>
                  <a:pt x="0" y="6308"/>
                </a:moveTo>
                <a:lnTo>
                  <a:pt x="1599338" y="0"/>
                </a:lnTo>
                <a:lnTo>
                  <a:pt x="1689834" y="771597"/>
                </a:lnTo>
                <a:lnTo>
                  <a:pt x="89770" y="771597"/>
                </a:lnTo>
                <a:lnTo>
                  <a:pt x="0" y="63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4" name="Rectangle 3"/>
          <p:cNvSpPr/>
          <p:nvPr/>
        </p:nvSpPr>
        <p:spPr>
          <a:xfrm>
            <a:off x="2274392" y="3349769"/>
            <a:ext cx="2443505" cy="625804"/>
          </a:xfrm>
          <a:custGeom>
            <a:avLst/>
            <a:gdLst>
              <a:gd name="connsiteX0" fmla="*/ 0 w 481603"/>
              <a:gd name="connsiteY0" fmla="*/ 0 h 656256"/>
              <a:gd name="connsiteX1" fmla="*/ 481603 w 481603"/>
              <a:gd name="connsiteY1" fmla="*/ 0 h 656256"/>
              <a:gd name="connsiteX2" fmla="*/ 481603 w 481603"/>
              <a:gd name="connsiteY2" fmla="*/ 656256 h 656256"/>
              <a:gd name="connsiteX3" fmla="*/ 0 w 481603"/>
              <a:gd name="connsiteY3" fmla="*/ 656256 h 656256"/>
              <a:gd name="connsiteX4" fmla="*/ 0 w 481603"/>
              <a:gd name="connsiteY4" fmla="*/ 0 h 656256"/>
              <a:gd name="connsiteX0" fmla="*/ 388144 w 869747"/>
              <a:gd name="connsiteY0" fmla="*/ 0 h 956293"/>
              <a:gd name="connsiteX1" fmla="*/ 869747 w 869747"/>
              <a:gd name="connsiteY1" fmla="*/ 0 h 956293"/>
              <a:gd name="connsiteX2" fmla="*/ 869747 w 869747"/>
              <a:gd name="connsiteY2" fmla="*/ 656256 h 956293"/>
              <a:gd name="connsiteX3" fmla="*/ 0 w 869747"/>
              <a:gd name="connsiteY3" fmla="*/ 956293 h 956293"/>
              <a:gd name="connsiteX4" fmla="*/ 388144 w 869747"/>
              <a:gd name="connsiteY4" fmla="*/ 0 h 956293"/>
              <a:gd name="connsiteX0" fmla="*/ 388144 w 869747"/>
              <a:gd name="connsiteY0" fmla="*/ 0 h 992012"/>
              <a:gd name="connsiteX1" fmla="*/ 869747 w 869747"/>
              <a:gd name="connsiteY1" fmla="*/ 0 h 992012"/>
              <a:gd name="connsiteX2" fmla="*/ 45835 w 869747"/>
              <a:gd name="connsiteY2" fmla="*/ 992012 h 992012"/>
              <a:gd name="connsiteX3" fmla="*/ 0 w 869747"/>
              <a:gd name="connsiteY3" fmla="*/ 956293 h 992012"/>
              <a:gd name="connsiteX4" fmla="*/ 388144 w 869747"/>
              <a:gd name="connsiteY4" fmla="*/ 0 h 992012"/>
              <a:gd name="connsiteX0" fmla="*/ 388144 w 1245407"/>
              <a:gd name="connsiteY0" fmla="*/ 0 h 992012"/>
              <a:gd name="connsiteX1" fmla="*/ 869747 w 1245407"/>
              <a:gd name="connsiteY1" fmla="*/ 0 h 992012"/>
              <a:gd name="connsiteX2" fmla="*/ 1245394 w 1245407"/>
              <a:gd name="connsiteY2" fmla="*/ 171449 h 992012"/>
              <a:gd name="connsiteX3" fmla="*/ 45835 w 1245407"/>
              <a:gd name="connsiteY3" fmla="*/ 992012 h 992012"/>
              <a:gd name="connsiteX4" fmla="*/ 0 w 1245407"/>
              <a:gd name="connsiteY4" fmla="*/ 956293 h 992012"/>
              <a:gd name="connsiteX5" fmla="*/ 388144 w 1245407"/>
              <a:gd name="connsiteY5" fmla="*/ 0 h 992012"/>
              <a:gd name="connsiteX0" fmla="*/ 388144 w 1245404"/>
              <a:gd name="connsiteY0" fmla="*/ 0 h 992012"/>
              <a:gd name="connsiteX1" fmla="*/ 798309 w 1245404"/>
              <a:gd name="connsiteY1" fmla="*/ 92869 h 992012"/>
              <a:gd name="connsiteX2" fmla="*/ 1245394 w 1245404"/>
              <a:gd name="connsiteY2" fmla="*/ 171449 h 992012"/>
              <a:gd name="connsiteX3" fmla="*/ 45835 w 1245404"/>
              <a:gd name="connsiteY3" fmla="*/ 992012 h 992012"/>
              <a:gd name="connsiteX4" fmla="*/ 0 w 1245404"/>
              <a:gd name="connsiteY4" fmla="*/ 956293 h 992012"/>
              <a:gd name="connsiteX5" fmla="*/ 388144 w 1245404"/>
              <a:gd name="connsiteY5" fmla="*/ 0 h 992012"/>
              <a:gd name="connsiteX0" fmla="*/ 431007 w 1245404"/>
              <a:gd name="connsiteY0" fmla="*/ 0 h 930100"/>
              <a:gd name="connsiteX1" fmla="*/ 798309 w 1245404"/>
              <a:gd name="connsiteY1" fmla="*/ 30957 h 930100"/>
              <a:gd name="connsiteX2" fmla="*/ 1245394 w 1245404"/>
              <a:gd name="connsiteY2" fmla="*/ 109537 h 930100"/>
              <a:gd name="connsiteX3" fmla="*/ 45835 w 1245404"/>
              <a:gd name="connsiteY3" fmla="*/ 930100 h 930100"/>
              <a:gd name="connsiteX4" fmla="*/ 0 w 1245404"/>
              <a:gd name="connsiteY4" fmla="*/ 894381 h 930100"/>
              <a:gd name="connsiteX5" fmla="*/ 431007 w 1245404"/>
              <a:gd name="connsiteY5" fmla="*/ 0 h 930100"/>
              <a:gd name="connsiteX0" fmla="*/ 464345 w 1245404"/>
              <a:gd name="connsiteY0" fmla="*/ 7143 h 899143"/>
              <a:gd name="connsiteX1" fmla="*/ 798309 w 1245404"/>
              <a:gd name="connsiteY1" fmla="*/ 0 h 899143"/>
              <a:gd name="connsiteX2" fmla="*/ 1245394 w 1245404"/>
              <a:gd name="connsiteY2" fmla="*/ 78580 h 899143"/>
              <a:gd name="connsiteX3" fmla="*/ 45835 w 1245404"/>
              <a:gd name="connsiteY3" fmla="*/ 899143 h 899143"/>
              <a:gd name="connsiteX4" fmla="*/ 0 w 1245404"/>
              <a:gd name="connsiteY4" fmla="*/ 863424 h 899143"/>
              <a:gd name="connsiteX5" fmla="*/ 464345 w 1245404"/>
              <a:gd name="connsiteY5" fmla="*/ 7143 h 899143"/>
              <a:gd name="connsiteX0" fmla="*/ 0 w 1245404"/>
              <a:gd name="connsiteY0" fmla="*/ 863424 h 899143"/>
              <a:gd name="connsiteX1" fmla="*/ 798309 w 1245404"/>
              <a:gd name="connsiteY1" fmla="*/ 0 h 899143"/>
              <a:gd name="connsiteX2" fmla="*/ 1245394 w 1245404"/>
              <a:gd name="connsiteY2" fmla="*/ 78580 h 899143"/>
              <a:gd name="connsiteX3" fmla="*/ 45835 w 1245404"/>
              <a:gd name="connsiteY3" fmla="*/ 899143 h 899143"/>
              <a:gd name="connsiteX4" fmla="*/ 0 w 1245404"/>
              <a:gd name="connsiteY4" fmla="*/ 863424 h 899143"/>
              <a:gd name="connsiteX0" fmla="*/ 0 w 1245401"/>
              <a:gd name="connsiteY0" fmla="*/ 785001 h 820720"/>
              <a:gd name="connsiteX1" fmla="*/ 583996 w 1245401"/>
              <a:gd name="connsiteY1" fmla="*/ 133509 h 820720"/>
              <a:gd name="connsiteX2" fmla="*/ 1245394 w 1245401"/>
              <a:gd name="connsiteY2" fmla="*/ 157 h 820720"/>
              <a:gd name="connsiteX3" fmla="*/ 45835 w 1245401"/>
              <a:gd name="connsiteY3" fmla="*/ 820720 h 820720"/>
              <a:gd name="connsiteX4" fmla="*/ 0 w 1245401"/>
              <a:gd name="connsiteY4" fmla="*/ 785001 h 820720"/>
              <a:gd name="connsiteX0" fmla="*/ 0 w 1445424"/>
              <a:gd name="connsiteY0" fmla="*/ 651492 h 687211"/>
              <a:gd name="connsiteX1" fmla="*/ 583996 w 1445424"/>
              <a:gd name="connsiteY1" fmla="*/ 0 h 687211"/>
              <a:gd name="connsiteX2" fmla="*/ 1445419 w 1445424"/>
              <a:gd name="connsiteY2" fmla="*/ 80961 h 687211"/>
              <a:gd name="connsiteX3" fmla="*/ 45835 w 1445424"/>
              <a:gd name="connsiteY3" fmla="*/ 687211 h 687211"/>
              <a:gd name="connsiteX4" fmla="*/ 0 w 1445424"/>
              <a:gd name="connsiteY4" fmla="*/ 651492 h 687211"/>
              <a:gd name="connsiteX0" fmla="*/ 0 w 1445424"/>
              <a:gd name="connsiteY0" fmla="*/ 615773 h 651492"/>
              <a:gd name="connsiteX1" fmla="*/ 562565 w 1445424"/>
              <a:gd name="connsiteY1" fmla="*/ 0 h 651492"/>
              <a:gd name="connsiteX2" fmla="*/ 1445419 w 1445424"/>
              <a:gd name="connsiteY2" fmla="*/ 45242 h 651492"/>
              <a:gd name="connsiteX3" fmla="*/ 45835 w 1445424"/>
              <a:gd name="connsiteY3" fmla="*/ 651492 h 651492"/>
              <a:gd name="connsiteX4" fmla="*/ 0 w 1445424"/>
              <a:gd name="connsiteY4" fmla="*/ 615773 h 651492"/>
              <a:gd name="connsiteX0" fmla="*/ 0 w 1459711"/>
              <a:gd name="connsiteY0" fmla="*/ 620536 h 651492"/>
              <a:gd name="connsiteX1" fmla="*/ 576852 w 1459711"/>
              <a:gd name="connsiteY1" fmla="*/ 0 h 651492"/>
              <a:gd name="connsiteX2" fmla="*/ 1459706 w 1459711"/>
              <a:gd name="connsiteY2" fmla="*/ 45242 h 651492"/>
              <a:gd name="connsiteX3" fmla="*/ 60122 w 1459711"/>
              <a:gd name="connsiteY3" fmla="*/ 651492 h 651492"/>
              <a:gd name="connsiteX4" fmla="*/ 0 w 1459711"/>
              <a:gd name="connsiteY4" fmla="*/ 620536 h 651492"/>
              <a:gd name="connsiteX0" fmla="*/ 0 w 1459711"/>
              <a:gd name="connsiteY0" fmla="*/ 620536 h 651492"/>
              <a:gd name="connsiteX1" fmla="*/ 576852 w 1459711"/>
              <a:gd name="connsiteY1" fmla="*/ 0 h 651492"/>
              <a:gd name="connsiteX2" fmla="*/ 1459706 w 1459711"/>
              <a:gd name="connsiteY2" fmla="*/ 45242 h 651492"/>
              <a:gd name="connsiteX3" fmla="*/ 57741 w 1459711"/>
              <a:gd name="connsiteY3" fmla="*/ 651492 h 651492"/>
              <a:gd name="connsiteX4" fmla="*/ 0 w 1459711"/>
              <a:gd name="connsiteY4" fmla="*/ 620536 h 651492"/>
              <a:gd name="connsiteX0" fmla="*/ 0 w 1459712"/>
              <a:gd name="connsiteY0" fmla="*/ 658636 h 689592"/>
              <a:gd name="connsiteX1" fmla="*/ 646702 w 1459712"/>
              <a:gd name="connsiteY1" fmla="*/ 0 h 689592"/>
              <a:gd name="connsiteX2" fmla="*/ 1459706 w 1459712"/>
              <a:gd name="connsiteY2" fmla="*/ 83342 h 689592"/>
              <a:gd name="connsiteX3" fmla="*/ 57741 w 1459712"/>
              <a:gd name="connsiteY3" fmla="*/ 689592 h 689592"/>
              <a:gd name="connsiteX4" fmla="*/ 0 w 1459712"/>
              <a:gd name="connsiteY4" fmla="*/ 658636 h 689592"/>
              <a:gd name="connsiteX0" fmla="*/ 0 w 1459712"/>
              <a:gd name="connsiteY0" fmla="*/ 658636 h 689592"/>
              <a:gd name="connsiteX1" fmla="*/ 211931 w 1459712"/>
              <a:gd name="connsiteY1" fmla="*/ 431002 h 689592"/>
              <a:gd name="connsiteX2" fmla="*/ 646702 w 1459712"/>
              <a:gd name="connsiteY2" fmla="*/ 0 h 689592"/>
              <a:gd name="connsiteX3" fmla="*/ 1459706 w 1459712"/>
              <a:gd name="connsiteY3" fmla="*/ 83342 h 689592"/>
              <a:gd name="connsiteX4" fmla="*/ 57741 w 1459712"/>
              <a:gd name="connsiteY4" fmla="*/ 689592 h 689592"/>
              <a:gd name="connsiteX5" fmla="*/ 0 w 1459712"/>
              <a:gd name="connsiteY5" fmla="*/ 658636 h 689592"/>
              <a:gd name="connsiteX0" fmla="*/ 0 w 2126462"/>
              <a:gd name="connsiteY0" fmla="*/ 577673 h 689592"/>
              <a:gd name="connsiteX1" fmla="*/ 878681 w 2126462"/>
              <a:gd name="connsiteY1" fmla="*/ 431002 h 689592"/>
              <a:gd name="connsiteX2" fmla="*/ 1313452 w 2126462"/>
              <a:gd name="connsiteY2" fmla="*/ 0 h 689592"/>
              <a:gd name="connsiteX3" fmla="*/ 2126456 w 2126462"/>
              <a:gd name="connsiteY3" fmla="*/ 83342 h 689592"/>
              <a:gd name="connsiteX4" fmla="*/ 724491 w 2126462"/>
              <a:gd name="connsiteY4" fmla="*/ 689592 h 689592"/>
              <a:gd name="connsiteX5" fmla="*/ 0 w 2126462"/>
              <a:gd name="connsiteY5" fmla="*/ 577673 h 689592"/>
              <a:gd name="connsiteX0" fmla="*/ 0 w 2126462"/>
              <a:gd name="connsiteY0" fmla="*/ 577673 h 689592"/>
              <a:gd name="connsiteX1" fmla="*/ 859631 w 2126462"/>
              <a:gd name="connsiteY1" fmla="*/ 488152 h 689592"/>
              <a:gd name="connsiteX2" fmla="*/ 1313452 w 2126462"/>
              <a:gd name="connsiteY2" fmla="*/ 0 h 689592"/>
              <a:gd name="connsiteX3" fmla="*/ 2126456 w 2126462"/>
              <a:gd name="connsiteY3" fmla="*/ 83342 h 689592"/>
              <a:gd name="connsiteX4" fmla="*/ 724491 w 2126462"/>
              <a:gd name="connsiteY4" fmla="*/ 689592 h 689592"/>
              <a:gd name="connsiteX5" fmla="*/ 0 w 2126462"/>
              <a:gd name="connsiteY5" fmla="*/ 577673 h 689592"/>
              <a:gd name="connsiteX0" fmla="*/ 0 w 2126462"/>
              <a:gd name="connsiteY0" fmla="*/ 577673 h 689592"/>
              <a:gd name="connsiteX1" fmla="*/ 859631 w 2126462"/>
              <a:gd name="connsiteY1" fmla="*/ 488152 h 689592"/>
              <a:gd name="connsiteX2" fmla="*/ 1313452 w 2126462"/>
              <a:gd name="connsiteY2" fmla="*/ 0 h 689592"/>
              <a:gd name="connsiteX3" fmla="*/ 2126456 w 2126462"/>
              <a:gd name="connsiteY3" fmla="*/ 83342 h 689592"/>
              <a:gd name="connsiteX4" fmla="*/ 724491 w 2126462"/>
              <a:gd name="connsiteY4" fmla="*/ 689592 h 689592"/>
              <a:gd name="connsiteX5" fmla="*/ 0 w 2126462"/>
              <a:gd name="connsiteY5" fmla="*/ 577673 h 689592"/>
              <a:gd name="connsiteX0" fmla="*/ 0 w 2126462"/>
              <a:gd name="connsiteY0" fmla="*/ 577673 h 689592"/>
              <a:gd name="connsiteX1" fmla="*/ 859631 w 2126462"/>
              <a:gd name="connsiteY1" fmla="*/ 488152 h 689592"/>
              <a:gd name="connsiteX2" fmla="*/ 1313452 w 2126462"/>
              <a:gd name="connsiteY2" fmla="*/ 0 h 689592"/>
              <a:gd name="connsiteX3" fmla="*/ 2126456 w 2126462"/>
              <a:gd name="connsiteY3" fmla="*/ 83342 h 689592"/>
              <a:gd name="connsiteX4" fmla="*/ 724491 w 2126462"/>
              <a:gd name="connsiteY4" fmla="*/ 689592 h 689592"/>
              <a:gd name="connsiteX5" fmla="*/ 0 w 2126462"/>
              <a:gd name="connsiteY5" fmla="*/ 577673 h 689592"/>
              <a:gd name="connsiteX0" fmla="*/ 0 w 2126462"/>
              <a:gd name="connsiteY0" fmla="*/ 577673 h 689592"/>
              <a:gd name="connsiteX1" fmla="*/ 859631 w 2126462"/>
              <a:gd name="connsiteY1" fmla="*/ 488152 h 689592"/>
              <a:gd name="connsiteX2" fmla="*/ 1313452 w 2126462"/>
              <a:gd name="connsiteY2" fmla="*/ 0 h 689592"/>
              <a:gd name="connsiteX3" fmla="*/ 2126456 w 2126462"/>
              <a:gd name="connsiteY3" fmla="*/ 83342 h 689592"/>
              <a:gd name="connsiteX4" fmla="*/ 724491 w 2126462"/>
              <a:gd name="connsiteY4" fmla="*/ 689592 h 689592"/>
              <a:gd name="connsiteX5" fmla="*/ 0 w 2126462"/>
              <a:gd name="connsiteY5" fmla="*/ 577673 h 689592"/>
              <a:gd name="connsiteX0" fmla="*/ 0 w 2126462"/>
              <a:gd name="connsiteY0" fmla="*/ 577673 h 646730"/>
              <a:gd name="connsiteX1" fmla="*/ 859631 w 2126462"/>
              <a:gd name="connsiteY1" fmla="*/ 488152 h 646730"/>
              <a:gd name="connsiteX2" fmla="*/ 1313452 w 2126462"/>
              <a:gd name="connsiteY2" fmla="*/ 0 h 646730"/>
              <a:gd name="connsiteX3" fmla="*/ 2126456 w 2126462"/>
              <a:gd name="connsiteY3" fmla="*/ 83342 h 646730"/>
              <a:gd name="connsiteX4" fmla="*/ 729254 w 2126462"/>
              <a:gd name="connsiteY4" fmla="*/ 646730 h 646730"/>
              <a:gd name="connsiteX5" fmla="*/ 0 w 2126462"/>
              <a:gd name="connsiteY5" fmla="*/ 577673 h 646730"/>
              <a:gd name="connsiteX0" fmla="*/ 0 w 2126462"/>
              <a:gd name="connsiteY0" fmla="*/ 577673 h 669814"/>
              <a:gd name="connsiteX1" fmla="*/ 859631 w 2126462"/>
              <a:gd name="connsiteY1" fmla="*/ 488152 h 669814"/>
              <a:gd name="connsiteX2" fmla="*/ 1313452 w 2126462"/>
              <a:gd name="connsiteY2" fmla="*/ 0 h 669814"/>
              <a:gd name="connsiteX3" fmla="*/ 2126456 w 2126462"/>
              <a:gd name="connsiteY3" fmla="*/ 83342 h 669814"/>
              <a:gd name="connsiteX4" fmla="*/ 729254 w 2126462"/>
              <a:gd name="connsiteY4" fmla="*/ 646730 h 669814"/>
              <a:gd name="connsiteX5" fmla="*/ 0 w 2126462"/>
              <a:gd name="connsiteY5" fmla="*/ 577673 h 669814"/>
              <a:gd name="connsiteX0" fmla="*/ 0 w 2174087"/>
              <a:gd name="connsiteY0" fmla="*/ 582436 h 670465"/>
              <a:gd name="connsiteX1" fmla="*/ 907256 w 2174087"/>
              <a:gd name="connsiteY1" fmla="*/ 488152 h 670465"/>
              <a:gd name="connsiteX2" fmla="*/ 1361077 w 2174087"/>
              <a:gd name="connsiteY2" fmla="*/ 0 h 670465"/>
              <a:gd name="connsiteX3" fmla="*/ 2174081 w 2174087"/>
              <a:gd name="connsiteY3" fmla="*/ 83342 h 670465"/>
              <a:gd name="connsiteX4" fmla="*/ 776879 w 2174087"/>
              <a:gd name="connsiteY4" fmla="*/ 646730 h 670465"/>
              <a:gd name="connsiteX5" fmla="*/ 0 w 2174087"/>
              <a:gd name="connsiteY5" fmla="*/ 582436 h 670465"/>
              <a:gd name="connsiteX0" fmla="*/ 0 w 2174087"/>
              <a:gd name="connsiteY0" fmla="*/ 582436 h 670465"/>
              <a:gd name="connsiteX1" fmla="*/ 907256 w 2174087"/>
              <a:gd name="connsiteY1" fmla="*/ 488152 h 670465"/>
              <a:gd name="connsiteX2" fmla="*/ 1361077 w 2174087"/>
              <a:gd name="connsiteY2" fmla="*/ 0 h 670465"/>
              <a:gd name="connsiteX3" fmla="*/ 2174081 w 2174087"/>
              <a:gd name="connsiteY3" fmla="*/ 83342 h 670465"/>
              <a:gd name="connsiteX4" fmla="*/ 776879 w 2174087"/>
              <a:gd name="connsiteY4" fmla="*/ 646730 h 670465"/>
              <a:gd name="connsiteX5" fmla="*/ 0 w 2174087"/>
              <a:gd name="connsiteY5" fmla="*/ 582436 h 670465"/>
              <a:gd name="connsiteX0" fmla="*/ 0 w 2174087"/>
              <a:gd name="connsiteY0" fmla="*/ 582436 h 687103"/>
              <a:gd name="connsiteX1" fmla="*/ 907256 w 2174087"/>
              <a:gd name="connsiteY1" fmla="*/ 488152 h 687103"/>
              <a:gd name="connsiteX2" fmla="*/ 1361077 w 2174087"/>
              <a:gd name="connsiteY2" fmla="*/ 0 h 687103"/>
              <a:gd name="connsiteX3" fmla="*/ 2174081 w 2174087"/>
              <a:gd name="connsiteY3" fmla="*/ 83342 h 687103"/>
              <a:gd name="connsiteX4" fmla="*/ 867367 w 2174087"/>
              <a:gd name="connsiteY4" fmla="*/ 665780 h 687103"/>
              <a:gd name="connsiteX5" fmla="*/ 0 w 2174087"/>
              <a:gd name="connsiteY5" fmla="*/ 582436 h 687103"/>
              <a:gd name="connsiteX0" fmla="*/ 0 w 2174087"/>
              <a:gd name="connsiteY0" fmla="*/ 582436 h 665780"/>
              <a:gd name="connsiteX1" fmla="*/ 907256 w 2174087"/>
              <a:gd name="connsiteY1" fmla="*/ 488152 h 665780"/>
              <a:gd name="connsiteX2" fmla="*/ 1361077 w 2174087"/>
              <a:gd name="connsiteY2" fmla="*/ 0 h 665780"/>
              <a:gd name="connsiteX3" fmla="*/ 2174081 w 2174087"/>
              <a:gd name="connsiteY3" fmla="*/ 83342 h 665780"/>
              <a:gd name="connsiteX4" fmla="*/ 867367 w 2174087"/>
              <a:gd name="connsiteY4" fmla="*/ 665780 h 665780"/>
              <a:gd name="connsiteX5" fmla="*/ 0 w 2174087"/>
              <a:gd name="connsiteY5" fmla="*/ 582436 h 665780"/>
              <a:gd name="connsiteX0" fmla="*/ 0 w 2174087"/>
              <a:gd name="connsiteY0" fmla="*/ 582436 h 670409"/>
              <a:gd name="connsiteX1" fmla="*/ 907256 w 2174087"/>
              <a:gd name="connsiteY1" fmla="*/ 488152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70409"/>
              <a:gd name="connsiteX1" fmla="*/ 783431 w 2174087"/>
              <a:gd name="connsiteY1" fmla="*/ 55006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70409"/>
              <a:gd name="connsiteX1" fmla="*/ 783431 w 2174087"/>
              <a:gd name="connsiteY1" fmla="*/ 55006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70409"/>
              <a:gd name="connsiteX1" fmla="*/ 783431 w 2174087"/>
              <a:gd name="connsiteY1" fmla="*/ 55006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70409"/>
              <a:gd name="connsiteX1" fmla="*/ 754856 w 2174087"/>
              <a:gd name="connsiteY1" fmla="*/ 55006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70409"/>
              <a:gd name="connsiteX1" fmla="*/ 702469 w 2174087"/>
              <a:gd name="connsiteY1" fmla="*/ 53101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70409"/>
              <a:gd name="connsiteX1" fmla="*/ 702469 w 2174087"/>
              <a:gd name="connsiteY1" fmla="*/ 53101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867367 w 2174087"/>
              <a:gd name="connsiteY4" fmla="*/ 665780 h 670409"/>
              <a:gd name="connsiteX5" fmla="*/ 0 w 2174087"/>
              <a:gd name="connsiteY5" fmla="*/ 582436 h 670409"/>
              <a:gd name="connsiteX0" fmla="*/ 0 w 2174087"/>
              <a:gd name="connsiteY0" fmla="*/ 582436 h 693327"/>
              <a:gd name="connsiteX1" fmla="*/ 702469 w 2174087"/>
              <a:gd name="connsiteY1" fmla="*/ 531015 h 693327"/>
              <a:gd name="connsiteX2" fmla="*/ 1361077 w 2174087"/>
              <a:gd name="connsiteY2" fmla="*/ 0 h 693327"/>
              <a:gd name="connsiteX3" fmla="*/ 2174081 w 2174087"/>
              <a:gd name="connsiteY3" fmla="*/ 83342 h 693327"/>
              <a:gd name="connsiteX4" fmla="*/ 810217 w 2174087"/>
              <a:gd name="connsiteY4" fmla="*/ 689592 h 693327"/>
              <a:gd name="connsiteX5" fmla="*/ 0 w 2174087"/>
              <a:gd name="connsiteY5" fmla="*/ 582436 h 693327"/>
              <a:gd name="connsiteX0" fmla="*/ 0 w 2174087"/>
              <a:gd name="connsiteY0" fmla="*/ 582436 h 670409"/>
              <a:gd name="connsiteX1" fmla="*/ 702469 w 2174087"/>
              <a:gd name="connsiteY1" fmla="*/ 531015 h 670409"/>
              <a:gd name="connsiteX2" fmla="*/ 1361077 w 2174087"/>
              <a:gd name="connsiteY2" fmla="*/ 0 h 670409"/>
              <a:gd name="connsiteX3" fmla="*/ 2174081 w 2174087"/>
              <a:gd name="connsiteY3" fmla="*/ 83342 h 670409"/>
              <a:gd name="connsiteX4" fmla="*/ 767354 w 2174087"/>
              <a:gd name="connsiteY4" fmla="*/ 665780 h 670409"/>
              <a:gd name="connsiteX5" fmla="*/ 0 w 2174087"/>
              <a:gd name="connsiteY5" fmla="*/ 582436 h 670409"/>
              <a:gd name="connsiteX0" fmla="*/ 0 w 2174088"/>
              <a:gd name="connsiteY0" fmla="*/ 558624 h 646597"/>
              <a:gd name="connsiteX1" fmla="*/ 702469 w 2174088"/>
              <a:gd name="connsiteY1" fmla="*/ 507203 h 646597"/>
              <a:gd name="connsiteX2" fmla="*/ 1484902 w 2174088"/>
              <a:gd name="connsiteY2" fmla="*/ 0 h 646597"/>
              <a:gd name="connsiteX3" fmla="*/ 2174081 w 2174088"/>
              <a:gd name="connsiteY3" fmla="*/ 59530 h 646597"/>
              <a:gd name="connsiteX4" fmla="*/ 767354 w 2174088"/>
              <a:gd name="connsiteY4" fmla="*/ 641968 h 646597"/>
              <a:gd name="connsiteX5" fmla="*/ 0 w 2174088"/>
              <a:gd name="connsiteY5" fmla="*/ 558624 h 646597"/>
              <a:gd name="connsiteX0" fmla="*/ 0 w 2174088"/>
              <a:gd name="connsiteY0" fmla="*/ 539574 h 627547"/>
              <a:gd name="connsiteX1" fmla="*/ 702469 w 2174088"/>
              <a:gd name="connsiteY1" fmla="*/ 488153 h 627547"/>
              <a:gd name="connsiteX2" fmla="*/ 1518239 w 2174088"/>
              <a:gd name="connsiteY2" fmla="*/ 0 h 627547"/>
              <a:gd name="connsiteX3" fmla="*/ 2174081 w 2174088"/>
              <a:gd name="connsiteY3" fmla="*/ 40480 h 627547"/>
              <a:gd name="connsiteX4" fmla="*/ 767354 w 2174088"/>
              <a:gd name="connsiteY4" fmla="*/ 622918 h 627547"/>
              <a:gd name="connsiteX5" fmla="*/ 0 w 2174088"/>
              <a:gd name="connsiteY5" fmla="*/ 539574 h 627547"/>
              <a:gd name="connsiteX0" fmla="*/ 0 w 2450311"/>
              <a:gd name="connsiteY0" fmla="*/ 539574 h 627547"/>
              <a:gd name="connsiteX1" fmla="*/ 702469 w 2450311"/>
              <a:gd name="connsiteY1" fmla="*/ 488153 h 627547"/>
              <a:gd name="connsiteX2" fmla="*/ 1518239 w 2450311"/>
              <a:gd name="connsiteY2" fmla="*/ 0 h 627547"/>
              <a:gd name="connsiteX3" fmla="*/ 2450306 w 2450311"/>
              <a:gd name="connsiteY3" fmla="*/ 78580 h 627547"/>
              <a:gd name="connsiteX4" fmla="*/ 767354 w 2450311"/>
              <a:gd name="connsiteY4" fmla="*/ 622918 h 627547"/>
              <a:gd name="connsiteX5" fmla="*/ 0 w 2450311"/>
              <a:gd name="connsiteY5" fmla="*/ 539574 h 627547"/>
              <a:gd name="connsiteX0" fmla="*/ 0 w 2450311"/>
              <a:gd name="connsiteY0" fmla="*/ 539574 h 627547"/>
              <a:gd name="connsiteX1" fmla="*/ 707231 w 2450311"/>
              <a:gd name="connsiteY1" fmla="*/ 521491 h 627547"/>
              <a:gd name="connsiteX2" fmla="*/ 1518239 w 2450311"/>
              <a:gd name="connsiteY2" fmla="*/ 0 h 627547"/>
              <a:gd name="connsiteX3" fmla="*/ 2450306 w 2450311"/>
              <a:gd name="connsiteY3" fmla="*/ 78580 h 627547"/>
              <a:gd name="connsiteX4" fmla="*/ 767354 w 2450311"/>
              <a:gd name="connsiteY4" fmla="*/ 622918 h 627547"/>
              <a:gd name="connsiteX5" fmla="*/ 0 w 2450311"/>
              <a:gd name="connsiteY5" fmla="*/ 539574 h 627547"/>
              <a:gd name="connsiteX0" fmla="*/ 0 w 2450311"/>
              <a:gd name="connsiteY0" fmla="*/ 539574 h 627547"/>
              <a:gd name="connsiteX1" fmla="*/ 683418 w 2450311"/>
              <a:gd name="connsiteY1" fmla="*/ 511966 h 627547"/>
              <a:gd name="connsiteX2" fmla="*/ 1518239 w 2450311"/>
              <a:gd name="connsiteY2" fmla="*/ 0 h 627547"/>
              <a:gd name="connsiteX3" fmla="*/ 2450306 w 2450311"/>
              <a:gd name="connsiteY3" fmla="*/ 78580 h 627547"/>
              <a:gd name="connsiteX4" fmla="*/ 767354 w 2450311"/>
              <a:gd name="connsiteY4" fmla="*/ 622918 h 627547"/>
              <a:gd name="connsiteX5" fmla="*/ 0 w 2450311"/>
              <a:gd name="connsiteY5" fmla="*/ 539574 h 627547"/>
              <a:gd name="connsiteX0" fmla="*/ 0 w 2450311"/>
              <a:gd name="connsiteY0" fmla="*/ 539574 h 627547"/>
              <a:gd name="connsiteX1" fmla="*/ 683418 w 2450311"/>
              <a:gd name="connsiteY1" fmla="*/ 511966 h 627547"/>
              <a:gd name="connsiteX2" fmla="*/ 1518239 w 2450311"/>
              <a:gd name="connsiteY2" fmla="*/ 0 h 627547"/>
              <a:gd name="connsiteX3" fmla="*/ 2450306 w 2450311"/>
              <a:gd name="connsiteY3" fmla="*/ 78580 h 627547"/>
              <a:gd name="connsiteX4" fmla="*/ 767354 w 2450311"/>
              <a:gd name="connsiteY4" fmla="*/ 622918 h 627547"/>
              <a:gd name="connsiteX5" fmla="*/ 0 w 2450311"/>
              <a:gd name="connsiteY5" fmla="*/ 539574 h 62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0311" h="627547">
                <a:moveTo>
                  <a:pt x="0" y="539574"/>
                </a:moveTo>
                <a:cubicBezTo>
                  <a:pt x="324644" y="552597"/>
                  <a:pt x="425450" y="598956"/>
                  <a:pt x="683418" y="511966"/>
                </a:cubicBezTo>
                <a:cubicBezTo>
                  <a:pt x="990267" y="350836"/>
                  <a:pt x="1239965" y="170655"/>
                  <a:pt x="1518239" y="0"/>
                </a:cubicBezTo>
                <a:cubicBezTo>
                  <a:pt x="1515661" y="5556"/>
                  <a:pt x="2452884" y="73024"/>
                  <a:pt x="2450306" y="78580"/>
                </a:cubicBezTo>
                <a:lnTo>
                  <a:pt x="767354" y="622918"/>
                </a:lnTo>
                <a:cubicBezTo>
                  <a:pt x="478232" y="647525"/>
                  <a:pt x="289122" y="567355"/>
                  <a:pt x="0" y="5395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6" name="TextBox 5"/>
          <p:cNvSpPr txBox="1"/>
          <p:nvPr/>
        </p:nvSpPr>
        <p:spPr>
          <a:xfrm>
            <a:off x="2682861" y="4388844"/>
            <a:ext cx="1132318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dirty="0">
                <a:solidFill>
                  <a:schemeClr val="tx2"/>
                </a:solidFill>
              </a:rPr>
              <a:t>Magnets</a:t>
            </a:r>
            <a:endParaRPr lang="sv-SE" sz="1795" dirty="0">
              <a:solidFill>
                <a:schemeClr val="tx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27711" y="2530453"/>
            <a:ext cx="1455814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dirty="0" err="1">
                <a:solidFill>
                  <a:schemeClr val="tx2"/>
                </a:solidFill>
              </a:rPr>
              <a:t>Lanex</a:t>
            </a:r>
            <a:r>
              <a:rPr lang="en-US" sz="1795" dirty="0">
                <a:solidFill>
                  <a:schemeClr val="tx2"/>
                </a:solidFill>
              </a:rPr>
              <a:t> screen</a:t>
            </a:r>
            <a:endParaRPr lang="sv-SE" sz="1795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5179" y="3627792"/>
            <a:ext cx="1544500" cy="3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b="1" dirty="0">
                <a:solidFill>
                  <a:srgbClr val="FFC000"/>
                </a:solidFill>
              </a:rPr>
              <a:t>Electrons</a:t>
            </a:r>
            <a:endParaRPr lang="sv-SE" sz="1795" b="1" dirty="0">
              <a:solidFill>
                <a:srgbClr val="FFC000"/>
              </a:solidFill>
            </a:endParaRPr>
          </a:p>
        </p:txBody>
      </p:sp>
      <p:sp>
        <p:nvSpPr>
          <p:cNvPr id="40" name="Flowchart: Magnetic Disk 39"/>
          <p:cNvSpPr/>
          <p:nvPr/>
        </p:nvSpPr>
        <p:spPr>
          <a:xfrm>
            <a:off x="2773989" y="3504967"/>
            <a:ext cx="331192" cy="309818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cxnSp>
        <p:nvCxnSpPr>
          <p:cNvPr id="12" name="Straight Connector 11"/>
          <p:cNvCxnSpPr/>
          <p:nvPr/>
        </p:nvCxnSpPr>
        <p:spPr>
          <a:xfrm>
            <a:off x="7933421" y="2062881"/>
            <a:ext cx="0" cy="701559"/>
          </a:xfrm>
          <a:prstGeom prst="line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974581" y="2062881"/>
            <a:ext cx="0" cy="701559"/>
          </a:xfrm>
          <a:prstGeom prst="line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110727" y="2062881"/>
            <a:ext cx="0" cy="701559"/>
          </a:xfrm>
          <a:prstGeom prst="line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51888" y="2062881"/>
            <a:ext cx="0" cy="701559"/>
          </a:xfrm>
          <a:prstGeom prst="line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281991" y="2062881"/>
            <a:ext cx="0" cy="701559"/>
          </a:xfrm>
          <a:prstGeom prst="line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323151" y="2062881"/>
            <a:ext cx="0" cy="701559"/>
          </a:xfrm>
          <a:prstGeom prst="line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011916" y="2979125"/>
            <a:ext cx="250746" cy="169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68" name="Rectangle 67"/>
          <p:cNvSpPr/>
          <p:nvPr/>
        </p:nvSpPr>
        <p:spPr>
          <a:xfrm>
            <a:off x="7935824" y="3140182"/>
            <a:ext cx="406074" cy="2344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059612" y="3016535"/>
            <a:ext cx="0" cy="1077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211588" y="3016535"/>
            <a:ext cx="0" cy="1077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135600" y="3016535"/>
            <a:ext cx="0" cy="1077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996217" y="2994511"/>
            <a:ext cx="287200" cy="35900"/>
          </a:xfrm>
          <a:prstGeom prst="rect">
            <a:avLst/>
          </a:prstGeom>
          <a:solidFill>
            <a:schemeClr val="tx2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75" name="Rectangle 74"/>
          <p:cNvSpPr/>
          <p:nvPr/>
        </p:nvSpPr>
        <p:spPr>
          <a:xfrm>
            <a:off x="7990043" y="3343633"/>
            <a:ext cx="287200" cy="1795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cxnSp>
        <p:nvCxnSpPr>
          <p:cNvPr id="22" name="Straight Connector 21"/>
          <p:cNvCxnSpPr/>
          <p:nvPr/>
        </p:nvCxnSpPr>
        <p:spPr>
          <a:xfrm>
            <a:off x="10396085" y="4641486"/>
            <a:ext cx="813075" cy="87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0357631" y="4833669"/>
            <a:ext cx="813075" cy="87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0341474" y="5022504"/>
            <a:ext cx="813075" cy="87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2"/>
          <p:cNvSpPr>
            <a:spLocks noGrp="1" noChangeArrowheads="1"/>
          </p:cNvSpPr>
          <p:nvPr>
            <p:ph type="title"/>
          </p:nvPr>
        </p:nvSpPr>
        <p:spPr>
          <a:xfrm>
            <a:off x="948854" y="135490"/>
            <a:ext cx="10260305" cy="987848"/>
          </a:xfrm>
        </p:spPr>
        <p:txBody>
          <a:bodyPr>
            <a:noAutofit/>
          </a:bodyPr>
          <a:lstStyle/>
          <a:p>
            <a:pPr algn="ctr"/>
            <a:r>
              <a:rPr lang="fr-FR" b="1" dirty="0" err="1" smtClean="0">
                <a:latin typeface="+mj-lt"/>
                <a:ea typeface="AvantGarde Regular" charset="0"/>
                <a:cs typeface="AvantGarde Regular" charset="0"/>
              </a:rPr>
              <a:t>Experimental</a:t>
            </a:r>
            <a:r>
              <a:rPr lang="fr-FR" b="1" dirty="0" smtClean="0">
                <a:latin typeface="+mj-lt"/>
                <a:ea typeface="AvantGarde Regular" charset="0"/>
                <a:cs typeface="AvantGarde Regular" charset="0"/>
              </a:rPr>
              <a:t> setup</a:t>
            </a:r>
            <a:endParaRPr lang="fr-FR" b="1" dirty="0">
              <a:latin typeface="+mj-lt"/>
              <a:ea typeface="AvantGarde Regular" charset="0"/>
              <a:cs typeface="AvantGarde Regular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898228" y="3785214"/>
            <a:ext cx="420642" cy="831177"/>
          </a:xfrm>
          <a:prstGeom prst="ellipse">
            <a:avLst/>
          </a:prstGeom>
          <a:solidFill>
            <a:schemeClr val="tx1">
              <a:lumMod val="40000"/>
              <a:lumOff val="60000"/>
              <a:alpha val="62000"/>
            </a:scheme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  <p:sp>
        <p:nvSpPr>
          <p:cNvPr id="8" name="Oval 7"/>
          <p:cNvSpPr/>
          <p:nvPr/>
        </p:nvSpPr>
        <p:spPr>
          <a:xfrm rot="571207">
            <a:off x="85909" y="3135705"/>
            <a:ext cx="304800" cy="7526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Isosceles Triangle 79"/>
          <p:cNvSpPr/>
          <p:nvPr/>
        </p:nvSpPr>
        <p:spPr>
          <a:xfrm rot="16609403">
            <a:off x="5459497" y="3782701"/>
            <a:ext cx="247912" cy="994659"/>
          </a:xfrm>
          <a:custGeom>
            <a:avLst/>
            <a:gdLst>
              <a:gd name="connsiteX0" fmla="*/ 0 w 517531"/>
              <a:gd name="connsiteY0" fmla="*/ 3202275 h 3202275"/>
              <a:gd name="connsiteX1" fmla="*/ 261907 w 517531"/>
              <a:gd name="connsiteY1" fmla="*/ 0 h 3202275"/>
              <a:gd name="connsiteX2" fmla="*/ 517531 w 517531"/>
              <a:gd name="connsiteY2" fmla="*/ 3202275 h 3202275"/>
              <a:gd name="connsiteX3" fmla="*/ 0 w 517531"/>
              <a:gd name="connsiteY3" fmla="*/ 3202275 h 3202275"/>
              <a:gd name="connsiteX0" fmla="*/ 0 w 517531"/>
              <a:gd name="connsiteY0" fmla="*/ 3202275 h 3202275"/>
              <a:gd name="connsiteX1" fmla="*/ 261907 w 517531"/>
              <a:gd name="connsiteY1" fmla="*/ 0 h 3202275"/>
              <a:gd name="connsiteX2" fmla="*/ 351218 w 517531"/>
              <a:gd name="connsiteY2" fmla="*/ 1129072 h 3202275"/>
              <a:gd name="connsiteX3" fmla="*/ 517531 w 517531"/>
              <a:gd name="connsiteY3" fmla="*/ 3202275 h 3202275"/>
              <a:gd name="connsiteX4" fmla="*/ 0 w 517531"/>
              <a:gd name="connsiteY4" fmla="*/ 3202275 h 3202275"/>
              <a:gd name="connsiteX0" fmla="*/ 0 w 517531"/>
              <a:gd name="connsiteY0" fmla="*/ 2073203 h 2073203"/>
              <a:gd name="connsiteX1" fmla="*/ 142594 w 517531"/>
              <a:gd name="connsiteY1" fmla="*/ 439262 h 2073203"/>
              <a:gd name="connsiteX2" fmla="*/ 351218 w 517531"/>
              <a:gd name="connsiteY2" fmla="*/ 0 h 2073203"/>
              <a:gd name="connsiteX3" fmla="*/ 517531 w 517531"/>
              <a:gd name="connsiteY3" fmla="*/ 2073203 h 2073203"/>
              <a:gd name="connsiteX4" fmla="*/ 0 w 517531"/>
              <a:gd name="connsiteY4" fmla="*/ 2073203 h 2073203"/>
              <a:gd name="connsiteX0" fmla="*/ 0 w 517531"/>
              <a:gd name="connsiteY0" fmla="*/ 1718788 h 1718788"/>
              <a:gd name="connsiteX1" fmla="*/ 142594 w 517531"/>
              <a:gd name="connsiteY1" fmla="*/ 84847 h 1718788"/>
              <a:gd name="connsiteX2" fmla="*/ 235343 w 517531"/>
              <a:gd name="connsiteY2" fmla="*/ 0 h 1718788"/>
              <a:gd name="connsiteX3" fmla="*/ 517531 w 517531"/>
              <a:gd name="connsiteY3" fmla="*/ 1718788 h 1718788"/>
              <a:gd name="connsiteX4" fmla="*/ 0 w 517531"/>
              <a:gd name="connsiteY4" fmla="*/ 1718788 h 1718788"/>
              <a:gd name="connsiteX0" fmla="*/ 0 w 517531"/>
              <a:gd name="connsiteY0" fmla="*/ 1718788 h 1718788"/>
              <a:gd name="connsiteX1" fmla="*/ 168137 w 517531"/>
              <a:gd name="connsiteY1" fmla="*/ 57807 h 1718788"/>
              <a:gd name="connsiteX2" fmla="*/ 235343 w 517531"/>
              <a:gd name="connsiteY2" fmla="*/ 0 h 1718788"/>
              <a:gd name="connsiteX3" fmla="*/ 517531 w 517531"/>
              <a:gd name="connsiteY3" fmla="*/ 1718788 h 1718788"/>
              <a:gd name="connsiteX4" fmla="*/ 0 w 517531"/>
              <a:gd name="connsiteY4" fmla="*/ 1718788 h 1718788"/>
              <a:gd name="connsiteX0" fmla="*/ 0 w 517531"/>
              <a:gd name="connsiteY0" fmla="*/ 1660981 h 1660981"/>
              <a:gd name="connsiteX1" fmla="*/ 168137 w 517531"/>
              <a:gd name="connsiteY1" fmla="*/ 0 h 1660981"/>
              <a:gd name="connsiteX2" fmla="*/ 342366 w 517531"/>
              <a:gd name="connsiteY2" fmla="*/ 34909 h 1660981"/>
              <a:gd name="connsiteX3" fmla="*/ 517531 w 517531"/>
              <a:gd name="connsiteY3" fmla="*/ 1660981 h 1660981"/>
              <a:gd name="connsiteX4" fmla="*/ 0 w 517531"/>
              <a:gd name="connsiteY4" fmla="*/ 1660981 h 1660981"/>
              <a:gd name="connsiteX0" fmla="*/ 0 w 377609"/>
              <a:gd name="connsiteY0" fmla="*/ 1660981 h 1660981"/>
              <a:gd name="connsiteX1" fmla="*/ 168137 w 377609"/>
              <a:gd name="connsiteY1" fmla="*/ 0 h 1660981"/>
              <a:gd name="connsiteX2" fmla="*/ 342366 w 377609"/>
              <a:gd name="connsiteY2" fmla="*/ 34909 h 1660981"/>
              <a:gd name="connsiteX3" fmla="*/ 377609 w 377609"/>
              <a:gd name="connsiteY3" fmla="*/ 972643 h 1660981"/>
              <a:gd name="connsiteX4" fmla="*/ 0 w 377609"/>
              <a:gd name="connsiteY4" fmla="*/ 1660981 h 1660981"/>
              <a:gd name="connsiteX0" fmla="*/ 0 w 378741"/>
              <a:gd name="connsiteY0" fmla="*/ 1660981 h 1660981"/>
              <a:gd name="connsiteX1" fmla="*/ 168137 w 378741"/>
              <a:gd name="connsiteY1" fmla="*/ 0 h 1660981"/>
              <a:gd name="connsiteX2" fmla="*/ 342366 w 378741"/>
              <a:gd name="connsiteY2" fmla="*/ 34909 h 1660981"/>
              <a:gd name="connsiteX3" fmla="*/ 378741 w 378741"/>
              <a:gd name="connsiteY3" fmla="*/ 982100 h 1660981"/>
              <a:gd name="connsiteX4" fmla="*/ 0 w 378741"/>
              <a:gd name="connsiteY4" fmla="*/ 1660981 h 1660981"/>
              <a:gd name="connsiteX0" fmla="*/ 21741 w 210604"/>
              <a:gd name="connsiteY0" fmla="*/ 1163410 h 1163410"/>
              <a:gd name="connsiteX1" fmla="*/ 0 w 210604"/>
              <a:gd name="connsiteY1" fmla="*/ 0 h 1163410"/>
              <a:gd name="connsiteX2" fmla="*/ 174229 w 210604"/>
              <a:gd name="connsiteY2" fmla="*/ 34909 h 1163410"/>
              <a:gd name="connsiteX3" fmla="*/ 210604 w 210604"/>
              <a:gd name="connsiteY3" fmla="*/ 982100 h 1163410"/>
              <a:gd name="connsiteX4" fmla="*/ 21741 w 210604"/>
              <a:gd name="connsiteY4" fmla="*/ 1163410 h 1163410"/>
              <a:gd name="connsiteX0" fmla="*/ 0 w 239869"/>
              <a:gd name="connsiteY0" fmla="*/ 977654 h 982100"/>
              <a:gd name="connsiteX1" fmla="*/ 29265 w 239869"/>
              <a:gd name="connsiteY1" fmla="*/ 0 h 982100"/>
              <a:gd name="connsiteX2" fmla="*/ 203494 w 239869"/>
              <a:gd name="connsiteY2" fmla="*/ 34909 h 982100"/>
              <a:gd name="connsiteX3" fmla="*/ 239869 w 239869"/>
              <a:gd name="connsiteY3" fmla="*/ 982100 h 982100"/>
              <a:gd name="connsiteX4" fmla="*/ 0 w 239869"/>
              <a:gd name="connsiteY4" fmla="*/ 977654 h 982100"/>
              <a:gd name="connsiteX0" fmla="*/ 0 w 239869"/>
              <a:gd name="connsiteY0" fmla="*/ 977654 h 982100"/>
              <a:gd name="connsiteX1" fmla="*/ 29265 w 239869"/>
              <a:gd name="connsiteY1" fmla="*/ 0 h 982100"/>
              <a:gd name="connsiteX2" fmla="*/ 209557 w 239869"/>
              <a:gd name="connsiteY2" fmla="*/ 5405 h 982100"/>
              <a:gd name="connsiteX3" fmla="*/ 239869 w 239869"/>
              <a:gd name="connsiteY3" fmla="*/ 982100 h 982100"/>
              <a:gd name="connsiteX4" fmla="*/ 0 w 239869"/>
              <a:gd name="connsiteY4" fmla="*/ 977654 h 982100"/>
              <a:gd name="connsiteX0" fmla="*/ 0 w 239869"/>
              <a:gd name="connsiteY0" fmla="*/ 972249 h 976695"/>
              <a:gd name="connsiteX1" fmla="*/ 36440 w 239869"/>
              <a:gd name="connsiteY1" fmla="*/ 34507 h 976695"/>
              <a:gd name="connsiteX2" fmla="*/ 209557 w 239869"/>
              <a:gd name="connsiteY2" fmla="*/ 0 h 976695"/>
              <a:gd name="connsiteX3" fmla="*/ 239869 w 239869"/>
              <a:gd name="connsiteY3" fmla="*/ 976695 h 976695"/>
              <a:gd name="connsiteX4" fmla="*/ 0 w 239869"/>
              <a:gd name="connsiteY4" fmla="*/ 972249 h 976695"/>
              <a:gd name="connsiteX0" fmla="*/ 0 w 239869"/>
              <a:gd name="connsiteY0" fmla="*/ 972249 h 976695"/>
              <a:gd name="connsiteX1" fmla="*/ 25952 w 239869"/>
              <a:gd name="connsiteY1" fmla="*/ 6983 h 976695"/>
              <a:gd name="connsiteX2" fmla="*/ 209557 w 239869"/>
              <a:gd name="connsiteY2" fmla="*/ 0 h 976695"/>
              <a:gd name="connsiteX3" fmla="*/ 239869 w 239869"/>
              <a:gd name="connsiteY3" fmla="*/ 976695 h 976695"/>
              <a:gd name="connsiteX4" fmla="*/ 0 w 239869"/>
              <a:gd name="connsiteY4" fmla="*/ 972249 h 976695"/>
              <a:gd name="connsiteX0" fmla="*/ 0 w 239869"/>
              <a:gd name="connsiteY0" fmla="*/ 972249 h 976695"/>
              <a:gd name="connsiteX1" fmla="*/ 27366 w 239869"/>
              <a:gd name="connsiteY1" fmla="*/ 18805 h 976695"/>
              <a:gd name="connsiteX2" fmla="*/ 209557 w 239869"/>
              <a:gd name="connsiteY2" fmla="*/ 0 h 976695"/>
              <a:gd name="connsiteX3" fmla="*/ 239869 w 239869"/>
              <a:gd name="connsiteY3" fmla="*/ 976695 h 976695"/>
              <a:gd name="connsiteX4" fmla="*/ 0 w 239869"/>
              <a:gd name="connsiteY4" fmla="*/ 972249 h 976695"/>
              <a:gd name="connsiteX0" fmla="*/ 0 w 239869"/>
              <a:gd name="connsiteY0" fmla="*/ 972249 h 976695"/>
              <a:gd name="connsiteX1" fmla="*/ 26800 w 239869"/>
              <a:gd name="connsiteY1" fmla="*/ 14076 h 976695"/>
              <a:gd name="connsiteX2" fmla="*/ 209557 w 239869"/>
              <a:gd name="connsiteY2" fmla="*/ 0 h 976695"/>
              <a:gd name="connsiteX3" fmla="*/ 239869 w 239869"/>
              <a:gd name="connsiteY3" fmla="*/ 976695 h 976695"/>
              <a:gd name="connsiteX4" fmla="*/ 0 w 239869"/>
              <a:gd name="connsiteY4" fmla="*/ 972249 h 976695"/>
              <a:gd name="connsiteX0" fmla="*/ 0 w 239869"/>
              <a:gd name="connsiteY0" fmla="*/ 981706 h 986152"/>
              <a:gd name="connsiteX1" fmla="*/ 26800 w 239869"/>
              <a:gd name="connsiteY1" fmla="*/ 23533 h 986152"/>
              <a:gd name="connsiteX2" fmla="*/ 208425 w 239869"/>
              <a:gd name="connsiteY2" fmla="*/ 0 h 986152"/>
              <a:gd name="connsiteX3" fmla="*/ 239869 w 239869"/>
              <a:gd name="connsiteY3" fmla="*/ 986152 h 986152"/>
              <a:gd name="connsiteX4" fmla="*/ 0 w 239869"/>
              <a:gd name="connsiteY4" fmla="*/ 981706 h 986152"/>
              <a:gd name="connsiteX0" fmla="*/ 0 w 247912"/>
              <a:gd name="connsiteY0" fmla="*/ 994659 h 994659"/>
              <a:gd name="connsiteX1" fmla="*/ 34843 w 247912"/>
              <a:gd name="connsiteY1" fmla="*/ 23533 h 994659"/>
              <a:gd name="connsiteX2" fmla="*/ 216468 w 247912"/>
              <a:gd name="connsiteY2" fmla="*/ 0 h 994659"/>
              <a:gd name="connsiteX3" fmla="*/ 247912 w 247912"/>
              <a:gd name="connsiteY3" fmla="*/ 986152 h 994659"/>
              <a:gd name="connsiteX4" fmla="*/ 0 w 247912"/>
              <a:gd name="connsiteY4" fmla="*/ 994659 h 99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912" h="994659">
                <a:moveTo>
                  <a:pt x="0" y="994659"/>
                </a:moveTo>
                <a:lnTo>
                  <a:pt x="34843" y="23533"/>
                </a:lnTo>
                <a:lnTo>
                  <a:pt x="216468" y="0"/>
                </a:lnTo>
                <a:lnTo>
                  <a:pt x="247912" y="986152"/>
                </a:lnTo>
                <a:lnTo>
                  <a:pt x="0" y="99465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5"/>
          </a:p>
        </p:txBody>
      </p:sp>
    </p:spTree>
    <p:extLst>
      <p:ext uri="{BB962C8B-B14F-4D97-AF65-F5344CB8AC3E}">
        <p14:creationId xmlns:p14="http://schemas.microsoft.com/office/powerpoint/2010/main" val="26460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29.4"/>
</p:tagLst>
</file>

<file path=ppt/theme/theme1.xml><?xml version="1.0" encoding="utf-8"?>
<a:theme xmlns:a="http://schemas.openxmlformats.org/drawingml/2006/main" name="ENG-16-9-template-PPT-LU350">
  <a:themeElements>
    <a:clrScheme name="Anpassad 3">
      <a:dk1>
        <a:srgbClr val="9C6114"/>
      </a:dk1>
      <a:lt1>
        <a:sysClr val="window" lastClr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9531</TotalTime>
  <Words>831</Words>
  <Application>Microsoft Office PowerPoint</Application>
  <PresentationFormat>Custom</PresentationFormat>
  <Paragraphs>238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Arial Unicode MS</vt:lpstr>
      <vt:lpstr>AvantGarde Regular</vt:lpstr>
      <vt:lpstr>Calibri</vt:lpstr>
      <vt:lpstr>Cambria Math</vt:lpstr>
      <vt:lpstr>Kristen ITC</vt:lpstr>
      <vt:lpstr>Lucida Grande</vt:lpstr>
      <vt:lpstr>Wingdings</vt:lpstr>
      <vt:lpstr>ENG-16-9-template-PPT-LU350</vt:lpstr>
      <vt:lpstr>Using laser plasma accelerator for simultaneous X-ray absorption and 2-photon Light Induced Fluorescence imaging of a car engine spray</vt:lpstr>
      <vt:lpstr>Outline</vt:lpstr>
      <vt:lpstr>Spray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Annex</vt:lpstr>
      <vt:lpstr>PowerPoint Presentation</vt:lpstr>
      <vt:lpstr>PowerPoint Presentation</vt:lpstr>
      <vt:lpstr>PowerPoint Presentation</vt:lpstr>
      <vt:lpstr>Phase Contrast Setups</vt:lpstr>
      <vt:lpstr>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laser-plasma based electron acceleration</dc:title>
  <dc:creator>Diego Guenot</dc:creator>
  <cp:lastModifiedBy>user</cp:lastModifiedBy>
  <cp:revision>240</cp:revision>
  <dcterms:created xsi:type="dcterms:W3CDTF">2017-10-31T08:26:04Z</dcterms:created>
  <dcterms:modified xsi:type="dcterms:W3CDTF">2019-05-09T07:37:02Z</dcterms:modified>
</cp:coreProperties>
</file>