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581" r:id="rId2"/>
    <p:sldId id="542" r:id="rId3"/>
    <p:sldId id="579" r:id="rId4"/>
    <p:sldId id="527" r:id="rId5"/>
    <p:sldId id="530" r:id="rId6"/>
    <p:sldId id="531" r:id="rId7"/>
    <p:sldId id="545" r:id="rId8"/>
    <p:sldId id="563" r:id="rId9"/>
    <p:sldId id="532" r:id="rId10"/>
    <p:sldId id="564" r:id="rId11"/>
    <p:sldId id="565" r:id="rId12"/>
    <p:sldId id="566" r:id="rId13"/>
    <p:sldId id="533" r:id="rId14"/>
    <p:sldId id="551" r:id="rId15"/>
    <p:sldId id="552" r:id="rId16"/>
    <p:sldId id="534" r:id="rId17"/>
    <p:sldId id="535" r:id="rId18"/>
    <p:sldId id="536" r:id="rId19"/>
    <p:sldId id="567" r:id="rId20"/>
    <p:sldId id="568" r:id="rId21"/>
    <p:sldId id="538" r:id="rId22"/>
    <p:sldId id="580" r:id="rId23"/>
    <p:sldId id="576" r:id="rId24"/>
    <p:sldId id="578" r:id="rId25"/>
    <p:sldId id="326" r:id="rId26"/>
  </p:sldIdLst>
  <p:sldSz cx="9144000" cy="6858000" type="screen4x3"/>
  <p:notesSz cx="7099300" cy="10234613"/>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C50A26"/>
    <a:srgbClr val="0000FF"/>
    <a:srgbClr val="006600"/>
    <a:srgbClr val="3A3A89"/>
    <a:srgbClr val="FAC090"/>
    <a:srgbClr val="4F81BD"/>
    <a:srgbClr val="D0D8E8"/>
    <a:srgbClr val="44E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7562" autoAdjust="0"/>
  </p:normalViewPr>
  <p:slideViewPr>
    <p:cSldViewPr snapToGrid="0" snapToObjects="1">
      <p:cViewPr varScale="1">
        <p:scale>
          <a:sx n="73" d="100"/>
          <a:sy n="73" d="100"/>
        </p:scale>
        <p:origin x="166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1.wmf"/><Relationship Id="rId1" Type="http://schemas.openxmlformats.org/officeDocument/2006/relationships/image" Target="../media/image10.wmf"/><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6363" cy="513508"/>
          </a:xfrm>
          <a:prstGeom prst="rect">
            <a:avLst/>
          </a:prstGeom>
        </p:spPr>
        <p:txBody>
          <a:bodyPr vert="horz" lIns="94759" tIns="47380" rIns="94759" bIns="47380" rtlCol="0"/>
          <a:lstStyle>
            <a:lvl1pPr algn="l">
              <a:defRPr sz="1200"/>
            </a:lvl1pPr>
          </a:lstStyle>
          <a:p>
            <a:endParaRPr lang="zh-CN" altLang="en-US"/>
          </a:p>
        </p:txBody>
      </p:sp>
      <p:sp>
        <p:nvSpPr>
          <p:cNvPr id="3" name="日期占位符 2"/>
          <p:cNvSpPr>
            <a:spLocks noGrp="1"/>
          </p:cNvSpPr>
          <p:nvPr>
            <p:ph type="dt" sz="quarter" idx="1"/>
          </p:nvPr>
        </p:nvSpPr>
        <p:spPr>
          <a:xfrm>
            <a:off x="4021295" y="0"/>
            <a:ext cx="3076363" cy="513508"/>
          </a:xfrm>
          <a:prstGeom prst="rect">
            <a:avLst/>
          </a:prstGeom>
        </p:spPr>
        <p:txBody>
          <a:bodyPr vert="horz" lIns="94759" tIns="47380" rIns="94759" bIns="47380" rtlCol="0"/>
          <a:lstStyle>
            <a:lvl1pPr algn="r">
              <a:defRPr sz="1200"/>
            </a:lvl1pPr>
          </a:lstStyle>
          <a:p>
            <a:fld id="{73EEC10E-C108-4757-9F5A-5E2EA339CE20}" type="datetimeFigureOut">
              <a:rPr lang="zh-CN" altLang="en-US" smtClean="0"/>
              <a:t>2019/5/8</a:t>
            </a:fld>
            <a:endParaRPr lang="zh-CN" altLang="en-US"/>
          </a:p>
        </p:txBody>
      </p:sp>
      <p:sp>
        <p:nvSpPr>
          <p:cNvPr id="4" name="页脚占位符 3"/>
          <p:cNvSpPr>
            <a:spLocks noGrp="1"/>
          </p:cNvSpPr>
          <p:nvPr>
            <p:ph type="ftr" sz="quarter" idx="2"/>
          </p:nvPr>
        </p:nvSpPr>
        <p:spPr>
          <a:xfrm>
            <a:off x="1" y="9721106"/>
            <a:ext cx="3076363" cy="513507"/>
          </a:xfrm>
          <a:prstGeom prst="rect">
            <a:avLst/>
          </a:prstGeom>
        </p:spPr>
        <p:txBody>
          <a:bodyPr vert="horz" lIns="94759" tIns="47380" rIns="94759" bIns="4738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1295" y="9721106"/>
            <a:ext cx="3076363" cy="513507"/>
          </a:xfrm>
          <a:prstGeom prst="rect">
            <a:avLst/>
          </a:prstGeom>
        </p:spPr>
        <p:txBody>
          <a:bodyPr vert="horz" lIns="94759" tIns="47380" rIns="94759" bIns="47380" rtlCol="0" anchor="b"/>
          <a:lstStyle>
            <a:lvl1pPr algn="r">
              <a:defRPr sz="1200"/>
            </a:lvl1pPr>
          </a:lstStyle>
          <a:p>
            <a:fld id="{00B79171-42AA-4960-8906-4456D3B7670F}" type="slidenum">
              <a:rPr lang="zh-CN" altLang="en-US" smtClean="0"/>
              <a:t>‹#›</a:t>
            </a:fld>
            <a:endParaRPr lang="zh-CN" altLang="en-US"/>
          </a:p>
        </p:txBody>
      </p:sp>
    </p:spTree>
    <p:extLst>
      <p:ext uri="{BB962C8B-B14F-4D97-AF65-F5344CB8AC3E}">
        <p14:creationId xmlns:p14="http://schemas.microsoft.com/office/powerpoint/2010/main" val="2598816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0"/>
          </a:xfrm>
          <a:prstGeom prst="rect">
            <a:avLst/>
          </a:prstGeom>
        </p:spPr>
        <p:txBody>
          <a:bodyPr vert="horz" wrap="square" lIns="94759" tIns="47380" rIns="94759" bIns="47380" numCol="1" anchor="t" anchorCtr="0" compatLnSpc="1">
            <a:prstTxWarp prst="textNoShape">
              <a:avLst/>
            </a:prstTxWarp>
          </a:bodyPr>
          <a:lstStyle>
            <a:lvl1pPr eaLnBrk="1" hangingPunct="1">
              <a:defRPr sz="1200"/>
            </a:lvl1pPr>
          </a:lstStyle>
          <a:p>
            <a:pPr>
              <a:defRPr/>
            </a:pPr>
            <a:endParaRPr lang="zh-CN" altLang="zh-CN"/>
          </a:p>
        </p:txBody>
      </p:sp>
      <p:sp>
        <p:nvSpPr>
          <p:cNvPr id="3" name="Date Placeholder 2"/>
          <p:cNvSpPr>
            <a:spLocks noGrp="1"/>
          </p:cNvSpPr>
          <p:nvPr>
            <p:ph type="dt" idx="1"/>
          </p:nvPr>
        </p:nvSpPr>
        <p:spPr>
          <a:xfrm>
            <a:off x="4021295" y="1"/>
            <a:ext cx="3076363" cy="511730"/>
          </a:xfrm>
          <a:prstGeom prst="rect">
            <a:avLst/>
          </a:prstGeom>
        </p:spPr>
        <p:txBody>
          <a:bodyPr vert="horz" wrap="square" lIns="94759" tIns="47380" rIns="94759" bIns="47380" numCol="1" anchor="t" anchorCtr="0" compatLnSpc="1">
            <a:prstTxWarp prst="textNoShape">
              <a:avLst/>
            </a:prstTxWarp>
          </a:bodyPr>
          <a:lstStyle>
            <a:lvl1pPr algn="r" eaLnBrk="1" hangingPunct="1">
              <a:defRPr sz="1200"/>
            </a:lvl1pPr>
          </a:lstStyle>
          <a:p>
            <a:pPr>
              <a:defRPr/>
            </a:pPr>
            <a:fld id="{2A0CB725-26DA-4B71-90FE-914A7BB1BDBD}" type="datetimeFigureOut">
              <a:rPr lang="en-US" altLang="zh-CN"/>
              <a:pPr>
                <a:defRPr/>
              </a:pPr>
              <a:t>5/8/2019</a:t>
            </a:fld>
            <a:endParaRPr lang="en-US" altLang="zh-CN"/>
          </a:p>
        </p:txBody>
      </p:sp>
      <p:sp>
        <p:nvSpPr>
          <p:cNvPr id="4" name="Slide Image Placehold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wrap="square" lIns="94759" tIns="47380" rIns="94759" bIns="47380" numCol="1" anchor="ctr" anchorCtr="0" compatLnSpc="1">
            <a:prstTxWarp prst="textNoShape">
              <a:avLst/>
            </a:prstTxWarp>
          </a:bodyPr>
          <a:lstStyle/>
          <a:p>
            <a:pPr lvl="0"/>
            <a:endParaRPr lang="zh-CN" altLang="zh-CN" noProof="0" smtClean="0"/>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59" tIns="47380" rIns="94759" bIns="4738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9721107"/>
            <a:ext cx="3076363" cy="511730"/>
          </a:xfrm>
          <a:prstGeom prst="rect">
            <a:avLst/>
          </a:prstGeom>
        </p:spPr>
        <p:txBody>
          <a:bodyPr vert="horz" wrap="square" lIns="94759" tIns="47380" rIns="94759" bIns="47380" numCol="1" anchor="b" anchorCtr="0" compatLnSpc="1">
            <a:prstTxWarp prst="textNoShape">
              <a:avLst/>
            </a:prstTxWarp>
          </a:bodyPr>
          <a:lstStyle>
            <a:lvl1pPr eaLnBrk="1" hangingPunct="1">
              <a:defRPr sz="1200"/>
            </a:lvl1pPr>
          </a:lstStyle>
          <a:p>
            <a:pPr>
              <a:defRPr/>
            </a:pPr>
            <a:endParaRPr lang="zh-CN" altLang="zh-CN"/>
          </a:p>
        </p:txBody>
      </p:sp>
      <p:sp>
        <p:nvSpPr>
          <p:cNvPr id="7" name="Slide Number Placeholder 6"/>
          <p:cNvSpPr>
            <a:spLocks noGrp="1"/>
          </p:cNvSpPr>
          <p:nvPr>
            <p:ph type="sldNum" sz="quarter" idx="5"/>
          </p:nvPr>
        </p:nvSpPr>
        <p:spPr>
          <a:xfrm>
            <a:off x="4021295" y="9721107"/>
            <a:ext cx="3076363" cy="511730"/>
          </a:xfrm>
          <a:prstGeom prst="rect">
            <a:avLst/>
          </a:prstGeom>
        </p:spPr>
        <p:txBody>
          <a:bodyPr vert="horz" wrap="square" lIns="94759" tIns="47380" rIns="94759" bIns="47380" numCol="1" anchor="b" anchorCtr="0" compatLnSpc="1">
            <a:prstTxWarp prst="textNoShape">
              <a:avLst/>
            </a:prstTxWarp>
          </a:bodyPr>
          <a:lstStyle>
            <a:lvl1pPr algn="r" eaLnBrk="1" hangingPunct="1">
              <a:defRPr sz="1200"/>
            </a:lvl1pPr>
          </a:lstStyle>
          <a:p>
            <a:pPr>
              <a:defRPr/>
            </a:pPr>
            <a:fld id="{45A5C6C2-3DD6-40B0-B38B-675087EF576C}" type="slidenum">
              <a:rPr lang="en-US" altLang="zh-CN"/>
              <a:pPr>
                <a:defRPr/>
              </a:pPr>
              <a:t>‹#›</a:t>
            </a:fld>
            <a:endParaRPr lang="en-US" altLang="zh-CN"/>
          </a:p>
        </p:txBody>
      </p:sp>
    </p:spTree>
    <p:extLst>
      <p:ext uri="{BB962C8B-B14F-4D97-AF65-F5344CB8AC3E}">
        <p14:creationId xmlns:p14="http://schemas.microsoft.com/office/powerpoint/2010/main" val="274798762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t>I am Pai, from Tsinghua U</a:t>
            </a:r>
          </a:p>
          <a:p>
            <a:pPr eaLnBrk="1" hangingPunct="1">
              <a:spcBef>
                <a:spcPct val="0"/>
              </a:spcBef>
            </a:pPr>
            <a:r>
              <a:rPr lang="en-US" altLang="zh-CN" dirty="0" smtClean="0"/>
              <a:t>Glad to have the opportunity to talk about our works, …</a:t>
            </a:r>
          </a:p>
          <a:p>
            <a:pPr eaLnBrk="1" hangingPunct="1">
              <a:spcBef>
                <a:spcPct val="0"/>
              </a:spcBef>
            </a:pPr>
            <a:endParaRPr lang="en-US" altLang="zh-CN" dirty="0" smtClean="0"/>
          </a:p>
          <a:p>
            <a:pPr eaLnBrk="1" hangingPunct="1">
              <a:spcBef>
                <a:spcPct val="0"/>
              </a:spcBef>
            </a:pPr>
            <a:r>
              <a:rPr lang="zh-TW" altLang="en-US" dirty="0" smtClean="0"/>
              <a:t>我們最近系列利用等離子體作用</a:t>
            </a:r>
            <a:endParaRPr lang="en-US" altLang="zh-TW" dirty="0" smtClean="0"/>
          </a:p>
          <a:p>
            <a:pPr eaLnBrk="1" hangingPunct="1">
              <a:spcBef>
                <a:spcPct val="0"/>
              </a:spcBef>
            </a:pPr>
            <a:r>
              <a:rPr lang="zh-TW" altLang="en-US" dirty="0" smtClean="0"/>
              <a:t>產生</a:t>
            </a:r>
            <a:r>
              <a:rPr lang="en-US" altLang="zh-TW" dirty="0" smtClean="0"/>
              <a:t>…….</a:t>
            </a:r>
            <a:r>
              <a:rPr lang="zh-TW" altLang="en-US" dirty="0" smtClean="0"/>
              <a:t>的工作</a:t>
            </a:r>
            <a:endParaRPr lang="en-US" altLang="zh-CN"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4D03CE5-CEDE-4BB9-90D8-F365685DD3AB}"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50274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In the long low-density compressor module, </a:t>
            </a: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the spectrum of the pulse is only modestly broadened.</a:t>
            </a:r>
          </a:p>
          <a:p>
            <a:r>
              <a:rPr lang="en-US" altLang="zh-CN" sz="1200" b="0" i="0" u="none" strike="noStrike" kern="1200" baseline="0" dirty="0" smtClean="0">
                <a:solidFill>
                  <a:schemeClr val="tx1"/>
                </a:solidFill>
                <a:latin typeface="+mn-lt"/>
                <a:ea typeface="ＭＳ Ｐゴシック" panose="020B0600070205080204" pitchFamily="34" charset="-128"/>
              </a:rPr>
              <a:t>This top figure show the information of the transverse electric field of laser, the wake and the refractive index, </a:t>
            </a:r>
          </a:p>
          <a:p>
            <a:r>
              <a:rPr lang="en-US" altLang="zh-CN" sz="1200" b="0" i="0" u="none" strike="noStrike" kern="1200" baseline="0" dirty="0" smtClean="0">
                <a:solidFill>
                  <a:schemeClr val="tx1"/>
                </a:solidFill>
                <a:latin typeface="+mn-lt"/>
                <a:ea typeface="ＭＳ Ｐゴシック" panose="020B0600070205080204" pitchFamily="34" charset="-128"/>
              </a:rPr>
              <a:t>while the bottom figure show the Wigner spectrum of t</a:t>
            </a: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he transverse electric field of the evolved laser pulse, the gradient</a:t>
            </a:r>
            <a:endParaRPr lang="en-US" altLang="zh-CN" dirty="0" smtClean="0"/>
          </a:p>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At the beginning of compressor, the initial pulse occupies mostly the first half of the wake, so the whole laser pulse undergoes gentle frequency downshifting and develops a nearly linear chirp.</a:t>
            </a:r>
          </a:p>
        </p:txBody>
      </p:sp>
      <p:sp>
        <p:nvSpPr>
          <p:cNvPr id="4" name="灯片编号占位符 3"/>
          <p:cNvSpPr>
            <a:spLocks noGrp="1"/>
          </p:cNvSpPr>
          <p:nvPr>
            <p:ph type="sldNum" sz="quarter" idx="10"/>
          </p:nvPr>
        </p:nvSpPr>
        <p:spPr/>
        <p:txBody>
          <a:bodyPr/>
          <a:lstStyle/>
          <a:p>
            <a:fld id="{6FE6BE4A-29F4-4DEC-90DC-BCD671FFB55F}" type="slidenum">
              <a:rPr lang="zh-CN" altLang="en-US" smtClean="0"/>
              <a:t>10</a:t>
            </a:fld>
            <a:endParaRPr lang="zh-CN" altLang="en-US"/>
          </a:p>
        </p:txBody>
      </p:sp>
    </p:spTree>
    <p:extLst>
      <p:ext uri="{BB962C8B-B14F-4D97-AF65-F5344CB8AC3E}">
        <p14:creationId xmlns:p14="http://schemas.microsoft.com/office/powerpoint/2010/main" val="3835783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However, during the self-compression, the nearly linear refractive index gradient gradually becomes nonlinear and leads to a higher-order chirp, which will produce the variation of pulse duration.</a:t>
            </a:r>
          </a:p>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Overall, the negative GVD of the plasma results in self-compression of the laser pulse from 30 to11fs,  and the peak of the laser pulse is located where the refractive index gradient is the largest.</a:t>
            </a:r>
          </a:p>
        </p:txBody>
      </p:sp>
      <p:sp>
        <p:nvSpPr>
          <p:cNvPr id="4" name="灯片编号占位符 3"/>
          <p:cNvSpPr>
            <a:spLocks noGrp="1"/>
          </p:cNvSpPr>
          <p:nvPr>
            <p:ph type="sldNum" sz="quarter" idx="10"/>
          </p:nvPr>
        </p:nvSpPr>
        <p:spPr/>
        <p:txBody>
          <a:bodyPr/>
          <a:lstStyle/>
          <a:p>
            <a:fld id="{6FE6BE4A-29F4-4DEC-90DC-BCD671FFB55F}" type="slidenum">
              <a:rPr lang="zh-CN" altLang="en-US" smtClean="0"/>
              <a:t>11</a:t>
            </a:fld>
            <a:endParaRPr lang="zh-CN" altLang="en-US"/>
          </a:p>
        </p:txBody>
      </p:sp>
    </p:spTree>
    <p:extLst>
      <p:ext uri="{BB962C8B-B14F-4D97-AF65-F5344CB8AC3E}">
        <p14:creationId xmlns:p14="http://schemas.microsoft.com/office/powerpoint/2010/main" val="2676968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In the convertor, the plasma density is three times as high as that in the compressor. The converter length is only 450 μ m including a 100 </a:t>
            </a:r>
            <a:r>
              <a:rPr lang="en-US" altLang="zh-CN" sz="1200" b="0" i="0" u="none" strike="noStrike" kern="1200" baseline="0" dirty="0" err="1" smtClean="0">
                <a:solidFill>
                  <a:schemeClr val="tx1"/>
                </a:solidFill>
                <a:latin typeface="+mn-lt"/>
                <a:ea typeface="ＭＳ Ｐゴシック" panose="020B0600070205080204" pitchFamily="34" charset="-128"/>
                <a:cs typeface="ＭＳ Ｐゴシック" charset="0"/>
              </a:rPr>
              <a:t>μm</a:t>
            </a: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 up-ramp. The increase of plasma density leads to self-focusing and further self-compression of the drive pulse.</a:t>
            </a:r>
          </a:p>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Together with frequency downshifting of the photons, it leads to a rapid increase of </a:t>
            </a:r>
            <a:r>
              <a:rPr lang="en-US" altLang="zh-CN" sz="1200" b="0" i="1" u="none" strike="noStrike" kern="1200" baseline="0" dirty="0" smtClean="0">
                <a:solidFill>
                  <a:schemeClr val="tx1"/>
                </a:solidFill>
                <a:latin typeface="+mn-lt"/>
                <a:ea typeface="ＭＳ Ｐゴシック" panose="020B0600070205080204" pitchFamily="34" charset="-128"/>
                <a:cs typeface="ＭＳ Ｐゴシック" charset="0"/>
              </a:rPr>
              <a:t>normalized vector potential.</a:t>
            </a:r>
            <a:endParaRPr lang="en-US" altLang="zh-CN" dirty="0" smtClean="0"/>
          </a:p>
          <a:p>
            <a:r>
              <a:rPr lang="en-US" altLang="zh-CN" dirty="0" smtClean="0"/>
              <a:t>At the end of the</a:t>
            </a:r>
            <a:r>
              <a:rPr lang="en-US" altLang="zh-CN" baseline="0" dirty="0" smtClean="0"/>
              <a:t> converter, the LW-IR pulse is generated and capsulated in the wake. </a:t>
            </a:r>
          </a:p>
          <a:p>
            <a:r>
              <a:rPr lang="en-US" altLang="zh-CN" baseline="0" dirty="0" smtClean="0"/>
              <a:t>From the Wigner distribution, the LW-IR pulse almost has no chirp. So it is nearly a transform limited pulse.</a:t>
            </a:r>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12</a:t>
            </a:fld>
            <a:endParaRPr lang="zh-CN" altLang="en-US"/>
          </a:p>
        </p:txBody>
      </p:sp>
    </p:spTree>
    <p:extLst>
      <p:ext uri="{BB962C8B-B14F-4D97-AF65-F5344CB8AC3E}">
        <p14:creationId xmlns:p14="http://schemas.microsoft.com/office/powerpoint/2010/main" val="306548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are the initial and final </a:t>
            </a:r>
            <a:r>
              <a:rPr lang="en-US" altLang="zh-CN" dirty="0" smtClean="0"/>
              <a:t>spectrum</a:t>
            </a:r>
            <a:r>
              <a:rPr lang="en-US" altLang="zh-CN" baseline="0" dirty="0" smtClean="0"/>
              <a:t>. For IR part, the central wavelength is 12micron,and pulse duration is 45fs,  corresponding to near single-cycle.</a:t>
            </a:r>
          </a:p>
          <a:p>
            <a:r>
              <a:rPr lang="en-US" altLang="zh-CN" baseline="0" dirty="0" smtClean="0"/>
              <a:t>The photon efficiency , that means </a:t>
            </a:r>
            <a:r>
              <a:rPr lang="en-US" altLang="zh-CN" dirty="0" smtClean="0"/>
              <a:t>every four photons have one photon converted to the long-wavelength</a:t>
            </a:r>
            <a:r>
              <a:rPr lang="en-US" altLang="zh-CN" baseline="0" dirty="0" smtClean="0"/>
              <a:t> range.</a:t>
            </a:r>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13</a:t>
            </a:fld>
            <a:endParaRPr lang="zh-CN" altLang="en-US"/>
          </a:p>
        </p:txBody>
      </p:sp>
    </p:spTree>
    <p:extLst>
      <p:ext uri="{BB962C8B-B14F-4D97-AF65-F5344CB8AC3E}">
        <p14:creationId xmlns:p14="http://schemas.microsoft.com/office/powerpoint/2010/main" val="855647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quantify</a:t>
            </a:r>
            <a:r>
              <a:rPr lang="en-US" altLang="zh-CN" baseline="0" dirty="0" smtClean="0"/>
              <a:t> the beam quality of IR pulse, we have filter out the electric field of IR</a:t>
            </a:r>
            <a:r>
              <a:rPr lang="zh-CN" altLang="en-US" baseline="0" dirty="0" smtClean="0"/>
              <a:t> </a:t>
            </a:r>
            <a:r>
              <a:rPr lang="en-US" altLang="zh-CN" baseline="0" dirty="0" smtClean="0"/>
              <a:t>from the original electric field. </a:t>
            </a:r>
            <a:endParaRPr lang="en-US" altLang="zh-CN" sz="1200" b="0" i="0" kern="1200" baseline="0" dirty="0" smtClean="0">
              <a:solidFill>
                <a:schemeClr val="tx1"/>
              </a:solidFill>
              <a:effectLst/>
              <a:latin typeface="+mn-lt"/>
              <a:ea typeface="ＭＳ Ｐゴシック" panose="020B0600070205080204" pitchFamily="34" charset="-128"/>
              <a:cs typeface="ＭＳ Ｐゴシック" charset="0"/>
            </a:endParaRPr>
          </a:p>
          <a:p>
            <a:r>
              <a:rPr lang="en-US" altLang="zh-CN" sz="1200" kern="1200" dirty="0" smtClean="0">
                <a:solidFill>
                  <a:schemeClr val="tx1"/>
                </a:solidFill>
                <a:effectLst/>
                <a:latin typeface="+mn-lt"/>
                <a:ea typeface="ＭＳ Ｐゴシック" panose="020B0600070205080204" pitchFamily="34" charset="-128"/>
                <a:cs typeface="ＭＳ Ｐゴシック" charset="0"/>
              </a:rPr>
              <a:t>it has a near ideal TEM</a:t>
            </a:r>
            <a:r>
              <a:rPr lang="en-US" altLang="zh-CN" sz="1200" kern="1200" baseline="-25000" dirty="0" smtClean="0">
                <a:solidFill>
                  <a:schemeClr val="tx1"/>
                </a:solidFill>
                <a:effectLst/>
                <a:latin typeface="+mn-lt"/>
                <a:ea typeface="ＭＳ Ｐゴシック" panose="020B0600070205080204" pitchFamily="34" charset="-128"/>
                <a:cs typeface="ＭＳ Ｐゴシック" charset="0"/>
              </a:rPr>
              <a:t>00</a:t>
            </a:r>
            <a:r>
              <a:rPr lang="en-US" altLang="zh-CN" sz="1200" kern="1200" dirty="0" smtClean="0">
                <a:solidFill>
                  <a:schemeClr val="tx1"/>
                </a:solidFill>
                <a:effectLst/>
                <a:latin typeface="+mn-lt"/>
                <a:ea typeface="ＭＳ Ｐゴシック" panose="020B0600070205080204" pitchFamily="34" charset="-128"/>
                <a:cs typeface="ＭＳ Ｐゴシック" charset="0"/>
              </a:rPr>
              <a:t> mode after exiting the plasma structure</a:t>
            </a:r>
            <a:endParaRPr lang="en-US" altLang="zh-CN" sz="1200" b="0" i="0" kern="1200" baseline="0" dirty="0" smtClean="0">
              <a:solidFill>
                <a:schemeClr val="tx1"/>
              </a:solidFill>
              <a:effectLst/>
              <a:latin typeface="+mn-lt"/>
              <a:ea typeface="ＭＳ Ｐゴシック" panose="020B0600070205080204" pitchFamily="34" charset="-128"/>
              <a:cs typeface="ＭＳ Ｐゴシック" charset="0"/>
            </a:endParaRPr>
          </a:p>
        </p:txBody>
      </p:sp>
      <p:sp>
        <p:nvSpPr>
          <p:cNvPr id="4" name="灯片编号占位符 3"/>
          <p:cNvSpPr>
            <a:spLocks noGrp="1"/>
          </p:cNvSpPr>
          <p:nvPr>
            <p:ph type="sldNum" sz="quarter" idx="10"/>
          </p:nvPr>
        </p:nvSpPr>
        <p:spPr/>
        <p:txBody>
          <a:bodyPr/>
          <a:lstStyle/>
          <a:p>
            <a:pPr>
              <a:defRPr/>
            </a:pPr>
            <a:fld id="{45A5C6C2-3DD6-40B0-B38B-675087EF576C}" type="slidenum">
              <a:rPr lang="en-US" altLang="zh-CN" smtClean="0"/>
              <a:pPr>
                <a:defRPr/>
              </a:pPr>
              <a:t>14</a:t>
            </a:fld>
            <a:endParaRPr lang="en-US" altLang="zh-CN"/>
          </a:p>
        </p:txBody>
      </p:sp>
    </p:spTree>
    <p:extLst>
      <p:ext uri="{BB962C8B-B14F-4D97-AF65-F5344CB8AC3E}">
        <p14:creationId xmlns:p14="http://schemas.microsoft.com/office/powerpoint/2010/main" val="2405828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At the same</a:t>
            </a:r>
            <a:r>
              <a:rPr lang="en-US" altLang="zh-CN" baseline="0" dirty="0" smtClean="0"/>
              <a:t> time, </a:t>
            </a:r>
            <a:r>
              <a:rPr lang="en-US" altLang="zh-CN" dirty="0" smtClean="0"/>
              <a:t>we find </a:t>
            </a:r>
            <a:r>
              <a:rPr lang="en-US" altLang="zh-CN" baseline="0" dirty="0" smtClean="0"/>
              <a:t>that the CEP of the IR pulse is locked to the CEP of the initial drive pulse. </a:t>
            </a:r>
          </a:p>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CEP is due to the difference between the phase velocity and group velocity.</a:t>
            </a:r>
            <a:endParaRPr lang="en-US" altLang="zh-CN" baseline="0" dirty="0" smtClean="0"/>
          </a:p>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Once the plasma density profile is fixed, the variation of the CEP caused by propagation is fixed.</a:t>
            </a:r>
          </a:p>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So there is a linear relationship between the CEP of the generated infrared pulse and that of the initial drive pulse</a:t>
            </a:r>
            <a:endParaRPr lang="en-US" altLang="zh-CN" baseline="0" dirty="0" smtClean="0"/>
          </a:p>
          <a:p>
            <a:r>
              <a:rPr lang="en-US" altLang="zh-CN" baseline="0" dirty="0" smtClean="0"/>
              <a:t>This is a very useful property for </a:t>
            </a:r>
            <a:r>
              <a:rPr lang="en-US" altLang="zh-CN" baseline="0" dirty="0" err="1" smtClean="0"/>
              <a:t>attosecond</a:t>
            </a:r>
            <a:r>
              <a:rPr lang="en-US" altLang="zh-CN" baseline="0" dirty="0" smtClean="0"/>
              <a:t> science.</a:t>
            </a:r>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15</a:t>
            </a:fld>
            <a:endParaRPr lang="zh-CN" altLang="en-US"/>
          </a:p>
        </p:txBody>
      </p:sp>
    </p:spTree>
    <p:extLst>
      <p:ext uri="{BB962C8B-B14F-4D97-AF65-F5344CB8AC3E}">
        <p14:creationId xmlns:p14="http://schemas.microsoft.com/office/powerpoint/2010/main" val="4038092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For the </a:t>
            </a:r>
            <a:r>
              <a:rPr lang="en-US" altLang="zh-CN" dirty="0" err="1" smtClean="0"/>
              <a:t>tunability</a:t>
            </a:r>
            <a:r>
              <a:rPr lang="en-US" altLang="zh-CN" dirty="0" smtClean="0"/>
              <a:t> of wavelength, we made a parameter scanning of</a:t>
            </a:r>
            <a:r>
              <a:rPr lang="en-US" altLang="zh-CN" baseline="0" dirty="0" smtClean="0"/>
              <a:t> the density in the converter section. The output wavelength can be tuned from 5-14μm.and the pulse duration is near-single-cycle and the normalized vector potential is large than unit.</a:t>
            </a:r>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16</a:t>
            </a:fld>
            <a:endParaRPr lang="zh-CN" altLang="en-US"/>
          </a:p>
        </p:txBody>
      </p:sp>
    </p:spTree>
    <p:extLst>
      <p:ext uri="{BB962C8B-B14F-4D97-AF65-F5344CB8AC3E}">
        <p14:creationId xmlns:p14="http://schemas.microsoft.com/office/powerpoint/2010/main" val="3558525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smtClean="0"/>
              <a:t>The experiment were </a:t>
            </a:r>
            <a:r>
              <a:rPr lang="en-US" altLang="zh-CN" b="0" baseline="0" dirty="0" smtClean="0"/>
              <a:t>done on </a:t>
            </a:r>
            <a:endParaRPr lang="zh-CN" altLang="en-US" b="0" dirty="0" smtClean="0"/>
          </a:p>
        </p:txBody>
      </p:sp>
      <p:sp>
        <p:nvSpPr>
          <p:cNvPr id="4" name="灯片编号占位符 3"/>
          <p:cNvSpPr>
            <a:spLocks noGrp="1"/>
          </p:cNvSpPr>
          <p:nvPr>
            <p:ph type="sldNum" sz="quarter" idx="10"/>
          </p:nvPr>
        </p:nvSpPr>
        <p:spPr/>
        <p:txBody>
          <a:bodyPr/>
          <a:lstStyle/>
          <a:p>
            <a:fld id="{7848EC46-B84D-4BDA-B3FE-76EEEB6369BE}" type="slidenum">
              <a:rPr lang="zh-CN" altLang="en-US" smtClean="0"/>
              <a:t>17</a:t>
            </a:fld>
            <a:endParaRPr lang="zh-CN" altLang="en-US"/>
          </a:p>
        </p:txBody>
      </p:sp>
    </p:spTree>
    <p:extLst>
      <p:ext uri="{BB962C8B-B14F-4D97-AF65-F5344CB8AC3E}">
        <p14:creationId xmlns:p14="http://schemas.microsoft.com/office/powerpoint/2010/main" val="312751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ＭＳ Ｐゴシック" panose="020B0600070205080204" pitchFamily="34" charset="-128"/>
                <a:cs typeface="ＭＳ Ｐゴシック" charset="0"/>
              </a:rPr>
              <a:t>IR pulse is generated in laser-plasma interaction</a:t>
            </a:r>
            <a:r>
              <a:rPr lang="en-US" altLang="zh-CN" sz="1200" kern="1200" baseline="0" dirty="0" smtClean="0">
                <a:solidFill>
                  <a:schemeClr val="tx1"/>
                </a:solidFill>
                <a:effectLst/>
                <a:latin typeface="+mn-lt"/>
                <a:ea typeface="ＭＳ Ｐゴシック" panose="020B0600070205080204" pitchFamily="34" charset="-128"/>
                <a:cs typeface="ＭＳ Ｐゴシック" charset="0"/>
              </a:rPr>
              <a:t> and the plasma structure is produced by scanning the position of blade.</a:t>
            </a:r>
            <a:r>
              <a:rPr lang="en-US" altLang="zh-CN" sz="1200" kern="1200" dirty="0" smtClean="0">
                <a:solidFill>
                  <a:schemeClr val="tx1"/>
                </a:solidFill>
                <a:effectLst/>
                <a:latin typeface="+mn-lt"/>
                <a:ea typeface="ＭＳ Ｐゴシック" panose="020B0600070205080204" pitchFamily="34" charset="-128"/>
                <a:cs typeface="ＭＳ Ｐゴシック" charset="0"/>
              </a:rPr>
              <a:t> </a:t>
            </a:r>
          </a:p>
          <a:p>
            <a:r>
              <a:rPr lang="en-US" altLang="zh-CN" sz="1200" kern="1200" dirty="0" smtClean="0">
                <a:solidFill>
                  <a:schemeClr val="tx1"/>
                </a:solidFill>
                <a:effectLst/>
                <a:latin typeface="+mn-lt"/>
                <a:ea typeface="ＭＳ Ｐゴシック" panose="020B0600070205080204" pitchFamily="34" charset="-128"/>
                <a:cs typeface="ＭＳ Ｐゴシック" charset="0"/>
              </a:rPr>
              <a:t>and a</a:t>
            </a:r>
            <a:r>
              <a:rPr lang="en-US" altLang="zh-CN" sz="1200" kern="1200" baseline="0" dirty="0" smtClean="0">
                <a:solidFill>
                  <a:schemeClr val="tx1"/>
                </a:solidFill>
                <a:effectLst/>
                <a:latin typeface="+mn-lt"/>
                <a:ea typeface="ＭＳ Ｐゴシック" panose="020B0600070205080204" pitchFamily="34" charset="-128"/>
                <a:cs typeface="ＭＳ Ｐゴシック" charset="0"/>
              </a:rPr>
              <a:t> </a:t>
            </a:r>
            <a:r>
              <a:rPr lang="en-US" altLang="zh-CN" sz="1200" kern="1200" dirty="0" smtClean="0">
                <a:solidFill>
                  <a:schemeClr val="tx1"/>
                </a:solidFill>
                <a:effectLst/>
                <a:latin typeface="+mn-lt"/>
                <a:ea typeface="ＭＳ Ｐゴシック" panose="020B0600070205080204" pitchFamily="34" charset="-128"/>
                <a:cs typeface="ＭＳ Ｐゴシック" charset="0"/>
              </a:rPr>
              <a:t>part of the pulse is reflected</a:t>
            </a:r>
            <a:r>
              <a:rPr lang="en-US" altLang="zh-CN" sz="1200" kern="1200" baseline="0" dirty="0" smtClean="0">
                <a:solidFill>
                  <a:schemeClr val="tx1"/>
                </a:solidFill>
                <a:effectLst/>
                <a:latin typeface="+mn-lt"/>
                <a:ea typeface="ＭＳ Ｐゴシック" panose="020B0600070205080204" pitchFamily="34" charset="-128"/>
                <a:cs typeface="ＭＳ Ｐゴシック" charset="0"/>
              </a:rPr>
              <a:t> </a:t>
            </a:r>
            <a:r>
              <a:rPr lang="en-US" altLang="zh-CN" sz="1200" kern="1200" dirty="0" smtClean="0">
                <a:solidFill>
                  <a:schemeClr val="tx1"/>
                </a:solidFill>
                <a:effectLst/>
                <a:latin typeface="+mn-lt"/>
                <a:ea typeface="ＭＳ Ｐゴシック" panose="020B0600070205080204" pitchFamily="34" charset="-128"/>
                <a:cs typeface="ＭＳ Ｐゴシック" charset="0"/>
              </a:rPr>
              <a:t>for measurement.</a:t>
            </a:r>
          </a:p>
          <a:p>
            <a:r>
              <a:rPr lang="en-US" altLang="zh-CN" sz="1200" kern="1200" dirty="0" smtClean="0">
                <a:solidFill>
                  <a:schemeClr val="tx1"/>
                </a:solidFill>
                <a:effectLst/>
                <a:latin typeface="+mn-lt"/>
                <a:ea typeface="ＭＳ Ｐゴシック" panose="020B0600070205080204" pitchFamily="34" charset="-128"/>
                <a:cs typeface="ＭＳ Ｐゴシック" charset="0"/>
              </a:rPr>
              <a:t>another synchronized 810 nm reference pulse with known temporal amplitude and phase is used for XFROG measurement.</a:t>
            </a:r>
          </a:p>
        </p:txBody>
      </p:sp>
      <p:sp>
        <p:nvSpPr>
          <p:cNvPr id="4" name="灯片编号占位符 3"/>
          <p:cNvSpPr>
            <a:spLocks noGrp="1"/>
          </p:cNvSpPr>
          <p:nvPr>
            <p:ph type="sldNum" sz="quarter" idx="10"/>
          </p:nvPr>
        </p:nvSpPr>
        <p:spPr/>
        <p:txBody>
          <a:bodyPr/>
          <a:lstStyle/>
          <a:p>
            <a:fld id="{7848EC46-B84D-4BDA-B3FE-76EEEB6369BE}" type="slidenum">
              <a:rPr lang="zh-CN" altLang="en-US" smtClean="0"/>
              <a:t>18</a:t>
            </a:fld>
            <a:endParaRPr lang="zh-CN" altLang="en-US"/>
          </a:p>
        </p:txBody>
      </p:sp>
    </p:spTree>
    <p:extLst>
      <p:ext uri="{BB962C8B-B14F-4D97-AF65-F5344CB8AC3E}">
        <p14:creationId xmlns:p14="http://schemas.microsoft.com/office/powerpoint/2010/main" val="634731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ＭＳ Ｐゴシック" panose="020B0600070205080204" pitchFamily="34" charset="-128"/>
                <a:cs typeface="ＭＳ Ｐゴシック" charset="0"/>
              </a:rPr>
              <a:t>Here</a:t>
            </a:r>
            <a:r>
              <a:rPr lang="en-US" altLang="zh-CN" sz="1200" kern="1200" baseline="0" dirty="0" smtClean="0">
                <a:solidFill>
                  <a:schemeClr val="tx1"/>
                </a:solidFill>
                <a:effectLst/>
                <a:latin typeface="+mn-lt"/>
                <a:ea typeface="ＭＳ Ｐゴシック" panose="020B0600070205080204" pitchFamily="34" charset="-128"/>
                <a:cs typeface="ＭＳ Ｐゴシック" charset="0"/>
              </a:rPr>
              <a:t> are </a:t>
            </a:r>
            <a:r>
              <a:rPr lang="en-US" altLang="zh-CN" sz="1200" kern="1200" dirty="0" smtClean="0">
                <a:solidFill>
                  <a:schemeClr val="tx1"/>
                </a:solidFill>
                <a:effectLst/>
                <a:latin typeface="+mn-lt"/>
                <a:ea typeface="ＭＳ Ｐゴシック" panose="020B0600070205080204" pitchFamily="34" charset="-128"/>
                <a:cs typeface="ＭＳ Ｐゴシック" charset="0"/>
              </a:rPr>
              <a:t>three measured XFROG traces</a:t>
            </a:r>
            <a:r>
              <a:rPr lang="en-US" altLang="zh-CN" sz="1200" kern="1200" baseline="0" dirty="0" smtClean="0">
                <a:solidFill>
                  <a:schemeClr val="tx1"/>
                </a:solidFill>
                <a:effectLst/>
                <a:latin typeface="+mn-lt"/>
                <a:ea typeface="ＭＳ Ｐゴシック" panose="020B0600070205080204" pitchFamily="34" charset="-128"/>
                <a:cs typeface="ＭＳ Ｐゴシック" charset="0"/>
              </a:rPr>
              <a:t> for three d</a:t>
            </a:r>
            <a:r>
              <a:rPr lang="en-US" altLang="zh-CN" sz="1200" kern="1200" dirty="0" smtClean="0">
                <a:solidFill>
                  <a:schemeClr val="tx1"/>
                </a:solidFill>
                <a:effectLst/>
                <a:latin typeface="+mn-lt"/>
                <a:ea typeface="ＭＳ Ｐゴシック" panose="020B0600070205080204" pitchFamily="34" charset="-128"/>
                <a:cs typeface="ＭＳ Ｐゴシック" charset="0"/>
              </a:rPr>
              <a:t>ifferent plasma density profiles when scanning</a:t>
            </a:r>
            <a:r>
              <a:rPr lang="en-US" altLang="zh-CN" sz="1200" kern="1200" baseline="0" dirty="0" smtClean="0">
                <a:solidFill>
                  <a:schemeClr val="tx1"/>
                </a:solidFill>
                <a:effectLst/>
                <a:latin typeface="+mn-lt"/>
                <a:ea typeface="ＭＳ Ｐゴシック" panose="020B0600070205080204" pitchFamily="34" charset="-128"/>
                <a:cs typeface="ＭＳ Ｐゴシック" charset="0"/>
              </a:rPr>
              <a:t> the </a:t>
            </a:r>
            <a:r>
              <a:rPr lang="en-US" altLang="zh-CN" sz="1200" kern="1200" dirty="0" smtClean="0">
                <a:solidFill>
                  <a:schemeClr val="tx1"/>
                </a:solidFill>
                <a:effectLst/>
                <a:latin typeface="+mn-lt"/>
                <a:ea typeface="ＭＳ Ｐゴシック" panose="020B0600070205080204" pitchFamily="34" charset="-128"/>
                <a:cs typeface="ＭＳ Ｐゴシック" charset="0"/>
              </a:rPr>
              <a:t>blade position. </a:t>
            </a:r>
          </a:p>
          <a:p>
            <a:r>
              <a:rPr lang="en-US" altLang="zh-CN" sz="1200" kern="1200" dirty="0" smtClean="0">
                <a:solidFill>
                  <a:schemeClr val="tx1"/>
                </a:solidFill>
                <a:effectLst/>
                <a:latin typeface="+mn-lt"/>
                <a:ea typeface="ＭＳ Ｐゴシック" panose="020B0600070205080204" pitchFamily="34" charset="-128"/>
                <a:cs typeface="ＭＳ Ｐゴシック" charset="0"/>
              </a:rPr>
              <a:t>The XFROG traces simultaneously show the spectra of four-wave sum-frequency generation (FWSFG) and difference-frequency generation (FWDFG) as a function of delay.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mn-lt"/>
                <a:ea typeface="ＭＳ Ｐゴシック" panose="020B0600070205080204" pitchFamily="34" charset="-128"/>
                <a:cs typeface="ＭＳ Ｐゴシック" charset="0"/>
              </a:rPr>
              <a:t>Since both processes use the same input optical fields, these traces are symmetrical around</a:t>
            </a:r>
            <a:r>
              <a:rPr lang="en-US" altLang="zh-CN" sz="1200" kern="1200" baseline="0" dirty="0" smtClean="0">
                <a:solidFill>
                  <a:schemeClr val="tx1"/>
                </a:solidFill>
                <a:effectLst/>
                <a:latin typeface="+mn-lt"/>
                <a:ea typeface="ＭＳ Ｐゴシック" panose="020B0600070205080204" pitchFamily="34" charset="-128"/>
                <a:cs typeface="ＭＳ Ｐゴシック" charset="0"/>
              </a:rPr>
              <a:t> 405nm, </a:t>
            </a:r>
            <a:r>
              <a:rPr lang="en-US" altLang="zh-CN" sz="1200" kern="1200" dirty="0" smtClean="0">
                <a:solidFill>
                  <a:schemeClr val="tx1"/>
                </a:solidFill>
                <a:effectLst/>
                <a:latin typeface="+mn-lt"/>
                <a:ea typeface="ＭＳ Ｐゴシック" panose="020B0600070205080204" pitchFamily="34" charset="-128"/>
                <a:cs typeface="ＭＳ Ｐゴシック" charset="0"/>
              </a:rPr>
              <a:t> half</a:t>
            </a:r>
            <a:r>
              <a:rPr lang="en-US" altLang="zh-CN" sz="1200" kern="1200" baseline="0" dirty="0" smtClean="0">
                <a:solidFill>
                  <a:schemeClr val="tx1"/>
                </a:solidFill>
                <a:effectLst/>
                <a:latin typeface="+mn-lt"/>
                <a:ea typeface="ＭＳ Ｐゴシック" panose="020B0600070205080204" pitchFamily="34" charset="-128"/>
                <a:cs typeface="ＭＳ Ｐゴシック" charset="0"/>
              </a:rPr>
              <a:t> of the drive laser wavelength.</a:t>
            </a:r>
            <a:endParaRPr lang="en-US" altLang="zh-CN" sz="1200" kern="1200" dirty="0" smtClean="0">
              <a:solidFill>
                <a:schemeClr val="tx1"/>
              </a:solidFill>
              <a:effectLst/>
              <a:latin typeface="+mn-lt"/>
              <a:ea typeface="ＭＳ Ｐゴシック" panose="020B0600070205080204"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sz="1200" kern="1200" dirty="0" smtClean="0">
              <a:solidFill>
                <a:schemeClr val="tx1"/>
              </a:solidFill>
              <a:effectLst/>
              <a:latin typeface="+mn-lt"/>
              <a:ea typeface="ＭＳ Ｐゴシック" panose="020B0600070205080204"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mn-lt"/>
                <a:ea typeface="ＭＳ Ｐゴシック" panose="020B0600070205080204" pitchFamily="34" charset="-128"/>
                <a:cs typeface="ＭＳ Ｐゴシック" charset="0"/>
              </a:rPr>
              <a:t>The FWSFG signal is weaker than the FWDFG signal because the former process is less efficient than the latter due to phase mismatch and beam mode mismatch.</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mn-lt"/>
                <a:ea typeface="ＭＳ Ｐゴシック" panose="020B0600070205080204" pitchFamily="34" charset="-128"/>
                <a:cs typeface="ＭＳ Ｐゴシック" charset="0"/>
              </a:rPr>
              <a:t>Moreover, the transmission of optics below 360 nm decreases significantly, which also</a:t>
            </a:r>
            <a:r>
              <a:rPr lang="en-US" altLang="zh-CN" sz="1200" kern="1200" baseline="0" dirty="0" smtClean="0">
                <a:solidFill>
                  <a:schemeClr val="tx1"/>
                </a:solidFill>
                <a:effectLst/>
                <a:latin typeface="+mn-lt"/>
                <a:ea typeface="ＭＳ Ｐゴシック" panose="020B0600070205080204" pitchFamily="34" charset="-128"/>
                <a:cs typeface="ＭＳ Ｐゴシック" charset="0"/>
              </a:rPr>
              <a:t> </a:t>
            </a:r>
            <a:r>
              <a:rPr lang="en-US" altLang="zh-CN" sz="1200" kern="1200" dirty="0" smtClean="0">
                <a:solidFill>
                  <a:schemeClr val="tx1"/>
                </a:solidFill>
                <a:effectLst/>
                <a:latin typeface="+mn-lt"/>
                <a:ea typeface="ＭＳ Ｐゴシック" panose="020B0600070205080204" pitchFamily="34" charset="-128"/>
                <a:cs typeface="ＭＳ Ｐゴシック" charset="0"/>
              </a:rPr>
              <a:t>results in a weak FWSFG signal.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sz="1200" b="0" kern="1200" dirty="0" smtClean="0">
              <a:solidFill>
                <a:schemeClr val="tx1"/>
              </a:solidFill>
              <a:effectLst/>
              <a:latin typeface="+mn-lt"/>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200" b="0" kern="1200" dirty="0" smtClean="0">
                <a:solidFill>
                  <a:schemeClr val="tx1"/>
                </a:solidFill>
                <a:effectLst/>
                <a:latin typeface="+mn-lt"/>
                <a:ea typeface="ＭＳ Ｐゴシック" panose="020B0600070205080204" pitchFamily="34" charset="-128"/>
              </a:rPr>
              <a:t>So </a:t>
            </a:r>
            <a:r>
              <a:rPr lang="en-US" altLang="zh-CN" sz="1200" kern="1200" dirty="0" smtClean="0">
                <a:solidFill>
                  <a:schemeClr val="tx1"/>
                </a:solidFill>
                <a:effectLst/>
                <a:latin typeface="+mn-lt"/>
                <a:ea typeface="ＭＳ Ｐゴシック" panose="020B0600070205080204" pitchFamily="34" charset="-128"/>
                <a:cs typeface="ＭＳ Ｐゴシック" charset="0"/>
              </a:rPr>
              <a:t>we </a:t>
            </a:r>
            <a:r>
              <a:rPr lang="en-US" altLang="zh-CN" sz="1200" kern="1200" dirty="0">
                <a:solidFill>
                  <a:schemeClr val="tx1"/>
                </a:solidFill>
                <a:effectLst/>
                <a:latin typeface="+mn-lt"/>
                <a:ea typeface="ＭＳ Ｐゴシック" panose="020B0600070205080204" pitchFamily="34" charset="-128"/>
                <a:cs typeface="ＭＳ Ｐゴシック" charset="0"/>
              </a:rPr>
              <a:t>use the FWDFG signal for XFROG retrieval</a:t>
            </a:r>
            <a:r>
              <a:rPr lang="en-US" altLang="zh-CN" sz="1200" kern="1200" baseline="30000" dirty="0">
                <a:solidFill>
                  <a:schemeClr val="tx1"/>
                </a:solidFill>
                <a:effectLst/>
                <a:latin typeface="+mn-lt"/>
                <a:ea typeface="ＭＳ Ｐゴシック" panose="020B0600070205080204" pitchFamily="34" charset="-128"/>
                <a:cs typeface="ＭＳ Ｐゴシック" charset="0"/>
              </a:rPr>
              <a:t>17–19 </a:t>
            </a:r>
            <a:r>
              <a:rPr lang="en-US" altLang="zh-CN" sz="1200" kern="1200" dirty="0">
                <a:solidFill>
                  <a:schemeClr val="tx1"/>
                </a:solidFill>
                <a:effectLst/>
                <a:latin typeface="+mn-lt"/>
                <a:ea typeface="ＭＳ Ｐゴシック" panose="020B0600070205080204" pitchFamily="34" charset="-128"/>
                <a:cs typeface="ＭＳ Ｐゴシック" charset="0"/>
              </a:rPr>
              <a:t>to get both the amplitude and phase </a:t>
            </a:r>
            <a:r>
              <a:rPr lang="en-US" altLang="zh-CN" sz="1200" kern="1200" dirty="0" smtClean="0">
                <a:solidFill>
                  <a:schemeClr val="tx1"/>
                </a:solidFill>
                <a:effectLst/>
                <a:latin typeface="+mn-lt"/>
                <a:ea typeface="ＭＳ Ｐゴシック" panose="020B0600070205080204" pitchFamily="34" charset="-128"/>
                <a:cs typeface="ＭＳ Ｐゴシック" charset="0"/>
              </a:rPr>
              <a:t>information of IR pulse.</a:t>
            </a:r>
            <a:endParaRPr lang="zh-CN" altLang="zh-CN" sz="1200" kern="1200" dirty="0">
              <a:solidFill>
                <a:schemeClr val="tx1"/>
              </a:solidFill>
              <a:effectLst/>
              <a:latin typeface="+mn-lt"/>
              <a:ea typeface="ＭＳ Ｐゴシック" panose="020B0600070205080204" pitchFamily="34" charset="-128"/>
              <a:cs typeface="ＭＳ Ｐゴシック" charset="0"/>
            </a:endParaRPr>
          </a:p>
          <a:p>
            <a:endParaRPr lang="zh-CN" altLang="en-US" dirty="0"/>
          </a:p>
        </p:txBody>
      </p:sp>
      <p:sp>
        <p:nvSpPr>
          <p:cNvPr id="4" name="灯片编号占位符 3"/>
          <p:cNvSpPr>
            <a:spLocks noGrp="1"/>
          </p:cNvSpPr>
          <p:nvPr>
            <p:ph type="sldNum" sz="quarter" idx="10"/>
          </p:nvPr>
        </p:nvSpPr>
        <p:spPr/>
        <p:txBody>
          <a:bodyPr/>
          <a:lstStyle/>
          <a:p>
            <a:pPr>
              <a:defRPr/>
            </a:pPr>
            <a:fld id="{45A5C6C2-3DD6-40B0-B38B-675087EF576C}" type="slidenum">
              <a:rPr lang="en-US" altLang="zh-CN" smtClean="0"/>
              <a:pPr>
                <a:defRPr/>
              </a:pPr>
              <a:t>19</a:t>
            </a:fld>
            <a:endParaRPr lang="en-US" altLang="zh-CN"/>
          </a:p>
        </p:txBody>
      </p:sp>
    </p:spTree>
    <p:extLst>
      <p:ext uri="{BB962C8B-B14F-4D97-AF65-F5344CB8AC3E}">
        <p14:creationId xmlns:p14="http://schemas.microsoft.com/office/powerpoint/2010/main" val="61766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smtClean="0"/>
              <a:t>This</a:t>
            </a:r>
            <a:r>
              <a:rPr lang="en-US" altLang="zh-TW" baseline="0" dirty="0" smtClean="0"/>
              <a:t> work is a combined efforts of </a:t>
            </a:r>
            <a:r>
              <a:rPr lang="en-US" altLang="zh-TW" baseline="0" dirty="0" err="1" smtClean="0"/>
              <a:t>Thisnghua</a:t>
            </a:r>
            <a:r>
              <a:rPr lang="en-US" altLang="zh-TW" baseline="0" dirty="0" smtClean="0"/>
              <a:t> U, U</a:t>
            </a:r>
            <a:r>
              <a:rPr lang="en-US" altLang="zh-CN" baseline="0" dirty="0" smtClean="0"/>
              <a:t>CLA and National Central University in Taiwan.  </a:t>
            </a:r>
            <a:endParaRPr lang="zh-CN" altLang="en-US" dirty="0"/>
          </a:p>
        </p:txBody>
      </p:sp>
      <p:sp>
        <p:nvSpPr>
          <p:cNvPr id="4" name="灯片编号占位符 3"/>
          <p:cNvSpPr>
            <a:spLocks noGrp="1"/>
          </p:cNvSpPr>
          <p:nvPr>
            <p:ph type="sldNum" sz="quarter" idx="10"/>
          </p:nvPr>
        </p:nvSpPr>
        <p:spPr/>
        <p:txBody>
          <a:bodyPr/>
          <a:lstStyle/>
          <a:p>
            <a:fld id="{D40FEF22-FDAC-4E55-8910-D1BF2FAE4190}" type="slidenum">
              <a:rPr lang="zh-CN" altLang="en-US" smtClean="0"/>
              <a:t>2</a:t>
            </a:fld>
            <a:endParaRPr lang="zh-CN" altLang="en-US"/>
          </a:p>
        </p:txBody>
      </p:sp>
    </p:spTree>
    <p:extLst>
      <p:ext uri="{BB962C8B-B14F-4D97-AF65-F5344CB8AC3E}">
        <p14:creationId xmlns:p14="http://schemas.microsoft.com/office/powerpoint/2010/main" val="57453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These</a:t>
            </a:r>
            <a:r>
              <a:rPr lang="en-US" altLang="zh-CN" baseline="0" dirty="0" smtClean="0"/>
              <a:t> are XFROG traces for</a:t>
            </a:r>
            <a:r>
              <a:rPr lang="en-US" altLang="zh-CN" dirty="0" smtClean="0"/>
              <a:t> infrared</a:t>
            </a:r>
            <a:r>
              <a:rPr lang="en-US" altLang="zh-CN" baseline="0" dirty="0" smtClean="0"/>
              <a:t> pulse </a:t>
            </a:r>
            <a:r>
              <a:rPr lang="en-US" altLang="zh-CN" dirty="0" smtClean="0"/>
              <a:t>measurement.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a:t>
            </a:r>
            <a:r>
              <a:rPr lang="en-US" altLang="zh-CN" baseline="0" dirty="0" smtClean="0"/>
              <a:t> left row is for temporal domain and the right row is for spectrum domain.</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bottom</a:t>
            </a:r>
            <a:r>
              <a:rPr lang="en-US" altLang="zh-CN" baseline="0" dirty="0" smtClean="0"/>
              <a:t> line are the enlargement of long wavelength signal. </a:t>
            </a:r>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20</a:t>
            </a:fld>
            <a:endParaRPr lang="zh-CN" altLang="en-US"/>
          </a:p>
        </p:txBody>
      </p:sp>
    </p:spTree>
    <p:extLst>
      <p:ext uri="{BB962C8B-B14F-4D97-AF65-F5344CB8AC3E}">
        <p14:creationId xmlns:p14="http://schemas.microsoft.com/office/powerpoint/2010/main" val="3880646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According</a:t>
            </a:r>
            <a:r>
              <a:rPr lang="en-US" altLang="zh-CN" baseline="0" dirty="0" smtClean="0"/>
              <a:t> to the systematical calibration of energy, we find the peak power of IR is 100GW and </a:t>
            </a:r>
            <a:r>
              <a:rPr lang="en-US" altLang="zh-CN" sz="1200" b="0" i="0" u="none" strike="noStrike" kern="1200" baseline="0" dirty="0" smtClean="0">
                <a:solidFill>
                  <a:schemeClr val="tx1"/>
                </a:solidFill>
                <a:latin typeface="+mn-lt"/>
                <a:ea typeface="ＭＳ Ｐゴシック" panose="020B0600070205080204" pitchFamily="34" charset="-128"/>
              </a:rPr>
              <a:t>the </a:t>
            </a: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normalized vector potential of 1.5, reaching to </a:t>
            </a:r>
            <a:r>
              <a:rPr lang="en-US" altLang="zh-CN" sz="1200" b="0" i="0" u="none" strike="noStrike" kern="1200" baseline="0" dirty="0" err="1" smtClean="0">
                <a:solidFill>
                  <a:schemeClr val="tx1"/>
                </a:solidFill>
                <a:latin typeface="+mn-lt"/>
                <a:ea typeface="ＭＳ Ｐゴシック" panose="020B0600070205080204" pitchFamily="34" charset="-128"/>
                <a:cs typeface="ＭＳ Ｐゴシック" charset="0"/>
              </a:rPr>
              <a:t>relativistical</a:t>
            </a: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 intensity.</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21</a:t>
            </a:fld>
            <a:endParaRPr lang="zh-CN" altLang="en-US"/>
          </a:p>
        </p:txBody>
      </p:sp>
    </p:spTree>
    <p:extLst>
      <p:ext uri="{BB962C8B-B14F-4D97-AF65-F5344CB8AC3E}">
        <p14:creationId xmlns:p14="http://schemas.microsoft.com/office/powerpoint/2010/main" val="133709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central wavelength of IR pulse can be turned from 3um to 20um when scanning the laser power. For all these five cases, the generated IR</a:t>
            </a:r>
            <a:r>
              <a:rPr lang="zh-CN" altLang="en-US" baseline="0" dirty="0" smtClean="0"/>
              <a:t> </a:t>
            </a:r>
            <a:r>
              <a:rPr lang="en-US" altLang="zh-CN" baseline="0" dirty="0" smtClean="0"/>
              <a:t>pulses has near single cycle pulse duration and </a:t>
            </a:r>
            <a:r>
              <a:rPr lang="en-US" altLang="zh-CN" baseline="0" dirty="0" err="1" smtClean="0"/>
              <a:t>relativistical</a:t>
            </a:r>
            <a:r>
              <a:rPr lang="en-US" altLang="zh-CN" baseline="0" dirty="0" smtClean="0"/>
              <a:t> intense.  </a:t>
            </a:r>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22</a:t>
            </a:fld>
            <a:endParaRPr lang="zh-CN" altLang="en-US"/>
          </a:p>
        </p:txBody>
      </p:sp>
    </p:spTree>
    <p:extLst>
      <p:ext uri="{BB962C8B-B14F-4D97-AF65-F5344CB8AC3E}">
        <p14:creationId xmlns:p14="http://schemas.microsoft.com/office/powerpoint/2010/main" val="1451674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23</a:t>
            </a:fld>
            <a:endParaRPr lang="zh-CN" altLang="en-US"/>
          </a:p>
        </p:txBody>
      </p:sp>
    </p:spTree>
    <p:extLst>
      <p:ext uri="{BB962C8B-B14F-4D97-AF65-F5344CB8AC3E}">
        <p14:creationId xmlns:p14="http://schemas.microsoft.com/office/powerpoint/2010/main" val="3160531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24</a:t>
            </a:fld>
            <a:endParaRPr lang="zh-CN" altLang="en-US"/>
          </a:p>
        </p:txBody>
      </p:sp>
    </p:spTree>
    <p:extLst>
      <p:ext uri="{BB962C8B-B14F-4D97-AF65-F5344CB8AC3E}">
        <p14:creationId xmlns:p14="http://schemas.microsoft.com/office/powerpoint/2010/main" val="98849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1" name="备注占位符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baseline="0" dirty="0" smtClean="0"/>
              <a:t>First I will briefly introduce the motivation of the generation of ultrashort infrared pulse.</a:t>
            </a:r>
          </a:p>
          <a:p>
            <a:r>
              <a:rPr lang="en-US" altLang="zh-CN" baseline="0" dirty="0" smtClean="0"/>
              <a:t>Second will be principle for photon</a:t>
            </a:r>
          </a:p>
          <a:p>
            <a:r>
              <a:rPr lang="en-US" altLang="zh-TW" baseline="0" dirty="0" smtClean="0"/>
              <a:t>And then our new proposal to </a:t>
            </a:r>
            <a:r>
              <a:rPr lang="en-US" altLang="zh-CN" baseline="0" dirty="0" smtClean="0"/>
              <a:t>…</a:t>
            </a:r>
          </a:p>
          <a:p>
            <a:r>
              <a:rPr lang="en-US" altLang="zh-CN" baseline="0" dirty="0" smtClean="0"/>
              <a:t>Then show the experiments results that demonstrate of generation of tunable, relativistic, single-cycle by simulation and experiment.</a:t>
            </a:r>
          </a:p>
          <a:p>
            <a:r>
              <a:rPr lang="en-US" altLang="zh-CN" baseline="0" dirty="0" smtClean="0"/>
              <a:t>Last will be the conclusion.</a:t>
            </a:r>
          </a:p>
        </p:txBody>
      </p:sp>
      <p:sp>
        <p:nvSpPr>
          <p:cNvPr id="53252"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69919" indent="-296123">
              <a:defRPr>
                <a:solidFill>
                  <a:schemeClr val="tx1"/>
                </a:solidFill>
                <a:latin typeface="Calibri" pitchFamily="34" charset="0"/>
                <a:ea typeface="ＭＳ Ｐゴシック" pitchFamily="34" charset="-128"/>
              </a:defRPr>
            </a:lvl2pPr>
            <a:lvl3pPr marL="1184491" indent="-236898">
              <a:defRPr>
                <a:solidFill>
                  <a:schemeClr val="tx1"/>
                </a:solidFill>
                <a:latin typeface="Calibri" pitchFamily="34" charset="0"/>
                <a:ea typeface="ＭＳ Ｐゴシック" pitchFamily="34" charset="-128"/>
              </a:defRPr>
            </a:lvl3pPr>
            <a:lvl4pPr marL="1658287" indent="-236898">
              <a:defRPr>
                <a:solidFill>
                  <a:schemeClr val="tx1"/>
                </a:solidFill>
                <a:latin typeface="Calibri" pitchFamily="34" charset="0"/>
                <a:ea typeface="ＭＳ Ｐゴシック" pitchFamily="34" charset="-128"/>
              </a:defRPr>
            </a:lvl4pPr>
            <a:lvl5pPr marL="2132084" indent="-236898">
              <a:defRPr>
                <a:solidFill>
                  <a:schemeClr val="tx1"/>
                </a:solidFill>
                <a:latin typeface="Calibri" pitchFamily="34" charset="0"/>
                <a:ea typeface="ＭＳ Ｐゴシック" pitchFamily="34" charset="-128"/>
              </a:defRPr>
            </a:lvl5pPr>
            <a:lvl6pPr marL="2605880" indent="-236898" defTabSz="47379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79676" indent="-236898" defTabSz="47379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553473" indent="-236898" defTabSz="47379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027269" indent="-236898" defTabSz="47379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3F02903A-ED4D-496C-907E-EC80A7BF7043}" type="slidenum">
              <a:rPr lang="en-US" altLang="zh-CN" smtClean="0"/>
              <a:pPr/>
              <a:t>3</a:t>
            </a:fld>
            <a:endParaRPr lang="en-US" altLang="zh-CN" smtClean="0"/>
          </a:p>
        </p:txBody>
      </p:sp>
    </p:spTree>
    <p:extLst>
      <p:ext uri="{BB962C8B-B14F-4D97-AF65-F5344CB8AC3E}">
        <p14:creationId xmlns:p14="http://schemas.microsoft.com/office/powerpoint/2010/main" val="2223638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baseline="0" dirty="0" smtClean="0"/>
              <a:t>The ultrashort infrared radiation has a widespread applications, such as pump-probe experiments in the molecular fingerprint region  and generation of </a:t>
            </a:r>
            <a:r>
              <a:rPr lang="en-US" altLang="zh-CN" baseline="0" dirty="0" err="1" smtClean="0"/>
              <a:t>attosecond</a:t>
            </a:r>
            <a:r>
              <a:rPr lang="en-US" altLang="zh-CN" baseline="0" dirty="0" smtClean="0"/>
              <a:t> x-ray pulses via high-harmonic generation</a:t>
            </a:r>
          </a:p>
          <a:p>
            <a:pPr lvl="0"/>
            <a:endParaRPr lang="en-US" altLang="zh-CN" baseline="0" dirty="0" smtClean="0"/>
          </a:p>
          <a:p>
            <a:pPr lvl="1"/>
            <a:r>
              <a:rPr lang="en-US" altLang="zh-CN" baseline="0" dirty="0" smtClean="0"/>
              <a:t>Here, we focus on the mid-infrared radiation in the spectral range of 3-14μm. From this picture, the mid-infrared radiation in this spectral range has a widespread applications. Here, what we care about is the strong field applications, for example, …</a:t>
            </a:r>
          </a:p>
          <a:p>
            <a:pPr lvl="1"/>
            <a:r>
              <a:rPr lang="en-US" altLang="zh-CN" baseline="0" dirty="0" smtClean="0"/>
              <a:t>The </a:t>
            </a:r>
            <a:r>
              <a:rPr lang="en-US" altLang="zh-CN" baseline="0" dirty="0" err="1" smtClean="0"/>
              <a:t>mir</a:t>
            </a:r>
            <a:r>
              <a:rPr lang="en-US" altLang="zh-CN" baseline="0" dirty="0" smtClean="0"/>
              <a:t> source based on our scheme can fill this gap.</a:t>
            </a:r>
          </a:p>
          <a:p>
            <a:pPr lvl="1"/>
            <a:r>
              <a:rPr lang="zh-CN" altLang="en-US" baseline="0" dirty="0" smtClean="0"/>
              <a:t>连续输出或低峰值功率的中红外光在环境监控、气体分子识别、医疗诊断、相干断层成像、军事等领域已经有着广泛的应用。</a:t>
            </a:r>
            <a:endParaRPr lang="en-US" altLang="zh-CN" baseline="0" dirty="0" smtClean="0"/>
          </a:p>
          <a:p>
            <a:pPr lvl="1"/>
            <a:r>
              <a:rPr lang="zh-CN" altLang="en-US" baseline="0" dirty="0" smtClean="0"/>
              <a:t>超强中红外非线性光学</a:t>
            </a:r>
          </a:p>
          <a:p>
            <a:pPr lvl="1"/>
            <a:r>
              <a:rPr lang="zh-CN" altLang="en-US" baseline="0" dirty="0" smtClean="0"/>
              <a:t>有机原子分子超快化学</a:t>
            </a:r>
          </a:p>
          <a:p>
            <a:pPr lvl="1"/>
            <a:r>
              <a:rPr lang="zh-CN" altLang="en-US" baseline="0" dirty="0" smtClean="0"/>
              <a:t>阿秒硬</a:t>
            </a:r>
            <a:r>
              <a:rPr lang="en-US" altLang="zh-CN" baseline="0" dirty="0" smtClean="0"/>
              <a:t>X</a:t>
            </a:r>
            <a:r>
              <a:rPr lang="zh-CN" altLang="en-US" baseline="0" dirty="0" smtClean="0"/>
              <a:t>射线高次谐波产生应用</a:t>
            </a:r>
          </a:p>
          <a:p>
            <a:pPr lvl="0"/>
            <a:endParaRPr lang="en-US" altLang="zh-CN" baseline="0" dirty="0" smtClean="0"/>
          </a:p>
        </p:txBody>
      </p:sp>
      <p:sp>
        <p:nvSpPr>
          <p:cNvPr id="4" name="灯片编号占位符 3"/>
          <p:cNvSpPr>
            <a:spLocks noGrp="1"/>
          </p:cNvSpPr>
          <p:nvPr>
            <p:ph type="sldNum" sz="quarter" idx="10"/>
          </p:nvPr>
        </p:nvSpPr>
        <p:spPr/>
        <p:txBody>
          <a:bodyPr/>
          <a:lstStyle/>
          <a:p>
            <a:fld id="{7848EC46-B84D-4BDA-B3FE-76EEEB6369BE}" type="slidenum">
              <a:rPr lang="zh-CN" altLang="en-US" smtClean="0"/>
              <a:t>4</a:t>
            </a:fld>
            <a:endParaRPr lang="zh-CN" altLang="en-US"/>
          </a:p>
        </p:txBody>
      </p:sp>
    </p:spTree>
    <p:extLst>
      <p:ext uri="{BB962C8B-B14F-4D97-AF65-F5344CB8AC3E}">
        <p14:creationId xmlns:p14="http://schemas.microsoft.com/office/powerpoint/2010/main" val="167728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Current ultra-short mid and longwave IR sources are most based on CO2</a:t>
            </a:r>
            <a:r>
              <a:rPr lang="zh-CN" altLang="en-US" sz="1200" b="0" i="0" u="none" strike="noStrike" kern="1200" baseline="0" dirty="0" smtClean="0">
                <a:solidFill>
                  <a:schemeClr val="tx1"/>
                </a:solidFill>
                <a:latin typeface="+mn-lt"/>
                <a:ea typeface="ＭＳ Ｐゴシック" panose="020B0600070205080204" pitchFamily="34" charset="-128"/>
                <a:cs typeface="ＭＳ Ｐゴシック" charset="0"/>
              </a:rPr>
              <a:t>、</a:t>
            </a:r>
            <a:endPar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endParaRPr>
          </a:p>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We can find, for a specific technology, the intense IR pulse can be generated or  the pulse duration can achieve single cycle or  the wavelength can be tunable.  However, (Difference-frequency generation, DFG)</a:t>
            </a:r>
          </a:p>
          <a:p>
            <a:endParaRPr lang="en-US" altLang="zh-CN" sz="1200" b="0" i="0" u="none" strike="noStrike" kern="1200" baseline="0" dirty="0" smtClean="0">
              <a:solidFill>
                <a:schemeClr val="tx1"/>
              </a:solidFill>
              <a:latin typeface="+mn-lt"/>
              <a:ea typeface="ＭＳ Ｐゴシック" panose="020B0600070205080204" pitchFamily="34" charset="-128"/>
            </a:endParaRPr>
          </a:p>
          <a:p>
            <a:r>
              <a:rPr lang="en-US" altLang="zh-CN" sz="1200" b="0" i="0" u="none" strike="noStrike" kern="1200" baseline="0" dirty="0" smtClean="0">
                <a:solidFill>
                  <a:schemeClr val="tx1"/>
                </a:solidFill>
                <a:latin typeface="+mn-lt"/>
                <a:ea typeface="ＭＳ Ｐゴシック" panose="020B0600070205080204" pitchFamily="34" charset="-128"/>
              </a:rPr>
              <a:t>CO2 can gen large energy but pulse duration is </a:t>
            </a:r>
            <a:r>
              <a:rPr lang="en-US" altLang="zh-CN" sz="1200" b="0" i="0" u="none" strike="noStrike" kern="1200" baseline="0" dirty="0" err="1" smtClean="0">
                <a:solidFill>
                  <a:schemeClr val="tx1"/>
                </a:solidFill>
                <a:latin typeface="+mn-lt"/>
                <a:ea typeface="ＭＳ Ｐゴシック" panose="020B0600070205080204" pitchFamily="34" charset="-128"/>
              </a:rPr>
              <a:t>ps</a:t>
            </a:r>
            <a:r>
              <a:rPr lang="en-US" altLang="zh-CN" sz="1200" b="0" i="0" u="none" strike="noStrike" kern="1200" baseline="0" dirty="0" smtClean="0">
                <a:solidFill>
                  <a:schemeClr val="tx1"/>
                </a:solidFill>
                <a:latin typeface="+mn-lt"/>
                <a:ea typeface="ＭＳ Ｐゴシック" panose="020B0600070205080204" pitchFamily="34" charset="-128"/>
              </a:rPr>
              <a:t> long</a:t>
            </a:r>
          </a:p>
          <a:p>
            <a:endParaRPr lang="en-US" altLang="zh-CN" sz="1200" b="0" i="0" u="none" strike="noStrike" kern="1200" baseline="0" dirty="0" smtClean="0">
              <a:solidFill>
                <a:schemeClr val="tx1"/>
              </a:solidFill>
              <a:latin typeface="+mn-lt"/>
              <a:ea typeface="ＭＳ Ｐゴシック" panose="020B0600070205080204" pitchFamily="34" charset="-128"/>
            </a:endParaRPr>
          </a:p>
          <a:p>
            <a:endParaRPr lang="en-US" altLang="zh-CN" sz="1200" b="0" i="0" u="none" strike="noStrike" kern="1200" baseline="0" dirty="0" smtClean="0">
              <a:solidFill>
                <a:schemeClr val="tx1"/>
              </a:solidFill>
              <a:latin typeface="+mn-lt"/>
              <a:ea typeface="ＭＳ Ｐゴシック" panose="020B0600070205080204" pitchFamily="34" charset="-128"/>
            </a:endParaRPr>
          </a:p>
          <a:p>
            <a:r>
              <a:rPr lang="en-US" altLang="zh-CN" dirty="0" smtClean="0"/>
              <a:t>No existing sources can generate </a:t>
            </a:r>
            <a:r>
              <a:rPr lang="en-US" altLang="zh-CN" dirty="0" err="1" smtClean="0"/>
              <a:t>relativistically</a:t>
            </a:r>
            <a:r>
              <a:rPr lang="en-US" altLang="zh-CN" dirty="0" smtClean="0"/>
              <a:t> intense,</a:t>
            </a:r>
            <a:r>
              <a:rPr lang="en-US" altLang="zh-CN" baseline="0" dirty="0" smtClean="0"/>
              <a:t> single-cycle pulses for wavelength longer than 5um.</a:t>
            </a:r>
          </a:p>
          <a:p>
            <a:r>
              <a:rPr lang="zh-CN" altLang="en-US" sz="1200" b="0" i="0" u="none" strike="noStrike" kern="1200" baseline="0" dirty="0" smtClean="0">
                <a:solidFill>
                  <a:schemeClr val="tx1"/>
                </a:solidFill>
                <a:latin typeface="+mn-lt"/>
                <a:ea typeface="ＭＳ Ｐゴシック" panose="020B0600070205080204" pitchFamily="34" charset="-128"/>
                <a:cs typeface="ＭＳ Ｐゴシック" charset="0"/>
              </a:rPr>
              <a:t>缺乏像钛宝石这样的超宽增益带宽、高损伤阈值的增益介质，很难直接获得超短超强的中红外脉冲。</a:t>
            </a:r>
            <a:endPar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endParaRPr>
          </a:p>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OPCPA:</a:t>
            </a:r>
            <a:r>
              <a:rPr lang="zh-CN" altLang="en-US" sz="1200" b="0" i="0" u="none" strike="noStrike" kern="1200" baseline="0" dirty="0" smtClean="0">
                <a:solidFill>
                  <a:schemeClr val="tx1"/>
                </a:solidFill>
                <a:latin typeface="+mn-lt"/>
                <a:ea typeface="ＭＳ Ｐゴシック" panose="020B0600070205080204" pitchFamily="34" charset="-128"/>
                <a:cs typeface="ＭＳ Ｐゴシック" charset="0"/>
              </a:rPr>
              <a:t>由于要兼顾近红外波段的泵浦光，很难找到合适的非线性晶体，使得输出中红外波长达到</a:t>
            </a: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5 um</a:t>
            </a:r>
            <a:r>
              <a:rPr lang="zh-CN" altLang="en-US" sz="1200" b="0" i="0" u="none" strike="noStrike" kern="1200" baseline="0" dirty="0" smtClean="0">
                <a:solidFill>
                  <a:schemeClr val="tx1"/>
                </a:solidFill>
                <a:latin typeface="+mn-lt"/>
                <a:ea typeface="ＭＳ Ｐゴシック" panose="020B0600070205080204" pitchFamily="34" charset="-128"/>
                <a:cs typeface="ＭＳ Ｐゴシック" charset="0"/>
              </a:rPr>
              <a:t>以上</a:t>
            </a:r>
            <a:endPar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endParaRPr>
          </a:p>
          <a:p>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Lack of broadband gain medium in this wavelength range</a:t>
            </a:r>
            <a:endParaRPr lang="zh-CN" altLang="en-US" dirty="0"/>
          </a:p>
        </p:txBody>
      </p:sp>
      <p:sp>
        <p:nvSpPr>
          <p:cNvPr id="4" name="灯片编号占位符 3"/>
          <p:cNvSpPr>
            <a:spLocks noGrp="1"/>
          </p:cNvSpPr>
          <p:nvPr>
            <p:ph type="sldNum" sz="quarter" idx="10"/>
          </p:nvPr>
        </p:nvSpPr>
        <p:spPr/>
        <p:txBody>
          <a:bodyPr/>
          <a:lstStyle/>
          <a:p>
            <a:fld id="{7848EC46-B84D-4BDA-B3FE-76EEEB6369BE}" type="slidenum">
              <a:rPr lang="zh-CN" altLang="en-US" smtClean="0"/>
              <a:t>5</a:t>
            </a:fld>
            <a:endParaRPr lang="zh-CN" altLang="en-US"/>
          </a:p>
        </p:txBody>
      </p:sp>
    </p:spTree>
    <p:extLst>
      <p:ext uri="{BB962C8B-B14F-4D97-AF65-F5344CB8AC3E}">
        <p14:creationId xmlns:p14="http://schemas.microsoft.com/office/powerpoint/2010/main" val="4131431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baseline="0" dirty="0" smtClean="0"/>
              <a:t>In LWFA, The high gradient can accelerate electrons.</a:t>
            </a:r>
          </a:p>
          <a:p>
            <a:r>
              <a:rPr lang="en-US" altLang="zh-TW" baseline="0" dirty="0" smtClean="0"/>
              <a:t>So the laser pulse give its energy to electron beam.</a:t>
            </a:r>
          </a:p>
          <a:p>
            <a:r>
              <a:rPr lang="en-US" altLang="zh-CN" baseline="0" dirty="0" smtClean="0"/>
              <a:t>For photons in the laser pulse, since the photon number in this process is conservative the loss of </a:t>
            </a:r>
            <a:r>
              <a:rPr lang="en-US" altLang="zh-CN" baseline="0" smtClean="0"/>
              <a:t>energy </a:t>
            </a:r>
            <a:r>
              <a:rPr lang="en-US" altLang="zh-CN" baseline="0" smtClean="0"/>
              <a:t>means </a:t>
            </a:r>
            <a:r>
              <a:rPr lang="en-US" altLang="zh-CN" baseline="0" dirty="0" smtClean="0"/>
              <a:t>the decrease of laser frequency, So this is how the LW-IR pulse is generated.</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6</a:t>
            </a:fld>
            <a:endParaRPr lang="zh-CN" altLang="en-US"/>
          </a:p>
        </p:txBody>
      </p:sp>
    </p:spTree>
    <p:extLst>
      <p:ext uri="{BB962C8B-B14F-4D97-AF65-F5344CB8AC3E}">
        <p14:creationId xmlns:p14="http://schemas.microsoft.com/office/powerpoint/2010/main" val="2122935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laser frequency downshifting in</a:t>
            </a:r>
            <a:r>
              <a:rPr lang="en-US" altLang="zh-CN" baseline="0" dirty="0" smtClean="0"/>
              <a:t> plasma is called photon deceleration. This phenomenon has been studied both in theory and experiments. </a:t>
            </a:r>
          </a:p>
          <a:p>
            <a:r>
              <a:rPr lang="en-US" altLang="zh-CN" baseline="0" dirty="0" smtClean="0"/>
              <a:t>The nature of this phenomenon is SPM. We know that refractive index gradient will lead to the variation of laser frequency. And from 1D nonlinear theory, we can get the profile of the refractive index shown with the red dashed line. So, the pulse in the front of the wake will be redshifted since the refractive index gradient is negative, and the pulse in the rear part of the wake will be </a:t>
            </a:r>
            <a:r>
              <a:rPr lang="en-US" altLang="zh-CN" baseline="0" dirty="0" err="1" smtClean="0"/>
              <a:t>blueshifted</a:t>
            </a:r>
            <a:r>
              <a:rPr lang="en-US" altLang="zh-CN" baseline="0" dirty="0" smtClean="0"/>
              <a:t> since the gradient is positive.  </a:t>
            </a:r>
          </a:p>
          <a:p>
            <a:r>
              <a:rPr lang="en-US" altLang="zh-CN" baseline="0" dirty="0" smtClean="0"/>
              <a:t>To generate the IR pulse, we need to make sure the laser pulse is located in the front of the wake.</a:t>
            </a:r>
            <a:endParaRPr lang="zh-CN" altLang="en-US" dirty="0"/>
          </a:p>
        </p:txBody>
      </p:sp>
      <p:sp>
        <p:nvSpPr>
          <p:cNvPr id="4" name="灯片编号占位符 3"/>
          <p:cNvSpPr>
            <a:spLocks noGrp="1"/>
          </p:cNvSpPr>
          <p:nvPr>
            <p:ph type="sldNum" sz="quarter" idx="10"/>
          </p:nvPr>
        </p:nvSpPr>
        <p:spPr/>
        <p:txBody>
          <a:bodyPr/>
          <a:lstStyle/>
          <a:p>
            <a:fld id="{6FE6BE4A-29F4-4DEC-90DC-BCD671FFB55F}" type="slidenum">
              <a:rPr lang="zh-CN" altLang="en-US" smtClean="0"/>
              <a:t>7</a:t>
            </a:fld>
            <a:endParaRPr lang="zh-CN" altLang="en-US"/>
          </a:p>
        </p:txBody>
      </p:sp>
    </p:spTree>
    <p:extLst>
      <p:ext uri="{BB962C8B-B14F-4D97-AF65-F5344CB8AC3E}">
        <p14:creationId xmlns:p14="http://schemas.microsoft.com/office/powerpoint/2010/main" val="392453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Then arise</a:t>
            </a:r>
            <a:r>
              <a:rPr lang="en-US" altLang="zh-CN" baseline="0" dirty="0" smtClean="0"/>
              <a:t> a </a:t>
            </a:r>
            <a:r>
              <a:rPr lang="en-US" altLang="zh-CN" dirty="0" smtClean="0"/>
              <a:t>question how to increase </a:t>
            </a:r>
            <a:r>
              <a:rPr lang="en-US" altLang="zh-CN" baseline="0" dirty="0" smtClean="0"/>
              <a:t>conversion efficiency? </a:t>
            </a:r>
          </a:p>
          <a:p>
            <a:r>
              <a:rPr lang="en-US" altLang="zh-CN" baseline="0" dirty="0" smtClean="0"/>
              <a:t>We hope the pulse is totally frequency downshifted, however </a:t>
            </a:r>
            <a:r>
              <a:rPr lang="en-US" altLang="zh-CN" sz="1200" b="0" i="0" kern="1200" baseline="0" dirty="0" smtClean="0">
                <a:solidFill>
                  <a:schemeClr val="tx1"/>
                </a:solidFill>
                <a:effectLst/>
                <a:latin typeface="+mn-lt"/>
                <a:ea typeface="ＭＳ Ｐゴシック" panose="020B0600070205080204" pitchFamily="34" charset="-128"/>
              </a:rPr>
              <a:t>it</a:t>
            </a:r>
            <a:r>
              <a:rPr lang="en-US" altLang="zh-CN" sz="1200" b="0" i="0" kern="1200" dirty="0" smtClean="0">
                <a:solidFill>
                  <a:schemeClr val="tx1"/>
                </a:solidFill>
                <a:effectLst/>
                <a:latin typeface="+mn-lt"/>
                <a:ea typeface="ＭＳ Ｐゴシック" panose="020B0600070205080204" pitchFamily="34" charset="-128"/>
                <a:cs typeface="ＭＳ Ｐゴシック" charset="0"/>
              </a:rPr>
              <a:t> is practically impossible</a:t>
            </a:r>
            <a:r>
              <a:rPr lang="en-US" altLang="zh-CN" baseline="0" dirty="0" smtClean="0"/>
              <a:t>.</a:t>
            </a:r>
          </a:p>
          <a:p>
            <a:r>
              <a:rPr lang="en-US" altLang="zh-CN" baseline="0" dirty="0" smtClean="0"/>
              <a:t>So we should find the best solution, which is shown in this picture.</a:t>
            </a:r>
          </a:p>
          <a:p>
            <a:r>
              <a:rPr lang="en-US" altLang="zh-CN" baseline="0" dirty="0" smtClean="0"/>
              <a:t>The peak of the laser pulse rides on the peak of the refractive index gradient. Based on this idea, we can get the optimal pulse duration .  </a:t>
            </a:r>
          </a:p>
          <a:p>
            <a:r>
              <a:rPr lang="en-US" altLang="zh-CN" baseline="0" dirty="0" smtClean="0"/>
              <a:t>For the case of plasma density and </a:t>
            </a: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normalized vector potential, the pulse duration equals to 10fs.</a:t>
            </a:r>
            <a:endParaRPr lang="en-US" altLang="zh-CN" baseline="0" dirty="0" smtClean="0"/>
          </a:p>
          <a:p>
            <a:r>
              <a:rPr lang="en-US" altLang="zh-CN" baseline="0" dirty="0" smtClean="0"/>
              <a:t>However, it is hard to get such intense and short laser pulse.</a:t>
            </a:r>
          </a:p>
        </p:txBody>
      </p:sp>
      <p:sp>
        <p:nvSpPr>
          <p:cNvPr id="4" name="灯片编号占位符 3"/>
          <p:cNvSpPr>
            <a:spLocks noGrp="1"/>
          </p:cNvSpPr>
          <p:nvPr>
            <p:ph type="sldNum" sz="quarter" idx="10"/>
          </p:nvPr>
        </p:nvSpPr>
        <p:spPr/>
        <p:txBody>
          <a:bodyPr/>
          <a:lstStyle/>
          <a:p>
            <a:fld id="{6FE6BE4A-29F4-4DEC-90DC-BCD671FFB55F}" type="slidenum">
              <a:rPr lang="zh-CN" altLang="en-US" smtClean="0"/>
              <a:t>8</a:t>
            </a:fld>
            <a:endParaRPr lang="zh-CN" altLang="en-US"/>
          </a:p>
        </p:txBody>
      </p:sp>
    </p:spTree>
    <p:extLst>
      <p:ext uri="{BB962C8B-B14F-4D97-AF65-F5344CB8AC3E}">
        <p14:creationId xmlns:p14="http://schemas.microsoft.com/office/powerpoint/2010/main" val="179776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smtClean="0"/>
              <a:t>So a special  density-tailored plasma structure is proposed </a:t>
            </a:r>
            <a:r>
              <a:rPr lang="en-US" altLang="zh-CN" b="0" baseline="0" dirty="0" smtClean="0"/>
              <a:t>to generate </a:t>
            </a:r>
            <a:r>
              <a:rPr lang="en-US" altLang="zh-CN" sz="1200" b="0" baseline="0" dirty="0" smtClean="0">
                <a:latin typeface="Arial Black" panose="020B0A04020102020204" pitchFamily="34" charset="0"/>
              </a:rPr>
              <a:t>r</a:t>
            </a:r>
            <a:r>
              <a:rPr lang="en-US" altLang="zh-CN" sz="1200" b="0" dirty="0" smtClean="0">
                <a:latin typeface="Arial Black" panose="020B0A04020102020204" pitchFamily="34" charset="0"/>
              </a:rPr>
              <a:t>elativistic single-cycle tunable infrared pulses with high conversion efficiency.</a:t>
            </a:r>
            <a:endParaRPr lang="zh-CN" altLang="en-US" b="0"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smtClean="0"/>
              <a:t>It can be divided into 3 sections: compressor; converter and</a:t>
            </a: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 coupler.</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Here </a:t>
            </a:r>
            <a:r>
              <a:rPr lang="en-US" altLang="zh-CN" dirty="0" smtClean="0"/>
              <a:t>I will give</a:t>
            </a:r>
            <a:r>
              <a:rPr lang="en-US" altLang="zh-CN" baseline="0" dirty="0" smtClean="0"/>
              <a:t> a 3D PIC simulation case to illustrate the whole physical process involved based on achievable laser parameters.</a:t>
            </a:r>
            <a:endPar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smtClean="0"/>
              <a:t>It can be divided into 3 sections: the first part is low density laser pulse compressor; the second is high density converter for </a:t>
            </a: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frequency </a:t>
            </a:r>
            <a:r>
              <a:rPr lang="en-US" altLang="zh-CN" sz="1200" b="0" i="0" u="none" strike="noStrike" kern="1200" baseline="0" dirty="0" err="1" smtClean="0">
                <a:solidFill>
                  <a:schemeClr val="tx1"/>
                </a:solidFill>
                <a:latin typeface="+mn-lt"/>
                <a:ea typeface="ＭＳ Ｐゴシック" panose="020B0600070205080204" pitchFamily="34" charset="-128"/>
                <a:cs typeface="ＭＳ Ｐゴシック" charset="0"/>
              </a:rPr>
              <a:t>downconversion</a:t>
            </a:r>
            <a:r>
              <a:rPr lang="en-US" altLang="zh-CN" sz="1200" b="0" i="0" u="none" strike="noStrike" kern="1200" baseline="0" dirty="0" smtClean="0">
                <a:solidFill>
                  <a:schemeClr val="tx1"/>
                </a:solidFill>
                <a:latin typeface="+mn-lt"/>
                <a:ea typeface="ＭＳ Ｐゴシック" panose="020B0600070205080204" pitchFamily="34" charset="-128"/>
                <a:cs typeface="ＭＳ Ｐゴシック" charset="0"/>
              </a:rPr>
              <a:t>, and the final coupler module is used to transfer the pulse to outside with small attenuation and without any significant distortion due to GVD effects.</a:t>
            </a:r>
          </a:p>
        </p:txBody>
      </p:sp>
      <p:sp>
        <p:nvSpPr>
          <p:cNvPr id="4" name="灯片编号占位符 3"/>
          <p:cNvSpPr>
            <a:spLocks noGrp="1"/>
          </p:cNvSpPr>
          <p:nvPr>
            <p:ph type="sldNum" sz="quarter" idx="10"/>
          </p:nvPr>
        </p:nvSpPr>
        <p:spPr/>
        <p:txBody>
          <a:bodyPr/>
          <a:lstStyle/>
          <a:p>
            <a:fld id="{6FE6BE4A-29F4-4DEC-90DC-BCD671FFB55F}" type="slidenum">
              <a:rPr lang="zh-CN" altLang="en-US" smtClean="0"/>
              <a:t>9</a:t>
            </a:fld>
            <a:endParaRPr lang="zh-CN" altLang="en-US"/>
          </a:p>
        </p:txBody>
      </p:sp>
    </p:spTree>
    <p:extLst>
      <p:ext uri="{BB962C8B-B14F-4D97-AF65-F5344CB8AC3E}">
        <p14:creationId xmlns:p14="http://schemas.microsoft.com/office/powerpoint/2010/main" val="2873044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21958BE-1563-4C97-949B-53A363C4C65A}" type="datetimeFigureOut">
              <a:rPr lang="en-US" altLang="zh-CN"/>
              <a:pPr>
                <a:defRPr/>
              </a:pPr>
              <a:t>5/8/2019</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p:txBody>
          <a:bodyPr/>
          <a:lstStyle>
            <a:lvl1pPr>
              <a:defRPr/>
            </a:lvl1pPr>
          </a:lstStyle>
          <a:p>
            <a:pPr>
              <a:defRPr/>
            </a:pPr>
            <a:fld id="{4BABA3D8-630F-4325-B605-1B5C01CAE125}" type="slidenum">
              <a:rPr lang="en-US" altLang="zh-CN"/>
              <a:pPr>
                <a:defRPr/>
              </a:pPr>
              <a:t>‹#›</a:t>
            </a:fld>
            <a:endParaRPr lang="en-US" altLang="zh-CN"/>
          </a:p>
        </p:txBody>
      </p:sp>
    </p:spTree>
    <p:extLst>
      <p:ext uri="{BB962C8B-B14F-4D97-AF65-F5344CB8AC3E}">
        <p14:creationId xmlns:p14="http://schemas.microsoft.com/office/powerpoint/2010/main" val="1166377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67975C-0FE0-4E61-B46F-DD70A27008F8}" type="datetimeFigureOut">
              <a:rPr lang="en-US" altLang="zh-CN"/>
              <a:pPr>
                <a:defRPr/>
              </a:pPr>
              <a:t>5/8/2019</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p:txBody>
          <a:bodyPr/>
          <a:lstStyle>
            <a:lvl1pPr>
              <a:defRPr/>
            </a:lvl1pPr>
          </a:lstStyle>
          <a:p>
            <a:pPr>
              <a:defRPr/>
            </a:pPr>
            <a:fld id="{B818F6D9-0A7F-4254-83D2-106F78C41F5B}" type="slidenum">
              <a:rPr lang="en-US" altLang="zh-CN"/>
              <a:pPr>
                <a:defRPr/>
              </a:pPr>
              <a:t>‹#›</a:t>
            </a:fld>
            <a:endParaRPr lang="en-US" altLang="zh-CN"/>
          </a:p>
        </p:txBody>
      </p:sp>
    </p:spTree>
    <p:extLst>
      <p:ext uri="{BB962C8B-B14F-4D97-AF65-F5344CB8AC3E}">
        <p14:creationId xmlns:p14="http://schemas.microsoft.com/office/powerpoint/2010/main" val="243908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EAFABA-01D8-43BC-96C6-F0DDC6787624}" type="datetimeFigureOut">
              <a:rPr lang="en-US" altLang="zh-CN"/>
              <a:pPr>
                <a:defRPr/>
              </a:pPr>
              <a:t>5/8/2019</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p:txBody>
          <a:bodyPr/>
          <a:lstStyle>
            <a:lvl1pPr>
              <a:defRPr/>
            </a:lvl1pPr>
          </a:lstStyle>
          <a:p>
            <a:pPr>
              <a:defRPr/>
            </a:pPr>
            <a:fld id="{23D23410-0B20-49E4-AF46-A7A3C3D609E8}" type="slidenum">
              <a:rPr lang="en-US" altLang="zh-CN"/>
              <a:pPr>
                <a:defRPr/>
              </a:pPr>
              <a:t>‹#›</a:t>
            </a:fld>
            <a:endParaRPr lang="en-US" altLang="zh-CN"/>
          </a:p>
        </p:txBody>
      </p:sp>
    </p:spTree>
    <p:extLst>
      <p:ext uri="{BB962C8B-B14F-4D97-AF65-F5344CB8AC3E}">
        <p14:creationId xmlns:p14="http://schemas.microsoft.com/office/powerpoint/2010/main" val="56758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0331BB-B2F8-4BDC-8FEC-09C8DAB48AED}" type="datetimeFigureOut">
              <a:rPr lang="en-US" altLang="zh-CN"/>
              <a:pPr>
                <a:defRPr/>
              </a:pPr>
              <a:t>5/8/2019</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p:txBody>
          <a:bodyPr/>
          <a:lstStyle>
            <a:lvl1pPr>
              <a:defRPr/>
            </a:lvl1pPr>
          </a:lstStyle>
          <a:p>
            <a:pPr>
              <a:defRPr/>
            </a:pPr>
            <a:fld id="{A6FF15F3-3CE3-4BE7-80FE-5C359B8B711E}" type="slidenum">
              <a:rPr lang="en-US" altLang="zh-CN"/>
              <a:pPr>
                <a:defRPr/>
              </a:pPr>
              <a:t>‹#›</a:t>
            </a:fld>
            <a:endParaRPr lang="en-US" altLang="zh-CN"/>
          </a:p>
        </p:txBody>
      </p:sp>
    </p:spTree>
    <p:extLst>
      <p:ext uri="{BB962C8B-B14F-4D97-AF65-F5344CB8AC3E}">
        <p14:creationId xmlns:p14="http://schemas.microsoft.com/office/powerpoint/2010/main" val="212553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DAF0DC-3B83-40B7-B117-2ECDF72A4B82}" type="datetimeFigureOut">
              <a:rPr lang="en-US" altLang="zh-CN"/>
              <a:pPr>
                <a:defRPr/>
              </a:pPr>
              <a:t>5/8/2019</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p:txBody>
          <a:bodyPr/>
          <a:lstStyle>
            <a:lvl1pPr>
              <a:defRPr/>
            </a:lvl1pPr>
          </a:lstStyle>
          <a:p>
            <a:pPr>
              <a:defRPr/>
            </a:pPr>
            <a:fld id="{8AF8DD32-A1A3-4C83-BF64-251C8D17C240}" type="slidenum">
              <a:rPr lang="en-US" altLang="zh-CN"/>
              <a:pPr>
                <a:defRPr/>
              </a:pPr>
              <a:t>‹#›</a:t>
            </a:fld>
            <a:endParaRPr lang="en-US" altLang="zh-CN"/>
          </a:p>
        </p:txBody>
      </p:sp>
    </p:spTree>
    <p:extLst>
      <p:ext uri="{BB962C8B-B14F-4D97-AF65-F5344CB8AC3E}">
        <p14:creationId xmlns:p14="http://schemas.microsoft.com/office/powerpoint/2010/main" val="137486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F462C8-6427-46C9-9225-75DCC31DFEEE}" type="datetimeFigureOut">
              <a:rPr lang="en-US" altLang="zh-CN"/>
              <a:pPr>
                <a:defRPr/>
              </a:pPr>
              <a:t>5/8/2019</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p:txBody>
          <a:bodyPr/>
          <a:lstStyle>
            <a:lvl1pPr>
              <a:defRPr/>
            </a:lvl1pPr>
          </a:lstStyle>
          <a:p>
            <a:pPr>
              <a:defRPr/>
            </a:pPr>
            <a:fld id="{84AACCF7-3594-404F-B11A-B911C4E15071}" type="slidenum">
              <a:rPr lang="en-US" altLang="zh-CN"/>
              <a:pPr>
                <a:defRPr/>
              </a:pPr>
              <a:t>‹#›</a:t>
            </a:fld>
            <a:endParaRPr lang="en-US" altLang="zh-CN"/>
          </a:p>
        </p:txBody>
      </p:sp>
    </p:spTree>
    <p:extLst>
      <p:ext uri="{BB962C8B-B14F-4D97-AF65-F5344CB8AC3E}">
        <p14:creationId xmlns:p14="http://schemas.microsoft.com/office/powerpoint/2010/main" val="782271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A43F6B0-7DB5-4113-8D4D-E5C63A594684}" type="datetimeFigureOut">
              <a:rPr lang="en-US" altLang="zh-CN"/>
              <a:pPr>
                <a:defRPr/>
              </a:pPr>
              <a:t>5/8/2019</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zh-CN" altLang="zh-CN"/>
          </a:p>
        </p:txBody>
      </p:sp>
      <p:sp>
        <p:nvSpPr>
          <p:cNvPr id="9" name="Slide Number Placeholder 5"/>
          <p:cNvSpPr>
            <a:spLocks noGrp="1"/>
          </p:cNvSpPr>
          <p:nvPr>
            <p:ph type="sldNum" sz="quarter" idx="12"/>
          </p:nvPr>
        </p:nvSpPr>
        <p:spPr/>
        <p:txBody>
          <a:bodyPr/>
          <a:lstStyle>
            <a:lvl1pPr>
              <a:defRPr/>
            </a:lvl1pPr>
          </a:lstStyle>
          <a:p>
            <a:pPr>
              <a:defRPr/>
            </a:pPr>
            <a:fld id="{E335B10C-0895-4E19-8C2B-4F7A97FC0D85}" type="slidenum">
              <a:rPr lang="en-US" altLang="zh-CN"/>
              <a:pPr>
                <a:defRPr/>
              </a:pPr>
              <a:t>‹#›</a:t>
            </a:fld>
            <a:endParaRPr lang="en-US" altLang="zh-CN"/>
          </a:p>
        </p:txBody>
      </p:sp>
    </p:spTree>
    <p:extLst>
      <p:ext uri="{BB962C8B-B14F-4D97-AF65-F5344CB8AC3E}">
        <p14:creationId xmlns:p14="http://schemas.microsoft.com/office/powerpoint/2010/main" val="3132708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0AEE546-4D2D-4376-B29F-5C539EDB0060}" type="datetimeFigureOut">
              <a:rPr lang="en-US" altLang="zh-CN"/>
              <a:pPr>
                <a:defRPr/>
              </a:pPr>
              <a:t>5/8/2019</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zh-CN" altLang="zh-CN"/>
          </a:p>
        </p:txBody>
      </p:sp>
      <p:sp>
        <p:nvSpPr>
          <p:cNvPr id="5" name="Slide Number Placeholder 5"/>
          <p:cNvSpPr>
            <a:spLocks noGrp="1"/>
          </p:cNvSpPr>
          <p:nvPr>
            <p:ph type="sldNum" sz="quarter" idx="12"/>
          </p:nvPr>
        </p:nvSpPr>
        <p:spPr/>
        <p:txBody>
          <a:bodyPr/>
          <a:lstStyle>
            <a:lvl1pPr>
              <a:defRPr/>
            </a:lvl1pPr>
          </a:lstStyle>
          <a:p>
            <a:pPr>
              <a:defRPr/>
            </a:pPr>
            <a:fld id="{014FC230-A182-4F47-BB97-C3D71779933D}" type="slidenum">
              <a:rPr lang="en-US" altLang="zh-CN"/>
              <a:pPr>
                <a:defRPr/>
              </a:pPr>
              <a:t>‹#›</a:t>
            </a:fld>
            <a:endParaRPr lang="en-US" altLang="zh-CN"/>
          </a:p>
        </p:txBody>
      </p:sp>
    </p:spTree>
    <p:extLst>
      <p:ext uri="{BB962C8B-B14F-4D97-AF65-F5344CB8AC3E}">
        <p14:creationId xmlns:p14="http://schemas.microsoft.com/office/powerpoint/2010/main" val="107734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39D3E2-35F2-41C2-AEA0-0E26761E13F0}" type="datetimeFigureOut">
              <a:rPr lang="en-US" altLang="zh-CN"/>
              <a:pPr>
                <a:defRPr/>
              </a:pPr>
              <a:t>5/8/2019</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zh-CN" altLang="zh-CN"/>
          </a:p>
        </p:txBody>
      </p:sp>
      <p:sp>
        <p:nvSpPr>
          <p:cNvPr id="4" name="Slide Number Placeholder 5"/>
          <p:cNvSpPr>
            <a:spLocks noGrp="1"/>
          </p:cNvSpPr>
          <p:nvPr>
            <p:ph type="sldNum" sz="quarter" idx="12"/>
          </p:nvPr>
        </p:nvSpPr>
        <p:spPr/>
        <p:txBody>
          <a:bodyPr/>
          <a:lstStyle>
            <a:lvl1pPr>
              <a:defRPr/>
            </a:lvl1pPr>
          </a:lstStyle>
          <a:p>
            <a:pPr>
              <a:defRPr/>
            </a:pPr>
            <a:fld id="{6C466E3A-44E4-4F3B-B5F9-3D782A2F5C97}" type="slidenum">
              <a:rPr lang="en-US" altLang="zh-CN"/>
              <a:pPr>
                <a:defRPr/>
              </a:pPr>
              <a:t>‹#›</a:t>
            </a:fld>
            <a:endParaRPr lang="en-US" altLang="zh-CN"/>
          </a:p>
        </p:txBody>
      </p:sp>
    </p:spTree>
    <p:extLst>
      <p:ext uri="{BB962C8B-B14F-4D97-AF65-F5344CB8AC3E}">
        <p14:creationId xmlns:p14="http://schemas.microsoft.com/office/powerpoint/2010/main" val="13337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B4A869-2794-452A-A589-FD4F46A1318E}" type="datetimeFigureOut">
              <a:rPr lang="en-US" altLang="zh-CN"/>
              <a:pPr>
                <a:defRPr/>
              </a:pPr>
              <a:t>5/8/2019</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p:txBody>
          <a:bodyPr/>
          <a:lstStyle>
            <a:lvl1pPr>
              <a:defRPr/>
            </a:lvl1pPr>
          </a:lstStyle>
          <a:p>
            <a:pPr>
              <a:defRPr/>
            </a:pPr>
            <a:fld id="{0863055D-A6A9-4EA4-9A42-27E89A51F670}" type="slidenum">
              <a:rPr lang="en-US" altLang="zh-CN"/>
              <a:pPr>
                <a:defRPr/>
              </a:pPr>
              <a:t>‹#›</a:t>
            </a:fld>
            <a:endParaRPr lang="en-US" altLang="zh-CN"/>
          </a:p>
        </p:txBody>
      </p:sp>
    </p:spTree>
    <p:extLst>
      <p:ext uri="{BB962C8B-B14F-4D97-AF65-F5344CB8AC3E}">
        <p14:creationId xmlns:p14="http://schemas.microsoft.com/office/powerpoint/2010/main" val="1313282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64A925-46CC-41B0-80D0-0DFF85280F7F}" type="datetimeFigureOut">
              <a:rPr lang="en-US" altLang="zh-CN"/>
              <a:pPr>
                <a:defRPr/>
              </a:pPr>
              <a:t>5/8/2019</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p:txBody>
          <a:bodyPr/>
          <a:lstStyle>
            <a:lvl1pPr>
              <a:defRPr/>
            </a:lvl1pPr>
          </a:lstStyle>
          <a:p>
            <a:pPr>
              <a:defRPr/>
            </a:pPr>
            <a:fld id="{D8AE9E69-5713-4A8B-8F26-3BB04B606A01}" type="slidenum">
              <a:rPr lang="en-US" altLang="zh-CN"/>
              <a:pPr>
                <a:defRPr/>
              </a:pPr>
              <a:t>‹#›</a:t>
            </a:fld>
            <a:endParaRPr lang="en-US" altLang="zh-CN"/>
          </a:p>
        </p:txBody>
      </p:sp>
    </p:spTree>
    <p:extLst>
      <p:ext uri="{BB962C8B-B14F-4D97-AF65-F5344CB8AC3E}">
        <p14:creationId xmlns:p14="http://schemas.microsoft.com/office/powerpoint/2010/main" val="267160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34279663-CC59-4FA5-83C7-D6950E16C601}" type="datetimeFigureOut">
              <a:rPr lang="en-US" altLang="zh-CN"/>
              <a:pPr>
                <a:defRPr/>
              </a:pPr>
              <a:t>5/8/2019</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zh-CN"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B78F0F-8DA8-48B0-ADDF-7BFCE699A09B}"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15.xml"/><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5.wmf"/><Relationship Id="rId5" Type="http://schemas.openxmlformats.org/officeDocument/2006/relationships/oleObject" Target="../embeddings/oleObject9.bin"/><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19.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4.wmf"/><Relationship Id="rId5" Type="http://schemas.openxmlformats.org/officeDocument/2006/relationships/oleObject" Target="../embeddings/oleObject11.bin"/><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7.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7.bin"/><Relationship Id="rId3" Type="http://schemas.openxmlformats.org/officeDocument/2006/relationships/notesSlide" Target="../notesSlides/notesSlide8.xml"/><Relationship Id="rId7" Type="http://schemas.openxmlformats.org/officeDocument/2006/relationships/oleObject" Target="../embeddings/oleObject4.bin"/><Relationship Id="rId12" Type="http://schemas.openxmlformats.org/officeDocument/2006/relationships/image" Target="../media/image14.wmf"/><Relationship Id="rId2" Type="http://schemas.openxmlformats.org/officeDocument/2006/relationships/slideLayout" Target="../slideLayouts/slideLayout2.xml"/><Relationship Id="rId16" Type="http://schemas.openxmlformats.org/officeDocument/2006/relationships/image" Target="../media/image16.wmf"/><Relationship Id="rId1" Type="http://schemas.openxmlformats.org/officeDocument/2006/relationships/vmlDrawing" Target="../drawings/vmlDrawing2.vml"/><Relationship Id="rId6" Type="http://schemas.openxmlformats.org/officeDocument/2006/relationships/image" Target="../media/image10.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13.wmf"/><Relationship Id="rId4" Type="http://schemas.openxmlformats.org/officeDocument/2006/relationships/image" Target="../media/image17.png"/><Relationship Id="rId9" Type="http://schemas.openxmlformats.org/officeDocument/2006/relationships/oleObject" Target="../embeddings/oleObject5.bin"/><Relationship Id="rId14" Type="http://schemas.openxmlformats.org/officeDocument/2006/relationships/image" Target="../media/image15.w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4743" y="4704735"/>
            <a:ext cx="9113552" cy="2153265"/>
          </a:xfrm>
          <a:prstGeom prst="rect">
            <a:avLst/>
          </a:prstGeom>
        </p:spPr>
      </p:pic>
      <p:sp>
        <p:nvSpPr>
          <p:cNvPr id="15362" name="Subtitle 2"/>
          <p:cNvSpPr txBox="1">
            <a:spLocks/>
          </p:cNvSpPr>
          <p:nvPr/>
        </p:nvSpPr>
        <p:spPr bwMode="auto">
          <a:xfrm>
            <a:off x="1110006" y="3633327"/>
            <a:ext cx="6929437" cy="88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zh-TW" sz="2400" b="1" i="0"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Helvetica" panose="020B0604020202030204" pitchFamily="34" charset="0"/>
                <a:ea typeface="楷体" panose="02010609060101010101" pitchFamily="49" charset="-122"/>
                <a:cs typeface="+mn-cs"/>
              </a:rPr>
              <a:t>Chih-Hao Pai</a:t>
            </a:r>
          </a:p>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zh-TW" sz="2400" b="1" i="0"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Helvetica" panose="020B0604020202030204" pitchFamily="34" charset="0"/>
                <a:ea typeface="楷体" panose="02010609060101010101" pitchFamily="49" charset="-122"/>
                <a:cs typeface="+mn-cs"/>
              </a:rPr>
              <a:t>Tsinghua University</a:t>
            </a:r>
            <a:endParaRPr kumimoji="0" lang="en-US" altLang="zh-CN" sz="2400" b="1" i="0"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Helvetica" panose="020B0604020202030204" pitchFamily="34" charset="0"/>
              <a:ea typeface="ＭＳ Ｐゴシック" panose="020B0600070205080204" pitchFamily="34" charset="-128"/>
              <a:cs typeface="+mn-cs"/>
            </a:endParaRPr>
          </a:p>
        </p:txBody>
      </p:sp>
      <p:sp>
        <p:nvSpPr>
          <p:cNvPr id="3" name="矩形 2"/>
          <p:cNvSpPr/>
          <p:nvPr/>
        </p:nvSpPr>
        <p:spPr>
          <a:xfrm>
            <a:off x="4830417" y="62713"/>
            <a:ext cx="4234071" cy="8989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363" name="Title 1"/>
          <p:cNvSpPr>
            <a:spLocks noGrp="1"/>
          </p:cNvSpPr>
          <p:nvPr>
            <p:ph type="ctrTitle"/>
          </p:nvPr>
        </p:nvSpPr>
        <p:spPr>
          <a:xfrm>
            <a:off x="9933" y="767932"/>
            <a:ext cx="9128301" cy="2092325"/>
          </a:xfrm>
        </p:spPr>
        <p:txBody>
          <a:bodyPr/>
          <a:lstStyle/>
          <a:p>
            <a:pPr eaLnBrk="1" hangingPunct="1"/>
            <a:r>
              <a:rPr lang="en-US" altLang="zh-CN" sz="4000" b="1" dirty="0" smtClean="0">
                <a:effectLst>
                  <a:outerShdw blurRad="38100" dist="38100" dir="2700000" algn="tl">
                    <a:srgbClr val="000000">
                      <a:alpha val="43137"/>
                    </a:srgbClr>
                  </a:outerShdw>
                </a:effectLst>
                <a:latin typeface="Helvetica" panose="020B0604020202030204" pitchFamily="34" charset="0"/>
              </a:rPr>
              <a:t>Tunable relativistic </a:t>
            </a:r>
            <a:r>
              <a:rPr lang="en-US" altLang="zh-CN" sz="4000" b="1" dirty="0">
                <a:effectLst>
                  <a:outerShdw blurRad="38100" dist="38100" dir="2700000" algn="tl">
                    <a:srgbClr val="000000">
                      <a:alpha val="43137"/>
                    </a:srgbClr>
                  </a:outerShdw>
                </a:effectLst>
                <a:latin typeface="Helvetica" panose="020B0604020202030204" pitchFamily="34" charset="0"/>
              </a:rPr>
              <a:t>single-cycle </a:t>
            </a:r>
            <a:r>
              <a:rPr lang="en-US" altLang="zh-CN" sz="4000" b="1" dirty="0" smtClean="0">
                <a:effectLst>
                  <a:outerShdw blurRad="38100" dist="38100" dir="2700000" algn="tl">
                    <a:srgbClr val="000000">
                      <a:alpha val="43137"/>
                    </a:srgbClr>
                  </a:outerShdw>
                </a:effectLst>
                <a:latin typeface="Helvetica" panose="020B0604020202030204" pitchFamily="34" charset="0"/>
              </a:rPr>
              <a:t>infrared </a:t>
            </a:r>
            <a:r>
              <a:rPr lang="en-US" altLang="zh-CN" sz="4000" b="1" dirty="0">
                <a:effectLst>
                  <a:outerShdw blurRad="38100" dist="38100" dir="2700000" algn="tl">
                    <a:srgbClr val="000000">
                      <a:alpha val="43137"/>
                    </a:srgbClr>
                  </a:outerShdw>
                </a:effectLst>
                <a:latin typeface="Helvetica" panose="020B0604020202030204" pitchFamily="34" charset="0"/>
              </a:rPr>
              <a:t>pulses generated from tailored plasma density </a:t>
            </a:r>
            <a:r>
              <a:rPr lang="en-US" altLang="zh-CN" sz="4000" b="1" dirty="0" smtClean="0">
                <a:effectLst>
                  <a:outerShdw blurRad="38100" dist="38100" dir="2700000" algn="tl">
                    <a:srgbClr val="000000">
                      <a:alpha val="43137"/>
                    </a:srgbClr>
                  </a:outerShdw>
                </a:effectLst>
                <a:latin typeface="Helvetica" panose="020B0604020202030204" pitchFamily="34" charset="0"/>
              </a:rPr>
              <a:t>structures</a:t>
            </a:r>
          </a:p>
        </p:txBody>
      </p:sp>
      <p:sp>
        <p:nvSpPr>
          <p:cNvPr id="15365" name="矩形 5"/>
          <p:cNvSpPr>
            <a:spLocks noChangeArrowheads="1"/>
          </p:cNvSpPr>
          <p:nvPr/>
        </p:nvSpPr>
        <p:spPr bwMode="auto">
          <a:xfrm>
            <a:off x="1626836" y="4853323"/>
            <a:ext cx="58772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smtClean="0">
                <a:ln>
                  <a:noFill/>
                </a:ln>
                <a:solidFill>
                  <a:prstClr val="white"/>
                </a:solidFill>
                <a:effectLst/>
                <a:uLnTx/>
                <a:uFillTx/>
                <a:latin typeface="Calibri" pitchFamily="34" charset="0"/>
                <a:ea typeface="ＭＳ Ｐゴシック" pitchFamily="34" charset="-128"/>
                <a:cs typeface="+mn-cs"/>
              </a:rPr>
              <a:t>Laser Plasma Accelerator Workshop</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smtClean="0">
                <a:ln>
                  <a:noFill/>
                </a:ln>
                <a:solidFill>
                  <a:prstClr val="white"/>
                </a:solidFill>
                <a:effectLst/>
                <a:uLnTx/>
                <a:uFillTx/>
                <a:latin typeface="Calibri" pitchFamily="34" charset="0"/>
                <a:ea typeface="ＭＳ Ｐゴシック" pitchFamily="34" charset="-128"/>
                <a:cs typeface="+mn-cs"/>
              </a:rPr>
              <a:t>May</a:t>
            </a:r>
            <a:r>
              <a:rPr kumimoji="0" lang="zh-TW" altLang="en-US" sz="1800" b="1" i="0" u="none" strike="noStrike" kern="1200" cap="none" spc="0" normalizeH="0" baseline="0" noProof="0" dirty="0" smtClean="0">
                <a:ln>
                  <a:noFill/>
                </a:ln>
                <a:solidFill>
                  <a:prstClr val="white"/>
                </a:solidFill>
                <a:effectLst/>
                <a:uLnTx/>
                <a:uFillTx/>
                <a:latin typeface="Calibri" pitchFamily="34" charset="0"/>
                <a:ea typeface="ＭＳ Ｐゴシック" pitchFamily="34" charset="-128"/>
                <a:cs typeface="+mn-cs"/>
              </a:rPr>
              <a:t> </a:t>
            </a:r>
            <a:r>
              <a:rPr kumimoji="0" lang="en-US" altLang="zh-TW" sz="1800" b="1" i="0" u="none" strike="noStrike" kern="120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34" charset="-128"/>
                <a:cs typeface="+mn-cs"/>
              </a:rPr>
              <a:t>5—11,</a:t>
            </a:r>
            <a:r>
              <a:rPr kumimoji="0" lang="zh-TW" altLang="en-US" sz="1800" b="1" i="0" u="none" strike="noStrike" kern="1200" cap="none" spc="0" normalizeH="0" baseline="0" noProof="0" dirty="0" smtClean="0">
                <a:ln>
                  <a:noFill/>
                </a:ln>
                <a:solidFill>
                  <a:prstClr val="white"/>
                </a:solidFill>
                <a:effectLst/>
                <a:uLnTx/>
                <a:uFillTx/>
                <a:latin typeface="Calibri" pitchFamily="34" charset="0"/>
                <a:ea typeface="ＭＳ Ｐゴシック" pitchFamily="34" charset="-128"/>
                <a:cs typeface="+mn-cs"/>
              </a:rPr>
              <a:t> </a:t>
            </a:r>
            <a:r>
              <a:rPr kumimoji="0" lang="en-US" altLang="zh-TW" sz="1800" b="1" i="0" u="none" strike="noStrike" kern="1200" cap="none" spc="0" normalizeH="0" baseline="0" noProof="0" dirty="0" smtClean="0">
                <a:ln>
                  <a:noFill/>
                </a:ln>
                <a:solidFill>
                  <a:prstClr val="white"/>
                </a:solidFill>
                <a:effectLst/>
                <a:uLnTx/>
                <a:uFillTx/>
                <a:latin typeface="Calibri" pitchFamily="34" charset="0"/>
                <a:ea typeface="ＭＳ Ｐゴシック" pitchFamily="34" charset="-128"/>
                <a:cs typeface="+mn-cs"/>
              </a:rPr>
              <a:t>2019</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34" charset="-128"/>
                <a:cs typeface="+mn-cs"/>
              </a:rPr>
              <a:t>Split, Croatia</a:t>
            </a:r>
          </a:p>
        </p:txBody>
      </p:sp>
    </p:spTree>
    <p:extLst>
      <p:ext uri="{BB962C8B-B14F-4D97-AF65-F5344CB8AC3E}">
        <p14:creationId xmlns:p14="http://schemas.microsoft.com/office/powerpoint/2010/main" val="3533251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387" y="1193445"/>
            <a:ext cx="2770028" cy="4937770"/>
          </a:xfrm>
          <a:prstGeom prst="rect">
            <a:avLst/>
          </a:prstGeom>
          <a:ln w="19050">
            <a:solidFill>
              <a:schemeClr val="tx1"/>
            </a:solidFill>
            <a:prstDash val="dash"/>
          </a:ln>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976" y="1193445"/>
            <a:ext cx="5436616" cy="5239723"/>
          </a:xfrm>
          <a:prstGeom prst="rect">
            <a:avLst/>
          </a:prstGeom>
        </p:spPr>
      </p:pic>
      <p:sp>
        <p:nvSpPr>
          <p:cNvPr id="11" name="椭圆 10"/>
          <p:cNvSpPr/>
          <p:nvPr/>
        </p:nvSpPr>
        <p:spPr bwMode="auto">
          <a:xfrm>
            <a:off x="1155030" y="2267943"/>
            <a:ext cx="173255" cy="173255"/>
          </a:xfrm>
          <a:prstGeom prst="ellipse">
            <a:avLst/>
          </a:prstGeom>
          <a:solidFill>
            <a:srgbClr val="C00000"/>
          </a:solid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solidFill>
                  <a:schemeClr val="tx1"/>
                </a:solid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sp>
        <p:nvSpPr>
          <p:cNvPr id="8" name="标题 1"/>
          <p:cNvSpPr txBox="1">
            <a:spLocks/>
          </p:cNvSpPr>
          <p:nvPr/>
        </p:nvSpPr>
        <p:spPr bwMode="auto">
          <a:xfrm>
            <a:off x="-883194" y="-24062"/>
            <a:ext cx="10893462" cy="809567"/>
          </a:xfrm>
          <a:prstGeom prst="rect">
            <a:avLst/>
          </a:prstGeom>
          <a:noFill/>
          <a:ln w="12700">
            <a:noFill/>
            <a:miter lim="800000"/>
            <a:headEnd/>
            <a:tailEnd/>
          </a:ln>
        </p:spPr>
        <p:txBody>
          <a:bodyPr vert="horz" wrap="square" lIns="63500" tIns="63500" rIns="130046" bIns="63500" numCol="1" anchor="ctr" anchorCtr="0" compatLnSpc="1">
            <a:prstTxWarp prst="textNoShape">
              <a:avLst/>
            </a:prstTxWarp>
          </a:bodyPr>
          <a:lstStyle>
            <a:lvl1pPr algn="ctr" rtl="0" eaLnBrk="0" fontAlgn="base" hangingPunct="0">
              <a:spcBef>
                <a:spcPct val="0"/>
              </a:spcBef>
              <a:spcAft>
                <a:spcPct val="0"/>
              </a:spcAft>
              <a:defRPr sz="3200">
                <a:solidFill>
                  <a:srgbClr val="660066"/>
                </a:solidFill>
                <a:latin typeface="Calibri" panose="020F0502020204030204" pitchFamily="34" charset="0"/>
                <a:ea typeface="+mj-ea"/>
                <a:cs typeface="+mj-cs"/>
                <a:sym typeface="Times New Roman" pitchFamily="18" charset="0"/>
              </a:defRPr>
            </a:lvl1pPr>
            <a:lvl2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2pPr>
            <a:lvl3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3pPr>
            <a:lvl4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4pPr>
            <a:lvl5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5pPr>
            <a:lvl6pPr marL="321457"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6pPr>
            <a:lvl7pPr marL="642915"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7pPr>
            <a:lvl8pPr marL="964372"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8pPr>
            <a:lvl9pPr marL="1285829"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9pPr>
          </a:lstStyle>
          <a:p>
            <a:pPr defTabSz="457200"/>
            <a:r>
              <a:rPr lang="en-US" altLang="zh-CN" b="1" kern="1200" smtClean="0">
                <a:solidFill>
                  <a:srgbClr val="000066"/>
                </a:solidFill>
                <a:latin typeface="Helvetica" panose="020B0604020202030204" pitchFamily="34" charset="0"/>
                <a:ea typeface="ＭＳ Ｐゴシック" panose="020B0600070205080204" pitchFamily="34" charset="-128"/>
                <a:cs typeface="ＭＳ Ｐゴシック" charset="0"/>
              </a:rPr>
              <a:t>Photon deceleration in density-tailored plasma</a:t>
            </a:r>
            <a:endParaRPr lang="en-US" altLang="zh-CN" b="1" kern="1200" dirty="0">
              <a:solidFill>
                <a:srgbClr val="000066"/>
              </a:solidFill>
              <a:latin typeface="Helvetica" panose="020B0604020202030204" pitchFamily="34" charset="0"/>
              <a:ea typeface="ＭＳ Ｐゴシック" panose="020B0600070205080204" pitchFamily="34" charset="-128"/>
              <a:cs typeface="ＭＳ Ｐゴシック" charset="0"/>
            </a:endParaRPr>
          </a:p>
        </p:txBody>
      </p:sp>
    </p:spTree>
    <p:extLst>
      <p:ext uri="{BB962C8B-B14F-4D97-AF65-F5344CB8AC3E}">
        <p14:creationId xmlns:p14="http://schemas.microsoft.com/office/powerpoint/2010/main" val="1005649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976" y="1193445"/>
            <a:ext cx="5436616" cy="5239723"/>
          </a:xfrm>
          <a:prstGeom prst="rect">
            <a:avLst/>
          </a:prstGeom>
        </p:spPr>
      </p:pic>
      <p:sp>
        <p:nvSpPr>
          <p:cNvPr id="11" name="椭圆 10"/>
          <p:cNvSpPr/>
          <p:nvPr/>
        </p:nvSpPr>
        <p:spPr bwMode="auto">
          <a:xfrm>
            <a:off x="4465789" y="2267943"/>
            <a:ext cx="173255" cy="173255"/>
          </a:xfrm>
          <a:prstGeom prst="ellipse">
            <a:avLst/>
          </a:prstGeom>
          <a:solidFill>
            <a:srgbClr val="C00000"/>
          </a:solid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solidFill>
                  <a:schemeClr val="tx1"/>
                </a:solid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3461" y="1193445"/>
            <a:ext cx="2817577" cy="4942647"/>
          </a:xfrm>
          <a:prstGeom prst="rect">
            <a:avLst/>
          </a:prstGeom>
          <a:ln w="19050">
            <a:solidFill>
              <a:schemeClr val="tx1"/>
            </a:solidFill>
            <a:prstDash val="dash"/>
          </a:ln>
        </p:spPr>
      </p:pic>
      <p:sp>
        <p:nvSpPr>
          <p:cNvPr id="7" name="标题 1"/>
          <p:cNvSpPr txBox="1">
            <a:spLocks/>
          </p:cNvSpPr>
          <p:nvPr/>
        </p:nvSpPr>
        <p:spPr bwMode="auto">
          <a:xfrm>
            <a:off x="-883194" y="-24062"/>
            <a:ext cx="10893462" cy="809567"/>
          </a:xfrm>
          <a:prstGeom prst="rect">
            <a:avLst/>
          </a:prstGeom>
          <a:noFill/>
          <a:ln w="12700">
            <a:noFill/>
            <a:miter lim="800000"/>
            <a:headEnd/>
            <a:tailEnd/>
          </a:ln>
        </p:spPr>
        <p:txBody>
          <a:bodyPr vert="horz" wrap="square" lIns="63500" tIns="63500" rIns="130046" bIns="63500" numCol="1" anchor="ctr" anchorCtr="0" compatLnSpc="1">
            <a:prstTxWarp prst="textNoShape">
              <a:avLst/>
            </a:prstTxWarp>
          </a:bodyPr>
          <a:lstStyle>
            <a:lvl1pPr algn="ctr" rtl="0" eaLnBrk="0" fontAlgn="base" hangingPunct="0">
              <a:spcBef>
                <a:spcPct val="0"/>
              </a:spcBef>
              <a:spcAft>
                <a:spcPct val="0"/>
              </a:spcAft>
              <a:defRPr sz="3200">
                <a:solidFill>
                  <a:srgbClr val="660066"/>
                </a:solidFill>
                <a:latin typeface="Calibri" panose="020F0502020204030204" pitchFamily="34" charset="0"/>
                <a:ea typeface="+mj-ea"/>
                <a:cs typeface="+mj-cs"/>
                <a:sym typeface="Times New Roman" pitchFamily="18" charset="0"/>
              </a:defRPr>
            </a:lvl1pPr>
            <a:lvl2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2pPr>
            <a:lvl3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3pPr>
            <a:lvl4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4pPr>
            <a:lvl5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5pPr>
            <a:lvl6pPr marL="321457"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6pPr>
            <a:lvl7pPr marL="642915"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7pPr>
            <a:lvl8pPr marL="964372"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8pPr>
            <a:lvl9pPr marL="1285829"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9pPr>
          </a:lstStyle>
          <a:p>
            <a:pPr defTabSz="457200"/>
            <a:r>
              <a:rPr lang="en-US" altLang="zh-CN" b="1" kern="1200" smtClean="0">
                <a:solidFill>
                  <a:srgbClr val="000066"/>
                </a:solidFill>
                <a:latin typeface="Helvetica" panose="020B0604020202030204" pitchFamily="34" charset="0"/>
                <a:ea typeface="ＭＳ Ｐゴシック" panose="020B0600070205080204" pitchFamily="34" charset="-128"/>
                <a:cs typeface="ＭＳ Ｐゴシック" charset="0"/>
              </a:rPr>
              <a:t>Photon deceleration in density-tailored plasma</a:t>
            </a:r>
            <a:endParaRPr lang="en-US" altLang="zh-CN" b="1" kern="1200" dirty="0">
              <a:solidFill>
                <a:srgbClr val="000066"/>
              </a:solidFill>
              <a:latin typeface="Helvetica" panose="020B0604020202030204" pitchFamily="34" charset="0"/>
              <a:ea typeface="ＭＳ Ｐゴシック" panose="020B0600070205080204" pitchFamily="34" charset="-128"/>
              <a:cs typeface="ＭＳ Ｐゴシック" charset="0"/>
            </a:endParaRPr>
          </a:p>
        </p:txBody>
      </p:sp>
    </p:spTree>
    <p:extLst>
      <p:ext uri="{BB962C8B-B14F-4D97-AF65-F5344CB8AC3E}">
        <p14:creationId xmlns:p14="http://schemas.microsoft.com/office/powerpoint/2010/main" val="3966637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76" y="1193445"/>
            <a:ext cx="5436616" cy="5239723"/>
          </a:xfrm>
          <a:prstGeom prst="rect">
            <a:avLst/>
          </a:prstGeom>
        </p:spPr>
      </p:pic>
      <p:sp>
        <p:nvSpPr>
          <p:cNvPr id="11" name="椭圆 10"/>
          <p:cNvSpPr/>
          <p:nvPr/>
        </p:nvSpPr>
        <p:spPr bwMode="auto">
          <a:xfrm>
            <a:off x="4845351" y="1422555"/>
            <a:ext cx="173255" cy="173255"/>
          </a:xfrm>
          <a:prstGeom prst="ellipse">
            <a:avLst/>
          </a:prstGeom>
          <a:solidFill>
            <a:srgbClr val="C00000"/>
          </a:solid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solidFill>
                  <a:schemeClr val="tx1"/>
                </a:solid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608" y="1193445"/>
            <a:ext cx="2905360" cy="4934112"/>
          </a:xfrm>
          <a:prstGeom prst="rect">
            <a:avLst/>
          </a:prstGeom>
          <a:ln w="19050">
            <a:solidFill>
              <a:schemeClr val="tx1"/>
            </a:solidFill>
            <a:prstDash val="dash"/>
          </a:ln>
        </p:spPr>
      </p:pic>
      <p:sp>
        <p:nvSpPr>
          <p:cNvPr id="8" name="标题 1"/>
          <p:cNvSpPr txBox="1">
            <a:spLocks/>
          </p:cNvSpPr>
          <p:nvPr/>
        </p:nvSpPr>
        <p:spPr bwMode="auto">
          <a:xfrm>
            <a:off x="-883194" y="-24062"/>
            <a:ext cx="10893462" cy="809567"/>
          </a:xfrm>
          <a:prstGeom prst="rect">
            <a:avLst/>
          </a:prstGeom>
          <a:noFill/>
          <a:ln w="12700">
            <a:noFill/>
            <a:miter lim="800000"/>
            <a:headEnd/>
            <a:tailEnd/>
          </a:ln>
        </p:spPr>
        <p:txBody>
          <a:bodyPr vert="horz" wrap="square" lIns="63500" tIns="63500" rIns="130046" bIns="63500" numCol="1" anchor="ctr" anchorCtr="0" compatLnSpc="1">
            <a:prstTxWarp prst="textNoShape">
              <a:avLst/>
            </a:prstTxWarp>
          </a:bodyPr>
          <a:lstStyle>
            <a:lvl1pPr algn="ctr" rtl="0" eaLnBrk="0" fontAlgn="base" hangingPunct="0">
              <a:spcBef>
                <a:spcPct val="0"/>
              </a:spcBef>
              <a:spcAft>
                <a:spcPct val="0"/>
              </a:spcAft>
              <a:defRPr sz="3200">
                <a:solidFill>
                  <a:srgbClr val="660066"/>
                </a:solidFill>
                <a:latin typeface="Calibri" panose="020F0502020204030204" pitchFamily="34" charset="0"/>
                <a:ea typeface="+mj-ea"/>
                <a:cs typeface="+mj-cs"/>
                <a:sym typeface="Times New Roman" pitchFamily="18" charset="0"/>
              </a:defRPr>
            </a:lvl1pPr>
            <a:lvl2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2pPr>
            <a:lvl3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3pPr>
            <a:lvl4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4pPr>
            <a:lvl5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5pPr>
            <a:lvl6pPr marL="321457"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6pPr>
            <a:lvl7pPr marL="642915"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7pPr>
            <a:lvl8pPr marL="964372"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8pPr>
            <a:lvl9pPr marL="1285829"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9pPr>
          </a:lstStyle>
          <a:p>
            <a:pPr defTabSz="457200"/>
            <a:r>
              <a:rPr lang="en-US" altLang="zh-CN" b="1" kern="1200" smtClean="0">
                <a:solidFill>
                  <a:srgbClr val="000066"/>
                </a:solidFill>
                <a:latin typeface="Helvetica" panose="020B0604020202030204" pitchFamily="34" charset="0"/>
                <a:ea typeface="ＭＳ Ｐゴシック" panose="020B0600070205080204" pitchFamily="34" charset="-128"/>
                <a:cs typeface="ＭＳ Ｐゴシック" charset="0"/>
              </a:rPr>
              <a:t>Photon deceleration in density-tailored plasma</a:t>
            </a:r>
            <a:endParaRPr lang="en-US" altLang="zh-CN" b="1" kern="1200" dirty="0">
              <a:solidFill>
                <a:srgbClr val="000066"/>
              </a:solidFill>
              <a:latin typeface="Helvetica" panose="020B0604020202030204" pitchFamily="34" charset="0"/>
              <a:ea typeface="ＭＳ Ｐゴシック" panose="020B0600070205080204" pitchFamily="34" charset="-128"/>
              <a:cs typeface="ＭＳ Ｐゴシック" charset="0"/>
            </a:endParaRPr>
          </a:p>
        </p:txBody>
      </p:sp>
    </p:spTree>
    <p:extLst>
      <p:ext uri="{BB962C8B-B14F-4D97-AF65-F5344CB8AC3E}">
        <p14:creationId xmlns:p14="http://schemas.microsoft.com/office/powerpoint/2010/main" val="312407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699"/>
            <a:ext cx="8229600" cy="1143000"/>
          </a:xfrm>
        </p:spPr>
        <p:txBody>
          <a:bodyPr/>
          <a:lstStyle/>
          <a:p>
            <a:r>
              <a:rPr lang="en-US" altLang="zh-CN" sz="3400" b="1" dirty="0">
                <a:solidFill>
                  <a:srgbClr val="002060"/>
                </a:solidFill>
                <a:latin typeface="Helvetica" panose="020B0604020202030204" pitchFamily="34" charset="0"/>
              </a:rPr>
              <a:t>IR spectrum and pulse duration</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1" y="2161295"/>
            <a:ext cx="5400000" cy="2952741"/>
          </a:xfrm>
          <a:prstGeom prst="rect">
            <a:avLst/>
          </a:prstGeom>
        </p:spPr>
      </p:pic>
      <p:graphicFrame>
        <p:nvGraphicFramePr>
          <p:cNvPr id="5" name="表格 4"/>
          <p:cNvGraphicFramePr>
            <a:graphicFrameLocks noGrp="1"/>
          </p:cNvGraphicFramePr>
          <p:nvPr>
            <p:extLst>
              <p:ext uri="{D42A27DB-BD31-4B8C-83A1-F6EECF244321}">
                <p14:modId xmlns:p14="http://schemas.microsoft.com/office/powerpoint/2010/main" val="2910830422"/>
              </p:ext>
            </p:extLst>
          </p:nvPr>
        </p:nvGraphicFramePr>
        <p:xfrm>
          <a:off x="5671716" y="1392134"/>
          <a:ext cx="3350904" cy="5055600"/>
        </p:xfrm>
        <a:graphic>
          <a:graphicData uri="http://schemas.openxmlformats.org/drawingml/2006/table">
            <a:tbl>
              <a:tblPr bandRow="1">
                <a:tableStyleId>{BC89EF96-8CEA-46FF-86C4-4CE0E7609802}</a:tableStyleId>
              </a:tblPr>
              <a:tblGrid>
                <a:gridCol w="2185650">
                  <a:extLst>
                    <a:ext uri="{9D8B030D-6E8A-4147-A177-3AD203B41FA5}">
                      <a16:colId xmlns:a16="http://schemas.microsoft.com/office/drawing/2014/main" val="1621177066"/>
                    </a:ext>
                  </a:extLst>
                </a:gridCol>
                <a:gridCol w="1165254">
                  <a:extLst>
                    <a:ext uri="{9D8B030D-6E8A-4147-A177-3AD203B41FA5}">
                      <a16:colId xmlns:a16="http://schemas.microsoft.com/office/drawing/2014/main" val="3738465849"/>
                    </a:ext>
                  </a:extLst>
                </a:gridCol>
              </a:tblGrid>
              <a:tr h="540000">
                <a:tc>
                  <a:txBody>
                    <a:bodyPr/>
                    <a:lstStyle/>
                    <a:p>
                      <a:pPr algn="ctr"/>
                      <a:r>
                        <a:rPr lang="en-US" altLang="zh-CN" sz="1600" dirty="0" smtClean="0">
                          <a:latin typeface="Arial" panose="020B0604020202020204" pitchFamily="34" charset="0"/>
                          <a:cs typeface="Arial" panose="020B0604020202020204" pitchFamily="34" charset="0"/>
                        </a:rPr>
                        <a:t>Central wavelength</a:t>
                      </a:r>
                      <a:endParaRPr lang="en-GB" sz="1600"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12 </a:t>
                      </a:r>
                      <a:r>
                        <a:rPr lang="en-US" altLang="zh-CN" sz="1600" dirty="0" err="1" smtClean="0">
                          <a:latin typeface="Arial" panose="020B0604020202020204" pitchFamily="34" charset="0"/>
                          <a:cs typeface="Arial" panose="020B0604020202020204" pitchFamily="34" charset="0"/>
                        </a:rPr>
                        <a:t>μm</a:t>
                      </a:r>
                      <a:endParaRPr lang="en-GB" sz="16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21413478"/>
                  </a:ext>
                </a:extLst>
              </a:tr>
              <a:tr h="540000">
                <a:tc>
                  <a:txBody>
                    <a:bodyPr/>
                    <a:lstStyle/>
                    <a:p>
                      <a:pPr algn="ctr"/>
                      <a:r>
                        <a:rPr lang="en-US" sz="1600" dirty="0" smtClean="0">
                          <a:latin typeface="Arial" panose="020B0604020202020204" pitchFamily="34" charset="0"/>
                          <a:cs typeface="Arial" panose="020B0604020202020204" pitchFamily="34" charset="0"/>
                        </a:rPr>
                        <a:t>Pulse duration (FWHM)</a:t>
                      </a:r>
                      <a:endParaRPr lang="en-GB" sz="1600"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45 </a:t>
                      </a:r>
                      <a:r>
                        <a:rPr lang="en-US" altLang="zh-CN" sz="1600" dirty="0" smtClean="0">
                          <a:latin typeface="Arial" panose="020B0604020202020204" pitchFamily="34" charset="0"/>
                          <a:cs typeface="Arial" panose="020B0604020202020204" pitchFamily="34" charset="0"/>
                        </a:rPr>
                        <a:t>fs</a:t>
                      </a:r>
                      <a:endParaRPr lang="en-GB" sz="16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01103313"/>
                  </a:ext>
                </a:extLst>
              </a:tr>
              <a:tr h="540000">
                <a:tc>
                  <a:txBody>
                    <a:bodyPr/>
                    <a:lstStyle/>
                    <a:p>
                      <a:pPr algn="ctr"/>
                      <a:r>
                        <a:rPr lang="en-US" sz="1600" dirty="0" smtClean="0">
                          <a:latin typeface="Arial" panose="020B0604020202020204" pitchFamily="34" charset="0"/>
                          <a:cs typeface="Arial" panose="020B0604020202020204" pitchFamily="34" charset="0"/>
                        </a:rPr>
                        <a:t>LWIR Energy </a:t>
                      </a:r>
                    </a:p>
                    <a:p>
                      <a:pPr algn="ctr"/>
                      <a:r>
                        <a:rPr lang="en-US" sz="1600" dirty="0" smtClean="0">
                          <a:latin typeface="Arial" panose="020B0604020202020204" pitchFamily="34" charset="0"/>
                          <a:cs typeface="Arial" panose="020B0604020202020204" pitchFamily="34" charset="0"/>
                        </a:rPr>
                        <a:t>(8-30</a:t>
                      </a:r>
                      <a:r>
                        <a:rPr lang="en-US" altLang="zh-CN" sz="1600" dirty="0" smtClean="0">
                          <a:latin typeface="Arial" panose="020B0604020202020204" pitchFamily="34" charset="0"/>
                          <a:cs typeface="Arial" panose="020B0604020202020204" pitchFamily="34" charset="0"/>
                        </a:rPr>
                        <a:t>μm</a:t>
                      </a:r>
                      <a:r>
                        <a:rPr lang="en-US" sz="1600" dirty="0" smtClean="0">
                          <a:latin typeface="Arial" panose="020B0604020202020204" pitchFamily="34" charset="0"/>
                          <a:cs typeface="Arial" panose="020B0604020202020204" pitchFamily="34" charset="0"/>
                        </a:rPr>
                        <a:t>)</a:t>
                      </a:r>
                      <a:endParaRPr lang="en-GB" sz="1600"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20 </a:t>
                      </a:r>
                      <a:r>
                        <a:rPr lang="en-US" sz="1600" dirty="0" err="1" smtClean="0">
                          <a:latin typeface="Arial" panose="020B0604020202020204" pitchFamily="34" charset="0"/>
                          <a:cs typeface="Arial" panose="020B0604020202020204" pitchFamily="34" charset="0"/>
                        </a:rPr>
                        <a:t>mJ</a:t>
                      </a:r>
                      <a:endParaRPr lang="en-GB" sz="16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22778460"/>
                  </a:ext>
                </a:extLst>
              </a:tr>
              <a:tr h="540000">
                <a:tc>
                  <a:txBody>
                    <a:bodyPr/>
                    <a:lstStyle/>
                    <a:p>
                      <a:pPr algn="ctr"/>
                      <a:r>
                        <a:rPr lang="en-US" sz="1600" dirty="0" smtClean="0">
                          <a:latin typeface="Arial" panose="020B0604020202020204" pitchFamily="34" charset="0"/>
                          <a:cs typeface="Arial" panose="020B0604020202020204" pitchFamily="34" charset="0"/>
                        </a:rPr>
                        <a:t>LWIR Energy efficiency (8-30</a:t>
                      </a:r>
                      <a:r>
                        <a:rPr lang="en-US" altLang="zh-CN" sz="1600" dirty="0" smtClean="0">
                          <a:latin typeface="Arial" panose="020B0604020202020204" pitchFamily="34" charset="0"/>
                          <a:cs typeface="Arial" panose="020B0604020202020204" pitchFamily="34" charset="0"/>
                        </a:rPr>
                        <a:t>μm</a:t>
                      </a:r>
                      <a:r>
                        <a:rPr lang="en-US" sz="1600" dirty="0" smtClean="0">
                          <a:latin typeface="Arial" panose="020B0604020202020204" pitchFamily="34" charset="0"/>
                          <a:cs typeface="Arial" panose="020B0604020202020204" pitchFamily="34" charset="0"/>
                        </a:rPr>
                        <a:t>)</a:t>
                      </a:r>
                      <a:endParaRPr lang="en-GB" sz="1600"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1.7</a:t>
                      </a:r>
                      <a:r>
                        <a:rPr lang="en-US" altLang="zh-CN" sz="1600" dirty="0" smtClean="0">
                          <a:latin typeface="Arial" panose="020B0604020202020204" pitchFamily="34" charset="0"/>
                          <a:cs typeface="Arial" panose="020B0604020202020204" pitchFamily="34" charset="0"/>
                        </a:rPr>
                        <a:t>%</a:t>
                      </a:r>
                      <a:endParaRPr lang="en-GB" sz="16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03647250"/>
                  </a:ext>
                </a:extLst>
              </a:tr>
              <a:tr h="540000">
                <a:tc>
                  <a:txBody>
                    <a:bodyPr/>
                    <a:lstStyle/>
                    <a:p>
                      <a:pPr algn="ctr"/>
                      <a:r>
                        <a:rPr lang="en-US" sz="1600" dirty="0" smtClean="0">
                          <a:latin typeface="Arial" panose="020B0604020202020204" pitchFamily="34" charset="0"/>
                          <a:cs typeface="Arial" panose="020B0604020202020204" pitchFamily="34" charset="0"/>
                        </a:rPr>
                        <a:t>Quantum limit </a:t>
                      </a:r>
                    </a:p>
                    <a:p>
                      <a:pPr algn="ctr"/>
                      <a:r>
                        <a:rPr lang="en-US" sz="1600" dirty="0" smtClean="0">
                          <a:latin typeface="Arial" panose="020B0604020202020204" pitchFamily="34" charset="0"/>
                          <a:cs typeface="Arial" panose="020B0604020202020204" pitchFamily="34" charset="0"/>
                        </a:rPr>
                        <a:t>(0.8</a:t>
                      </a:r>
                      <a:r>
                        <a:rPr lang="en-US" altLang="zh-CN" sz="1600" dirty="0" smtClean="0">
                          <a:latin typeface="Arial" panose="020B0604020202020204" pitchFamily="34" charset="0"/>
                          <a:cs typeface="Arial" panose="020B0604020202020204" pitchFamily="34" charset="0"/>
                        </a:rPr>
                        <a:t>μm </a:t>
                      </a:r>
                      <a:r>
                        <a:rPr lang="en-US" sz="1600" dirty="0" smtClean="0">
                          <a:latin typeface="Arial" panose="020B0604020202020204" pitchFamily="34" charset="0"/>
                          <a:cs typeface="Arial" panose="020B0604020202020204" pitchFamily="34" charset="0"/>
                        </a:rPr>
                        <a:t>to 12</a:t>
                      </a:r>
                      <a:r>
                        <a:rPr lang="en-US" altLang="zh-CN" sz="1600" dirty="0" smtClean="0">
                          <a:latin typeface="Arial" panose="020B0604020202020204" pitchFamily="34" charset="0"/>
                          <a:cs typeface="Arial" panose="020B0604020202020204" pitchFamily="34" charset="0"/>
                        </a:rPr>
                        <a:t>μm</a:t>
                      </a:r>
                      <a:r>
                        <a:rPr lang="en-US" sz="1600" dirty="0" smtClean="0">
                          <a:latin typeface="Arial" panose="020B0604020202020204" pitchFamily="34" charset="0"/>
                          <a:cs typeface="Arial" panose="020B0604020202020204" pitchFamily="34" charset="0"/>
                        </a:rPr>
                        <a:t>)</a:t>
                      </a:r>
                      <a:endParaRPr lang="en-GB" sz="1600" b="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6.7</a:t>
                      </a:r>
                      <a:r>
                        <a:rPr lang="en-US" altLang="zh-CN" sz="1600" dirty="0" smtClean="0">
                          <a:latin typeface="Arial" panose="020B0604020202020204" pitchFamily="34" charset="0"/>
                          <a:cs typeface="Arial" panose="020B0604020202020204" pitchFamily="34" charset="0"/>
                        </a:rPr>
                        <a:t>%</a:t>
                      </a:r>
                      <a:endParaRPr lang="en-GB" sz="16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0187272"/>
                  </a:ext>
                </a:extLst>
              </a:tr>
              <a:tr h="540000">
                <a:tc>
                  <a:txBody>
                    <a:bodyPr/>
                    <a:lstStyle/>
                    <a:p>
                      <a:pPr marL="0" marR="0" indent="0" algn="ctr" defTabSz="321457" rtl="0" eaLnBrk="1" fontAlgn="auto" latinLnBrk="0" hangingPunct="1">
                        <a:lnSpc>
                          <a:spcPct val="100000"/>
                        </a:lnSpc>
                        <a:spcBef>
                          <a:spcPts val="0"/>
                        </a:spcBef>
                        <a:spcAft>
                          <a:spcPts val="0"/>
                        </a:spcAft>
                        <a:buClrTx/>
                        <a:buSzTx/>
                        <a:buFontTx/>
                        <a:buNone/>
                        <a:tabLst/>
                        <a:defRPr/>
                      </a:pPr>
                      <a:r>
                        <a:rPr lang="en-US" sz="1600" dirty="0" smtClean="0">
                          <a:latin typeface="Arial" panose="020B0604020202020204" pitchFamily="34" charset="0"/>
                          <a:cs typeface="Arial" panose="020B0604020202020204" pitchFamily="34" charset="0"/>
                        </a:rPr>
                        <a:t>Photon efficiency</a:t>
                      </a:r>
                    </a:p>
                    <a:p>
                      <a:pPr marL="0" marR="0" indent="0" algn="ctr" defTabSz="321457" rtl="0" eaLnBrk="1" fontAlgn="auto" latinLnBrk="0" hangingPunct="1">
                        <a:lnSpc>
                          <a:spcPct val="100000"/>
                        </a:lnSpc>
                        <a:spcBef>
                          <a:spcPts val="0"/>
                        </a:spcBef>
                        <a:spcAft>
                          <a:spcPts val="0"/>
                        </a:spcAft>
                        <a:buClrTx/>
                        <a:buSzTx/>
                        <a:buFontTx/>
                        <a:buNone/>
                        <a:tabLst/>
                        <a:defRPr/>
                      </a:pPr>
                      <a:r>
                        <a:rPr lang="en-US" sz="1600" dirty="0" smtClean="0">
                          <a:latin typeface="Arial" panose="020B0604020202020204" pitchFamily="34" charset="0"/>
                          <a:cs typeface="Arial" panose="020B0604020202020204" pitchFamily="34" charset="0"/>
                        </a:rPr>
                        <a:t> (8-30</a:t>
                      </a:r>
                      <a:r>
                        <a:rPr lang="en-US" altLang="zh-CN" sz="1600" dirty="0" smtClean="0">
                          <a:latin typeface="Arial" panose="020B0604020202020204" pitchFamily="34" charset="0"/>
                          <a:cs typeface="Arial" panose="020B0604020202020204" pitchFamily="34" charset="0"/>
                        </a:rPr>
                        <a:t>μm</a:t>
                      </a:r>
                      <a:r>
                        <a:rPr lang="en-US" sz="1600" dirty="0" smtClean="0">
                          <a:latin typeface="Arial" panose="020B0604020202020204" pitchFamily="34" charset="0"/>
                          <a:cs typeface="Arial" panose="020B0604020202020204" pitchFamily="34" charset="0"/>
                        </a:rPr>
                        <a:t>)</a:t>
                      </a:r>
                      <a:endParaRPr lang="en-GB" sz="1600" b="0" dirty="0" smtClean="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~25.5%</a:t>
                      </a:r>
                      <a:endParaRPr lang="en-GB" sz="16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93551545"/>
                  </a:ext>
                </a:extLst>
              </a:tr>
              <a:tr h="540000">
                <a:tc>
                  <a:txBody>
                    <a:bodyPr/>
                    <a:lstStyle/>
                    <a:p>
                      <a:pPr algn="ctr"/>
                      <a:r>
                        <a:rPr lang="en-US" sz="1600" dirty="0" smtClean="0">
                          <a:latin typeface="Arial" panose="020B0604020202020204" pitchFamily="34" charset="0"/>
                          <a:cs typeface="Arial" panose="020B0604020202020204" pitchFamily="34" charset="0"/>
                        </a:rPr>
                        <a:t>Peak power</a:t>
                      </a:r>
                      <a:endParaRPr lang="en-GB" sz="1600" b="0"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0.44 TW</a:t>
                      </a:r>
                      <a:endParaRPr lang="en-GB" sz="1600" b="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32252275"/>
                  </a:ext>
                </a:extLst>
              </a:tr>
              <a:tr h="540000">
                <a:tc>
                  <a:txBody>
                    <a:bodyPr/>
                    <a:lstStyle/>
                    <a:p>
                      <a:pPr algn="ctr"/>
                      <a:r>
                        <a:rPr lang="en-US" altLang="zh-CN" sz="1600" dirty="0" smtClean="0">
                          <a:latin typeface="Arial" panose="020B0604020202020204" pitchFamily="34" charset="0"/>
                          <a:cs typeface="Arial" panose="020B0604020202020204" pitchFamily="34" charset="0"/>
                        </a:rPr>
                        <a:t>Peak a</a:t>
                      </a:r>
                      <a:r>
                        <a:rPr lang="en-US" altLang="zh-CN" sz="1600" baseline="-25000" dirty="0" smtClean="0">
                          <a:latin typeface="Arial" panose="020B0604020202020204" pitchFamily="34" charset="0"/>
                          <a:cs typeface="Arial" panose="020B0604020202020204" pitchFamily="34" charset="0"/>
                        </a:rPr>
                        <a:t>0</a:t>
                      </a:r>
                      <a:endParaRPr lang="en-GB" sz="1600" b="0"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7</a:t>
                      </a:r>
                      <a:endParaRPr lang="en-GB" sz="1600" b="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34896360"/>
                  </a:ext>
                </a:extLst>
              </a:tr>
              <a:tr h="540000">
                <a:tc>
                  <a:txBody>
                    <a:bodyPr/>
                    <a:lstStyle/>
                    <a:p>
                      <a:pPr algn="ctr"/>
                      <a:r>
                        <a:rPr lang="en-US" sz="1600" dirty="0" smtClean="0">
                          <a:latin typeface="Arial" panose="020B0604020202020204" pitchFamily="34" charset="0"/>
                          <a:cs typeface="Arial" panose="020B0604020202020204" pitchFamily="34" charset="0"/>
                        </a:rPr>
                        <a:t>Electric field</a:t>
                      </a:r>
                      <a:endParaRPr lang="en-GB" sz="1600" b="0"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1.87 TV/</a:t>
                      </a:r>
                      <a:r>
                        <a:rPr lang="en-US" altLang="zh-CN" sz="1600" dirty="0" smtClean="0">
                          <a:latin typeface="Arial" panose="020B0604020202020204" pitchFamily="34" charset="0"/>
                          <a:cs typeface="Arial" panose="020B0604020202020204" pitchFamily="34" charset="0"/>
                        </a:rPr>
                        <a:t>m</a:t>
                      </a:r>
                      <a:endParaRPr lang="en-GB" sz="1600" b="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91836879"/>
                  </a:ext>
                </a:extLst>
              </a:tr>
            </a:tbl>
          </a:graphicData>
        </a:graphic>
      </p:graphicFrame>
    </p:spTree>
    <p:extLst>
      <p:ext uri="{BB962C8B-B14F-4D97-AF65-F5344CB8AC3E}">
        <p14:creationId xmlns:p14="http://schemas.microsoft.com/office/powerpoint/2010/main" val="17647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42827" y="1209468"/>
            <a:ext cx="6951656" cy="2141553"/>
            <a:chOff x="931178" y="1524436"/>
            <a:chExt cx="6951656" cy="2141553"/>
          </a:xfrm>
        </p:grpSpPr>
        <p:pic>
          <p:nvPicPr>
            <p:cNvPr id="12" name="图片 11"/>
            <p:cNvPicPr/>
            <p:nvPr/>
          </p:nvPicPr>
          <p:blipFill rotWithShape="1">
            <a:blip r:embed="rId3">
              <a:extLst>
                <a:ext uri="{28A0092B-C50C-407E-A947-70E740481C1C}">
                  <a14:useLocalDpi xmlns:a14="http://schemas.microsoft.com/office/drawing/2010/main" val="0"/>
                </a:ext>
              </a:extLst>
            </a:blip>
            <a:srcRect b="56544"/>
            <a:stretch/>
          </p:blipFill>
          <p:spPr bwMode="auto">
            <a:xfrm>
              <a:off x="1041824" y="1580506"/>
              <a:ext cx="6841010" cy="2085483"/>
            </a:xfrm>
            <a:prstGeom prst="rect">
              <a:avLst/>
            </a:prstGeom>
            <a:noFill/>
            <a:ln>
              <a:noFill/>
            </a:ln>
          </p:spPr>
        </p:pic>
        <p:sp>
          <p:nvSpPr>
            <p:cNvPr id="2" name="文本框 1"/>
            <p:cNvSpPr txBox="1"/>
            <p:nvPr/>
          </p:nvSpPr>
          <p:spPr>
            <a:xfrm>
              <a:off x="931178" y="1580506"/>
              <a:ext cx="503339" cy="369332"/>
            </a:xfrm>
            <a:prstGeom prst="rect">
              <a:avLst/>
            </a:prstGeom>
            <a:solidFill>
              <a:schemeClr val="bg1"/>
            </a:solidFill>
          </p:spPr>
          <p:txBody>
            <a:bodyPr wrap="square" rtlCol="0">
              <a:spAutoFit/>
            </a:bodyPr>
            <a:lstStyle/>
            <a:p>
              <a:endParaRPr lang="zh-CN" altLang="en-US" dirty="0"/>
            </a:p>
          </p:txBody>
        </p:sp>
        <p:sp>
          <p:nvSpPr>
            <p:cNvPr id="14" name="文本框 13"/>
            <p:cNvSpPr txBox="1"/>
            <p:nvPr/>
          </p:nvSpPr>
          <p:spPr>
            <a:xfrm>
              <a:off x="5284642" y="1524436"/>
              <a:ext cx="503339" cy="369332"/>
            </a:xfrm>
            <a:prstGeom prst="rect">
              <a:avLst/>
            </a:prstGeom>
            <a:solidFill>
              <a:schemeClr val="bg1"/>
            </a:solidFill>
          </p:spPr>
          <p:txBody>
            <a:bodyPr wrap="square" rtlCol="0">
              <a:spAutoFit/>
            </a:bodyPr>
            <a:lstStyle/>
            <a:p>
              <a:endParaRPr lang="zh-CN" altLang="en-US" dirty="0"/>
            </a:p>
          </p:txBody>
        </p:sp>
      </p:grpSp>
      <p:sp>
        <p:nvSpPr>
          <p:cNvPr id="8" name="矩形 7"/>
          <p:cNvSpPr/>
          <p:nvPr/>
        </p:nvSpPr>
        <p:spPr>
          <a:xfrm>
            <a:off x="1895213" y="1003266"/>
            <a:ext cx="2271562" cy="338554"/>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Original electric field</a:t>
            </a:r>
            <a:endParaRPr lang="zh-CN" altLang="en-US" sz="1600" dirty="0">
              <a:latin typeface="Arial" panose="020B0604020202020204" pitchFamily="34" charset="0"/>
              <a:cs typeface="Arial" panose="020B0604020202020204" pitchFamily="34" charset="0"/>
            </a:endParaRPr>
          </a:p>
        </p:txBody>
      </p:sp>
      <p:sp>
        <p:nvSpPr>
          <p:cNvPr id="11" name="矩形 10"/>
          <p:cNvSpPr/>
          <p:nvPr/>
        </p:nvSpPr>
        <p:spPr>
          <a:xfrm>
            <a:off x="585550" y="3679016"/>
            <a:ext cx="5897810" cy="338554"/>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Filtered E-field in 6-20</a:t>
            </a:r>
            <a:r>
              <a:rPr lang="el-GR" altLang="zh-CN" sz="1600" dirty="0" smtClean="0">
                <a:latin typeface="Arial" panose="020B0604020202020204" pitchFamily="34" charset="0"/>
                <a:cs typeface="Arial" panose="020B0604020202020204" pitchFamily="34" charset="0"/>
              </a:rPr>
              <a:t>μ</a:t>
            </a:r>
            <a:r>
              <a:rPr lang="en-US" altLang="zh-CN" sz="1600" dirty="0" smtClean="0">
                <a:latin typeface="Arial" panose="020B0604020202020204" pitchFamily="34" charset="0"/>
                <a:cs typeface="Arial" panose="020B0604020202020204" pitchFamily="34" charset="0"/>
              </a:rPr>
              <a:t>m </a:t>
            </a:r>
            <a:r>
              <a:rPr lang="zh-CN" altLang="en-US" sz="1600" dirty="0" smtClean="0">
                <a:latin typeface="Arial" panose="020B0604020202020204" pitchFamily="34" charset="0"/>
                <a:cs typeface="Arial" panose="020B0604020202020204" pitchFamily="34" charset="0"/>
              </a:rPr>
              <a:t>（</a:t>
            </a:r>
            <a:r>
              <a:rPr lang="en-US" altLang="zh-CN" sz="1600" dirty="0" smtClean="0">
                <a:latin typeface="Arial" panose="020B0604020202020204" pitchFamily="34" charset="0"/>
                <a:cs typeface="Arial" panose="020B0604020202020204" pitchFamily="34" charset="0"/>
              </a:rPr>
              <a:t>Central wavelength of  9.6</a:t>
            </a:r>
            <a:r>
              <a:rPr lang="el-GR" altLang="zh-CN" sz="1600" dirty="0" smtClean="0">
                <a:latin typeface="Arial" panose="020B0604020202020204" pitchFamily="34" charset="0"/>
                <a:cs typeface="Arial" panose="020B0604020202020204" pitchFamily="34" charset="0"/>
              </a:rPr>
              <a:t>μ</a:t>
            </a:r>
            <a:r>
              <a:rPr lang="en-US" altLang="zh-CN" sz="1600" dirty="0">
                <a:latin typeface="Arial" panose="020B0604020202020204" pitchFamily="34" charset="0"/>
                <a:cs typeface="Arial" panose="020B0604020202020204" pitchFamily="34" charset="0"/>
              </a:rPr>
              <a:t>m </a:t>
            </a:r>
            <a:r>
              <a:rPr lang="zh-CN" altLang="en-US" sz="1600" dirty="0" smtClean="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sp>
        <p:nvSpPr>
          <p:cNvPr id="10" name="标题 1"/>
          <p:cNvSpPr txBox="1">
            <a:spLocks/>
          </p:cNvSpPr>
          <p:nvPr/>
        </p:nvSpPr>
        <p:spPr bwMode="auto">
          <a:xfrm>
            <a:off x="457200" y="-927"/>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zh-CN" sz="3400" b="1" dirty="0">
                <a:solidFill>
                  <a:srgbClr val="002060"/>
                </a:solidFill>
                <a:latin typeface="Helvetica" panose="020B0604020202030204" pitchFamily="34" charset="0"/>
              </a:rPr>
              <a:t>Beam quality of the IR pulse</a:t>
            </a:r>
          </a:p>
        </p:txBody>
      </p:sp>
      <p:grpSp>
        <p:nvGrpSpPr>
          <p:cNvPr id="4" name="组合 3"/>
          <p:cNvGrpSpPr/>
          <p:nvPr/>
        </p:nvGrpSpPr>
        <p:grpSpPr>
          <a:xfrm>
            <a:off x="790154" y="4017570"/>
            <a:ext cx="7092680" cy="2706615"/>
            <a:chOff x="790154" y="3858936"/>
            <a:chExt cx="7092680" cy="2706615"/>
          </a:xfrm>
        </p:grpSpPr>
        <p:pic>
          <p:nvPicPr>
            <p:cNvPr id="13" name="图片 12"/>
            <p:cNvPicPr/>
            <p:nvPr/>
          </p:nvPicPr>
          <p:blipFill rotWithShape="1">
            <a:blip r:embed="rId3">
              <a:extLst>
                <a:ext uri="{28A0092B-C50C-407E-A947-70E740481C1C}">
                  <a14:useLocalDpi xmlns:a14="http://schemas.microsoft.com/office/drawing/2010/main" val="0"/>
                </a:ext>
              </a:extLst>
            </a:blip>
            <a:srcRect t="43602"/>
            <a:stretch/>
          </p:blipFill>
          <p:spPr bwMode="auto">
            <a:xfrm>
              <a:off x="1041824" y="3858936"/>
              <a:ext cx="6841010" cy="2706615"/>
            </a:xfrm>
            <a:prstGeom prst="rect">
              <a:avLst/>
            </a:prstGeom>
            <a:noFill/>
            <a:ln>
              <a:noFill/>
            </a:ln>
          </p:spPr>
        </p:pic>
        <p:sp>
          <p:nvSpPr>
            <p:cNvPr id="15" name="文本框 14"/>
            <p:cNvSpPr txBox="1"/>
            <p:nvPr/>
          </p:nvSpPr>
          <p:spPr>
            <a:xfrm>
              <a:off x="5032972" y="4084633"/>
              <a:ext cx="503339" cy="369332"/>
            </a:xfrm>
            <a:prstGeom prst="rect">
              <a:avLst/>
            </a:prstGeom>
            <a:solidFill>
              <a:schemeClr val="bg1"/>
            </a:solidFill>
          </p:spPr>
          <p:txBody>
            <a:bodyPr wrap="square" rtlCol="0">
              <a:spAutoFit/>
            </a:bodyPr>
            <a:lstStyle/>
            <a:p>
              <a:endParaRPr lang="zh-CN" altLang="en-US" dirty="0"/>
            </a:p>
          </p:txBody>
        </p:sp>
        <p:sp>
          <p:nvSpPr>
            <p:cNvPr id="16" name="文本框 15"/>
            <p:cNvSpPr txBox="1"/>
            <p:nvPr/>
          </p:nvSpPr>
          <p:spPr>
            <a:xfrm>
              <a:off x="790154" y="3919875"/>
              <a:ext cx="503339" cy="369332"/>
            </a:xfrm>
            <a:prstGeom prst="rect">
              <a:avLst/>
            </a:prstGeom>
            <a:solidFill>
              <a:schemeClr val="bg1"/>
            </a:solidFill>
          </p:spPr>
          <p:txBody>
            <a:bodyPr wrap="square" rtlCol="0">
              <a:spAutoFit/>
            </a:bodyPr>
            <a:lstStyle/>
            <a:p>
              <a:endParaRPr lang="zh-CN" altLang="en-US" dirty="0"/>
            </a:p>
          </p:txBody>
        </p:sp>
      </p:grpSp>
      <p:sp>
        <p:nvSpPr>
          <p:cNvPr id="17" name="矩形 16"/>
          <p:cNvSpPr/>
          <p:nvPr/>
        </p:nvSpPr>
        <p:spPr>
          <a:xfrm>
            <a:off x="5390203" y="4169970"/>
            <a:ext cx="2832140" cy="338554"/>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Beam pattern close to TEM</a:t>
            </a:r>
            <a:r>
              <a:rPr lang="en-US" altLang="zh-CN" sz="1600" baseline="-25000" dirty="0" smtClean="0">
                <a:latin typeface="Arial" panose="020B0604020202020204" pitchFamily="34" charset="0"/>
                <a:cs typeface="Arial" panose="020B0604020202020204" pitchFamily="34" charset="0"/>
              </a:rPr>
              <a:t>00</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093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136" y="2967399"/>
            <a:ext cx="4680000" cy="3558000"/>
          </a:xfrm>
          <a:prstGeom prst="rect">
            <a:avLst/>
          </a:prstGeom>
        </p:spPr>
      </p:pic>
      <p:sp>
        <p:nvSpPr>
          <p:cNvPr id="5" name="文本占位符 4"/>
          <p:cNvSpPr txBox="1">
            <a:spLocks/>
          </p:cNvSpPr>
          <p:nvPr/>
        </p:nvSpPr>
        <p:spPr bwMode="auto">
          <a:xfrm>
            <a:off x="721895" y="1009647"/>
            <a:ext cx="6492499" cy="513090"/>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3781" indent="-342665" algn="l" rtl="0" eaLnBrk="0" fontAlgn="base" hangingPunct="0">
              <a:spcBef>
                <a:spcPts val="773"/>
              </a:spcBef>
              <a:spcAft>
                <a:spcPct val="0"/>
              </a:spcAft>
              <a:buClr>
                <a:srgbClr val="0000FF"/>
              </a:buClr>
              <a:buSzPct val="100000"/>
              <a:buFont typeface="Times New Roman" pitchFamily="18" charset="0"/>
              <a:buChar char="•"/>
              <a:defRPr sz="1969">
                <a:solidFill>
                  <a:srgbClr val="0000FF"/>
                </a:solidFill>
                <a:latin typeface="+mn-lt"/>
                <a:ea typeface="+mn-ea"/>
                <a:cs typeface="+mn-cs"/>
                <a:sym typeface="Times New Roman" pitchFamily="18" charset="0"/>
              </a:defRPr>
            </a:lvl1pPr>
            <a:lvl2pPr marL="699840" indent="-285740" algn="l" rtl="0" eaLnBrk="0" fontAlgn="base" hangingPunct="0">
              <a:spcBef>
                <a:spcPts val="633"/>
              </a:spcBef>
              <a:spcAft>
                <a:spcPct val="0"/>
              </a:spcAft>
              <a:buClr>
                <a:srgbClr val="3366FF"/>
              </a:buClr>
              <a:buSzPct val="100000"/>
              <a:buFont typeface="Times New Roman" pitchFamily="18" charset="0"/>
              <a:buChar char="–"/>
              <a:defRPr sz="1687">
                <a:solidFill>
                  <a:srgbClr val="3366FF"/>
                </a:solidFill>
                <a:latin typeface="+mn-lt"/>
                <a:ea typeface="+mn-ea"/>
                <a:cs typeface="+mn-cs"/>
                <a:sym typeface="Times New Roman" pitchFamily="18" charset="0"/>
              </a:defRPr>
            </a:lvl2pPr>
            <a:lvl3pPr marL="1099429" indent="-228815" algn="l" rtl="0" eaLnBrk="0" fontAlgn="base" hangingPunct="0">
              <a:spcBef>
                <a:spcPts val="562"/>
              </a:spcBef>
              <a:spcAft>
                <a:spcPct val="0"/>
              </a:spcAft>
              <a:buClr>
                <a:srgbClr val="0000FF"/>
              </a:buClr>
              <a:buSzPct val="100000"/>
              <a:buFont typeface="Times New Roman" pitchFamily="18" charset="0"/>
              <a:buChar char="•"/>
              <a:defRPr sz="1406">
                <a:solidFill>
                  <a:srgbClr val="0000FF"/>
                </a:solidFill>
                <a:latin typeface="+mn-lt"/>
                <a:ea typeface="+mn-ea"/>
                <a:cs typeface="+mn-cs"/>
                <a:sym typeface="Times New Roman" pitchFamily="18" charset="0"/>
              </a:defRPr>
            </a:lvl3pPr>
            <a:lvl4pPr marL="1557059" indent="-228815" algn="l" rtl="0" eaLnBrk="0" fontAlgn="base" hangingPunct="0">
              <a:spcBef>
                <a:spcPts val="422"/>
              </a:spcBef>
              <a:spcAft>
                <a:spcPct val="0"/>
              </a:spcAft>
              <a:buClr>
                <a:srgbClr val="0000FF"/>
              </a:buClr>
              <a:buSzPct val="100000"/>
              <a:buFont typeface="Times New Roman" pitchFamily="18" charset="0"/>
              <a:buChar char="–"/>
              <a:defRPr sz="1266">
                <a:solidFill>
                  <a:srgbClr val="0000FF"/>
                </a:solidFill>
                <a:latin typeface="+mn-lt"/>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266">
                <a:solidFill>
                  <a:srgbClr val="0000FF"/>
                </a:solidFill>
                <a:latin typeface="+mn-lt"/>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9pPr>
          </a:lstStyle>
          <a:p>
            <a:pPr marL="1116" indent="0">
              <a:buNone/>
            </a:pPr>
            <a:r>
              <a:rPr lang="en-US" altLang="zh-CN" sz="2400" kern="0" dirty="0" smtClean="0">
                <a:solidFill>
                  <a:schemeClr val="tx1"/>
                </a:solidFill>
                <a:latin typeface="Arial" panose="020B0604020202020204" pitchFamily="34" charset="0"/>
                <a:cs typeface="Arial" panose="020B0604020202020204" pitchFamily="34" charset="0"/>
              </a:rPr>
              <a:t>The evolution of the CEP:</a:t>
            </a:r>
            <a:endParaRPr lang="zh-CN" altLang="en-US" sz="2400" kern="0" dirty="0">
              <a:solidFill>
                <a:schemeClr val="tx1"/>
              </a:solidFill>
              <a:latin typeface="Arial" panose="020B0604020202020204" pitchFamily="34" charset="0"/>
              <a:cs typeface="Arial" panose="020B0604020202020204" pitchFamily="34"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8" name="对象 7"/>
          <p:cNvGraphicFramePr>
            <a:graphicFrameLocks noChangeAspect="1"/>
          </p:cNvGraphicFramePr>
          <p:nvPr>
            <p:extLst>
              <p:ext uri="{D42A27DB-BD31-4B8C-83A1-F6EECF244321}">
                <p14:modId xmlns:p14="http://schemas.microsoft.com/office/powerpoint/2010/main" val="4097978275"/>
              </p:ext>
            </p:extLst>
          </p:nvPr>
        </p:nvGraphicFramePr>
        <p:xfrm>
          <a:off x="2772614" y="1573156"/>
          <a:ext cx="5675313" cy="882650"/>
        </p:xfrm>
        <a:graphic>
          <a:graphicData uri="http://schemas.openxmlformats.org/presentationml/2006/ole">
            <mc:AlternateContent xmlns:mc="http://schemas.openxmlformats.org/markup-compatibility/2006">
              <mc:Choice xmlns:v="urn:schemas-microsoft-com:vml" Requires="v">
                <p:oleObj spid="_x0000_s3276" name="Equation" r:id="rId5" imgW="3517560" imgH="507960" progId="Equation.DSMT4">
                  <p:embed/>
                </p:oleObj>
              </mc:Choice>
              <mc:Fallback>
                <p:oleObj name="Equation" r:id="rId5" imgW="3517560" imgH="507960" progId="Equation.DSMT4">
                  <p:embed/>
                  <p:pic>
                    <p:nvPicPr>
                      <p:cNvPr id="0" name=""/>
                      <p:cNvPicPr>
                        <a:picLocks noChangeAspect="1" noChangeArrowheads="1"/>
                      </p:cNvPicPr>
                      <p:nvPr/>
                    </p:nvPicPr>
                    <p:blipFill>
                      <a:blip r:embed="rId6"/>
                      <a:srcRect/>
                      <a:stretch>
                        <a:fillRect/>
                      </a:stretch>
                    </p:blipFill>
                    <p:spPr bwMode="auto">
                      <a:xfrm>
                        <a:off x="2772614" y="1573156"/>
                        <a:ext cx="5675313" cy="882650"/>
                      </a:xfrm>
                      <a:prstGeom prst="rect">
                        <a:avLst/>
                      </a:prstGeom>
                      <a:noFill/>
                      <a:ln>
                        <a:noFill/>
                      </a:ln>
                      <a:extLst/>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396575573"/>
              </p:ext>
            </p:extLst>
          </p:nvPr>
        </p:nvGraphicFramePr>
        <p:xfrm>
          <a:off x="1678758" y="1585452"/>
          <a:ext cx="1087438" cy="882650"/>
        </p:xfrm>
        <a:graphic>
          <a:graphicData uri="http://schemas.openxmlformats.org/presentationml/2006/ole">
            <mc:AlternateContent xmlns:mc="http://schemas.openxmlformats.org/markup-compatibility/2006">
              <mc:Choice xmlns:v="urn:schemas-microsoft-com:vml" Requires="v">
                <p:oleObj spid="_x0000_s3277" name="Equation" r:id="rId7" imgW="672840" imgH="507960" progId="Equation.DSMT4">
                  <p:embed/>
                </p:oleObj>
              </mc:Choice>
              <mc:Fallback>
                <p:oleObj name="Equation" r:id="rId7" imgW="672840" imgH="507960" progId="Equation.DSMT4">
                  <p:embed/>
                  <p:pic>
                    <p:nvPicPr>
                      <p:cNvPr id="0" name=""/>
                      <p:cNvPicPr>
                        <a:picLocks noChangeAspect="1" noChangeArrowheads="1"/>
                      </p:cNvPicPr>
                      <p:nvPr/>
                    </p:nvPicPr>
                    <p:blipFill>
                      <a:blip r:embed="rId8"/>
                      <a:srcRect/>
                      <a:stretch>
                        <a:fillRect/>
                      </a:stretch>
                    </p:blipFill>
                    <p:spPr bwMode="auto">
                      <a:xfrm>
                        <a:off x="1678758" y="1585452"/>
                        <a:ext cx="1087438" cy="882650"/>
                      </a:xfrm>
                      <a:prstGeom prst="rect">
                        <a:avLst/>
                      </a:prstGeom>
                      <a:noFill/>
                      <a:ln>
                        <a:noFill/>
                      </a:ln>
                      <a:extLst/>
                    </p:spPr>
                  </p:pic>
                </p:oleObj>
              </mc:Fallback>
            </mc:AlternateContent>
          </a:graphicData>
        </a:graphic>
      </p:graphicFrame>
      <p:sp>
        <p:nvSpPr>
          <p:cNvPr id="10" name="标题 1"/>
          <p:cNvSpPr txBox="1">
            <a:spLocks/>
          </p:cNvSpPr>
          <p:nvPr/>
        </p:nvSpPr>
        <p:spPr bwMode="auto">
          <a:xfrm>
            <a:off x="457200" y="-927"/>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zh-CN" sz="3400" b="1" dirty="0">
                <a:solidFill>
                  <a:srgbClr val="002060"/>
                </a:solidFill>
                <a:latin typeface="Helvetica" panose="020B0604020202030204" pitchFamily="34" charset="0"/>
              </a:rPr>
              <a:t>Carrier-envelope phase locking</a:t>
            </a:r>
          </a:p>
        </p:txBody>
      </p:sp>
      <p:sp>
        <p:nvSpPr>
          <p:cNvPr id="2" name="矩形 1"/>
          <p:cNvSpPr/>
          <p:nvPr/>
        </p:nvSpPr>
        <p:spPr>
          <a:xfrm>
            <a:off x="2216545" y="5195300"/>
            <a:ext cx="2066591" cy="369332"/>
          </a:xfrm>
          <a:prstGeom prst="rect">
            <a:avLst/>
          </a:prstGeom>
        </p:spPr>
        <p:txBody>
          <a:bodyPr wrap="none">
            <a:spAutoFit/>
          </a:bodyPr>
          <a:lstStyle/>
          <a:p>
            <a:r>
              <a:rPr lang="en-US" altLang="zh-CN" dirty="0" smtClean="0">
                <a:solidFill>
                  <a:schemeClr val="accent6">
                    <a:lumMod val="75000"/>
                  </a:schemeClr>
                </a:solidFill>
                <a:latin typeface="Arial" panose="020B0604020202020204" pitchFamily="34" charset="0"/>
                <a:cs typeface="Arial" panose="020B0604020202020204" pitchFamily="34" charset="0"/>
              </a:rPr>
              <a:t>+</a:t>
            </a:r>
            <a:r>
              <a:rPr lang="el-GR" altLang="zh-CN" dirty="0" smtClean="0">
                <a:solidFill>
                  <a:schemeClr val="accent6">
                    <a:lumMod val="75000"/>
                  </a:schemeClr>
                </a:solidFill>
                <a:latin typeface="Arial" panose="020B0604020202020204" pitchFamily="34" charset="0"/>
                <a:cs typeface="Arial" panose="020B0604020202020204" pitchFamily="34" charset="0"/>
              </a:rPr>
              <a:t>3.3×10</a:t>
            </a:r>
            <a:r>
              <a:rPr lang="en-US" altLang="zh-CN" baseline="30000" dirty="0" smtClean="0">
                <a:solidFill>
                  <a:schemeClr val="accent6">
                    <a:lumMod val="75000"/>
                  </a:schemeClr>
                </a:solidFill>
                <a:latin typeface="Arial" panose="020B0604020202020204" pitchFamily="34" charset="0"/>
                <a:cs typeface="Arial" panose="020B0604020202020204" pitchFamily="34" charset="0"/>
              </a:rPr>
              <a:t>19</a:t>
            </a:r>
            <a:r>
              <a:rPr lang="en-US" altLang="zh-CN" dirty="0" smtClean="0">
                <a:solidFill>
                  <a:schemeClr val="accent6">
                    <a:lumMod val="75000"/>
                  </a:schemeClr>
                </a:solidFill>
                <a:latin typeface="Arial" panose="020B0604020202020204" pitchFamily="34" charset="0"/>
                <a:cs typeface="Arial" panose="020B0604020202020204" pitchFamily="34" charset="0"/>
              </a:rPr>
              <a:t>cm</a:t>
            </a:r>
            <a:r>
              <a:rPr lang="en-US" altLang="zh-CN" baseline="30000" dirty="0" smtClean="0">
                <a:solidFill>
                  <a:schemeClr val="accent6">
                    <a:lumMod val="75000"/>
                  </a:schemeClr>
                </a:solidFill>
                <a:latin typeface="Arial" panose="020B0604020202020204" pitchFamily="34" charset="0"/>
                <a:cs typeface="Arial" panose="020B0604020202020204" pitchFamily="34" charset="0"/>
              </a:rPr>
              <a:t>-3</a:t>
            </a:r>
            <a:r>
              <a:rPr lang="el-GR" altLang="zh-CN" dirty="0" smtClean="0">
                <a:solidFill>
                  <a:schemeClr val="accent6">
                    <a:lumMod val="75000"/>
                  </a:schemeClr>
                </a:solidFill>
                <a:latin typeface="Arial" panose="020B0604020202020204" pitchFamily="34" charset="0"/>
                <a:cs typeface="Arial" panose="020B0604020202020204" pitchFamily="34" charset="0"/>
              </a:rPr>
              <a:t>μm</a:t>
            </a:r>
            <a:endParaRPr lang="zh-CN" altLang="en-US" dirty="0">
              <a:solidFill>
                <a:schemeClr val="accent6">
                  <a:lumMod val="75000"/>
                </a:schemeClr>
              </a:solidFill>
              <a:latin typeface="Arial" panose="020B0604020202020204" pitchFamily="34" charset="0"/>
              <a:cs typeface="Arial" panose="020B0604020202020204" pitchFamily="34" charset="0"/>
            </a:endParaRPr>
          </a:p>
        </p:txBody>
      </p:sp>
      <p:sp>
        <p:nvSpPr>
          <p:cNvPr id="4" name="矩形 3"/>
          <p:cNvSpPr/>
          <p:nvPr/>
        </p:nvSpPr>
        <p:spPr>
          <a:xfrm>
            <a:off x="127201" y="4240937"/>
            <a:ext cx="2936039" cy="769441"/>
          </a:xfrm>
          <a:prstGeom prst="rect">
            <a:avLst/>
          </a:prstGeom>
        </p:spPr>
        <p:txBody>
          <a:bodyPr wrap="square">
            <a:spAutoFit/>
          </a:bodyPr>
          <a:lstStyle/>
          <a:p>
            <a:r>
              <a:rPr lang="en-US" altLang="zh-CN" sz="2200" dirty="0" smtClean="0">
                <a:latin typeface="Arial" panose="020B0604020202020204" pitchFamily="34" charset="0"/>
                <a:cs typeface="Arial" panose="020B0604020202020204" pitchFamily="34" charset="0"/>
              </a:rPr>
              <a:t>The product of plasma density-length</a:t>
            </a:r>
            <a:endParaRPr lang="en-US" altLang="zh-CN" sz="2200" dirty="0">
              <a:latin typeface="Arial" panose="020B0604020202020204" pitchFamily="34" charset="0"/>
              <a:cs typeface="Arial" panose="020B0604020202020204" pitchFamily="34" charset="0"/>
            </a:endParaRPr>
          </a:p>
        </p:txBody>
      </p:sp>
      <p:sp>
        <p:nvSpPr>
          <p:cNvPr id="11" name="矩形 10"/>
          <p:cNvSpPr/>
          <p:nvPr/>
        </p:nvSpPr>
        <p:spPr>
          <a:xfrm>
            <a:off x="2216545" y="5687913"/>
            <a:ext cx="2008883" cy="369332"/>
          </a:xfrm>
          <a:prstGeom prst="rect">
            <a:avLst/>
          </a:prstGeom>
        </p:spPr>
        <p:txBody>
          <a:bodyPr wrap="none">
            <a:spAutoFit/>
          </a:bodyPr>
          <a:lstStyle/>
          <a:p>
            <a:r>
              <a:rPr lang="en-US" altLang="zh-CN" dirty="0" smtClean="0">
                <a:solidFill>
                  <a:srgbClr val="006600"/>
                </a:solidFill>
                <a:latin typeface="Arial" panose="020B0604020202020204" pitchFamily="34" charset="0"/>
                <a:cs typeface="Arial" panose="020B0604020202020204" pitchFamily="34" charset="0"/>
              </a:rPr>
              <a:t>-</a:t>
            </a:r>
            <a:r>
              <a:rPr lang="el-GR" altLang="zh-CN" dirty="0" smtClean="0">
                <a:solidFill>
                  <a:srgbClr val="006600"/>
                </a:solidFill>
                <a:latin typeface="Arial" panose="020B0604020202020204" pitchFamily="34" charset="0"/>
                <a:cs typeface="Arial" panose="020B0604020202020204" pitchFamily="34" charset="0"/>
              </a:rPr>
              <a:t>3.3×10</a:t>
            </a:r>
            <a:r>
              <a:rPr lang="en-US" altLang="zh-CN" baseline="30000" dirty="0" smtClean="0">
                <a:solidFill>
                  <a:srgbClr val="006600"/>
                </a:solidFill>
                <a:latin typeface="Arial" panose="020B0604020202020204" pitchFamily="34" charset="0"/>
                <a:cs typeface="Arial" panose="020B0604020202020204" pitchFamily="34" charset="0"/>
              </a:rPr>
              <a:t>19</a:t>
            </a:r>
            <a:r>
              <a:rPr lang="en-US" altLang="zh-CN" dirty="0" smtClean="0">
                <a:solidFill>
                  <a:srgbClr val="006600"/>
                </a:solidFill>
                <a:latin typeface="Arial" panose="020B0604020202020204" pitchFamily="34" charset="0"/>
                <a:cs typeface="Arial" panose="020B0604020202020204" pitchFamily="34" charset="0"/>
              </a:rPr>
              <a:t>cm</a:t>
            </a:r>
            <a:r>
              <a:rPr lang="en-US" altLang="zh-CN" baseline="30000" dirty="0" smtClean="0">
                <a:solidFill>
                  <a:srgbClr val="006600"/>
                </a:solidFill>
                <a:latin typeface="Arial" panose="020B0604020202020204" pitchFamily="34" charset="0"/>
                <a:cs typeface="Arial" panose="020B0604020202020204" pitchFamily="34" charset="0"/>
              </a:rPr>
              <a:t>-3</a:t>
            </a:r>
            <a:r>
              <a:rPr lang="el-GR" altLang="zh-CN" dirty="0" smtClean="0">
                <a:solidFill>
                  <a:srgbClr val="006600"/>
                </a:solidFill>
                <a:latin typeface="Arial" panose="020B0604020202020204" pitchFamily="34" charset="0"/>
                <a:cs typeface="Arial" panose="020B0604020202020204" pitchFamily="34" charset="0"/>
              </a:rPr>
              <a:t>μm</a:t>
            </a:r>
            <a:endParaRPr lang="zh-CN" altLang="en-US" dirty="0">
              <a:solidFill>
                <a:srgbClr val="006600"/>
              </a:solidFill>
              <a:latin typeface="Arial" panose="020B0604020202020204" pitchFamily="34" charset="0"/>
              <a:cs typeface="Arial" panose="020B0604020202020204" pitchFamily="34" charset="0"/>
            </a:endParaRPr>
          </a:p>
        </p:txBody>
      </p:sp>
      <p:cxnSp>
        <p:nvCxnSpPr>
          <p:cNvPr id="12" name="肘形连接符 11"/>
          <p:cNvCxnSpPr/>
          <p:nvPr/>
        </p:nvCxnSpPr>
        <p:spPr>
          <a:xfrm>
            <a:off x="896112" y="5072019"/>
            <a:ext cx="1152144" cy="615894"/>
          </a:xfrm>
          <a:prstGeom prst="bentConnector3">
            <a:avLst>
              <a:gd name="adj1" fmla="val 0"/>
            </a:avLst>
          </a:prstGeom>
          <a:ln w="69850">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794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2932" y="88372"/>
            <a:ext cx="8229600" cy="1143000"/>
          </a:xfrm>
        </p:spPr>
        <p:txBody>
          <a:bodyPr/>
          <a:lstStyle/>
          <a:p>
            <a:r>
              <a:rPr lang="en-US" altLang="zh-CN" sz="3400" b="1" dirty="0">
                <a:solidFill>
                  <a:srgbClr val="002060"/>
                </a:solidFill>
                <a:latin typeface="Helvetica" panose="020B0604020202030204" pitchFamily="34" charset="0"/>
              </a:rPr>
              <a:t>Wavelength </a:t>
            </a:r>
            <a:r>
              <a:rPr lang="en-US" altLang="zh-CN" sz="3400" b="1" dirty="0" err="1">
                <a:solidFill>
                  <a:srgbClr val="002060"/>
                </a:solidFill>
                <a:latin typeface="Helvetica" panose="020B0604020202030204" pitchFamily="34" charset="0"/>
              </a:rPr>
              <a:t>tunability</a:t>
            </a:r>
            <a:endParaRPr lang="zh-CN" altLang="en-US" sz="3400" b="1" dirty="0">
              <a:solidFill>
                <a:srgbClr val="002060"/>
              </a:solidFill>
              <a:latin typeface="Helvetica" panose="020B0604020202030204" pitchFamily="34"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909" y="1304071"/>
            <a:ext cx="3960000" cy="4955175"/>
          </a:xfrm>
          <a:prstGeom prst="rect">
            <a:avLst/>
          </a:prstGeom>
        </p:spPr>
      </p:pic>
      <p:sp>
        <p:nvSpPr>
          <p:cNvPr id="6" name="文本占位符 4"/>
          <p:cNvSpPr txBox="1">
            <a:spLocks/>
          </p:cNvSpPr>
          <p:nvPr/>
        </p:nvSpPr>
        <p:spPr bwMode="auto">
          <a:xfrm>
            <a:off x="4950954" y="2381564"/>
            <a:ext cx="3861273" cy="1648269"/>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3781" indent="-342665" algn="l" rtl="0" eaLnBrk="0" fontAlgn="base" hangingPunct="0">
              <a:spcBef>
                <a:spcPts val="773"/>
              </a:spcBef>
              <a:spcAft>
                <a:spcPct val="0"/>
              </a:spcAft>
              <a:buClr>
                <a:srgbClr val="0000FF"/>
              </a:buClr>
              <a:buSzPct val="100000"/>
              <a:buFont typeface="Times New Roman" pitchFamily="18" charset="0"/>
              <a:buChar char="•"/>
              <a:defRPr sz="1969">
                <a:solidFill>
                  <a:srgbClr val="0000FF"/>
                </a:solidFill>
                <a:latin typeface="+mn-lt"/>
                <a:ea typeface="+mn-ea"/>
                <a:cs typeface="+mn-cs"/>
                <a:sym typeface="Times New Roman" pitchFamily="18" charset="0"/>
              </a:defRPr>
            </a:lvl1pPr>
            <a:lvl2pPr marL="699840" indent="-285740" algn="l" rtl="0" eaLnBrk="0" fontAlgn="base" hangingPunct="0">
              <a:spcBef>
                <a:spcPts val="633"/>
              </a:spcBef>
              <a:spcAft>
                <a:spcPct val="0"/>
              </a:spcAft>
              <a:buClr>
                <a:srgbClr val="3366FF"/>
              </a:buClr>
              <a:buSzPct val="100000"/>
              <a:buFont typeface="Times New Roman" pitchFamily="18" charset="0"/>
              <a:buChar char="–"/>
              <a:defRPr sz="1687">
                <a:solidFill>
                  <a:srgbClr val="3366FF"/>
                </a:solidFill>
                <a:latin typeface="+mn-lt"/>
                <a:ea typeface="+mn-ea"/>
                <a:cs typeface="+mn-cs"/>
                <a:sym typeface="Times New Roman" pitchFamily="18" charset="0"/>
              </a:defRPr>
            </a:lvl2pPr>
            <a:lvl3pPr marL="1099429" indent="-228815" algn="l" rtl="0" eaLnBrk="0" fontAlgn="base" hangingPunct="0">
              <a:spcBef>
                <a:spcPts val="562"/>
              </a:spcBef>
              <a:spcAft>
                <a:spcPct val="0"/>
              </a:spcAft>
              <a:buClr>
                <a:srgbClr val="0000FF"/>
              </a:buClr>
              <a:buSzPct val="100000"/>
              <a:buFont typeface="Times New Roman" pitchFamily="18" charset="0"/>
              <a:buChar char="•"/>
              <a:defRPr sz="1406">
                <a:solidFill>
                  <a:srgbClr val="0000FF"/>
                </a:solidFill>
                <a:latin typeface="+mn-lt"/>
                <a:ea typeface="+mn-ea"/>
                <a:cs typeface="+mn-cs"/>
                <a:sym typeface="Times New Roman" pitchFamily="18" charset="0"/>
              </a:defRPr>
            </a:lvl3pPr>
            <a:lvl4pPr marL="1557059" indent="-228815" algn="l" rtl="0" eaLnBrk="0" fontAlgn="base" hangingPunct="0">
              <a:spcBef>
                <a:spcPts val="422"/>
              </a:spcBef>
              <a:spcAft>
                <a:spcPct val="0"/>
              </a:spcAft>
              <a:buClr>
                <a:srgbClr val="0000FF"/>
              </a:buClr>
              <a:buSzPct val="100000"/>
              <a:buFont typeface="Times New Roman" pitchFamily="18" charset="0"/>
              <a:buChar char="–"/>
              <a:defRPr sz="1266">
                <a:solidFill>
                  <a:srgbClr val="0000FF"/>
                </a:solidFill>
                <a:latin typeface="+mn-lt"/>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266">
                <a:solidFill>
                  <a:srgbClr val="0000FF"/>
                </a:solidFill>
                <a:latin typeface="+mn-lt"/>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9pPr>
          </a:lstStyle>
          <a:p>
            <a:pPr>
              <a:buClr>
                <a:srgbClr val="FF0000"/>
              </a:buClr>
              <a:buFont typeface="Wingdings" panose="05000000000000000000" pitchFamily="2" charset="2"/>
              <a:buChar char="ü"/>
            </a:pPr>
            <a:r>
              <a:rPr lang="en-US" altLang="zh-CN" sz="2400" kern="0" dirty="0">
                <a:solidFill>
                  <a:schemeClr val="tx1"/>
                </a:solidFill>
                <a:latin typeface="Arial" panose="020B0604020202020204" pitchFamily="34" charset="0"/>
                <a:cs typeface="Arial" panose="020B0604020202020204" pitchFamily="34" charset="0"/>
              </a:rPr>
              <a:t>Wavelength </a:t>
            </a:r>
            <a:r>
              <a:rPr lang="en-US" altLang="zh-CN" sz="2400" kern="0" dirty="0" err="1" smtClean="0">
                <a:solidFill>
                  <a:schemeClr val="tx1"/>
                </a:solidFill>
                <a:latin typeface="Arial" panose="020B0604020202020204" pitchFamily="34" charset="0"/>
                <a:cs typeface="Arial" panose="020B0604020202020204" pitchFamily="34" charset="0"/>
              </a:rPr>
              <a:t>tunability</a:t>
            </a:r>
            <a:r>
              <a:rPr lang="en-US" altLang="zh-CN" sz="2400" kern="0" dirty="0" smtClean="0">
                <a:solidFill>
                  <a:schemeClr val="tx1"/>
                </a:solidFill>
                <a:latin typeface="Arial" panose="020B0604020202020204" pitchFamily="34" charset="0"/>
                <a:cs typeface="Arial" panose="020B0604020202020204" pitchFamily="34" charset="0"/>
              </a:rPr>
              <a:t> from </a:t>
            </a:r>
            <a:r>
              <a:rPr lang="en-US" altLang="zh-CN" sz="2400" kern="0" dirty="0" smtClean="0">
                <a:solidFill>
                  <a:srgbClr val="FF0000"/>
                </a:solidFill>
                <a:latin typeface="Arial" panose="020B0604020202020204" pitchFamily="34" charset="0"/>
                <a:cs typeface="Arial" panose="020B0604020202020204" pitchFamily="34" charset="0"/>
              </a:rPr>
              <a:t>5-14μm</a:t>
            </a:r>
            <a:r>
              <a:rPr lang="en-US" altLang="zh-CN" sz="2400" kern="0" dirty="0" smtClean="0">
                <a:solidFill>
                  <a:schemeClr val="tx1"/>
                </a:solidFill>
                <a:latin typeface="Arial" panose="020B0604020202020204" pitchFamily="34" charset="0"/>
                <a:cs typeface="Arial" panose="020B0604020202020204" pitchFamily="34" charset="0"/>
              </a:rPr>
              <a:t> </a:t>
            </a:r>
          </a:p>
          <a:p>
            <a:pPr>
              <a:buClr>
                <a:srgbClr val="FF0000"/>
              </a:buClr>
              <a:buFont typeface="Wingdings" panose="05000000000000000000" pitchFamily="2" charset="2"/>
              <a:buChar char="ü"/>
            </a:pPr>
            <a:r>
              <a:rPr lang="en-US" altLang="zh-CN" sz="2400" kern="0" dirty="0" smtClean="0">
                <a:solidFill>
                  <a:srgbClr val="FF0000"/>
                </a:solidFill>
                <a:latin typeface="Arial" panose="020B0604020202020204" pitchFamily="34" charset="0"/>
                <a:cs typeface="Arial" panose="020B0604020202020204" pitchFamily="34" charset="0"/>
              </a:rPr>
              <a:t>Near-single-cycle</a:t>
            </a:r>
          </a:p>
          <a:p>
            <a:pPr>
              <a:buClr>
                <a:srgbClr val="FF0000"/>
              </a:buClr>
              <a:buFont typeface="Wingdings" panose="05000000000000000000" pitchFamily="2" charset="2"/>
              <a:buChar char="ü"/>
            </a:pPr>
            <a:r>
              <a:rPr lang="en-US" altLang="zh-CN" sz="2400" kern="0" dirty="0" smtClean="0">
                <a:solidFill>
                  <a:srgbClr val="FF0000"/>
                </a:solidFill>
                <a:latin typeface="Arial" panose="020B0604020202020204" pitchFamily="34" charset="0"/>
                <a:cs typeface="Arial" panose="020B0604020202020204" pitchFamily="34" charset="0"/>
              </a:rPr>
              <a:t>Relative intense</a:t>
            </a:r>
            <a:endParaRPr lang="en-US" altLang="zh-CN" sz="2400" kern="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677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71201" y="1271175"/>
            <a:ext cx="8747989" cy="2260149"/>
            <a:chOff x="209924" y="1328150"/>
            <a:chExt cx="8503165" cy="2027030"/>
          </a:xfrm>
        </p:grpSpPr>
        <p:pic>
          <p:nvPicPr>
            <p:cNvPr id="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924" y="1328150"/>
              <a:ext cx="8503165" cy="202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hape 232"/>
            <p:cNvSpPr/>
            <p:nvPr/>
          </p:nvSpPr>
          <p:spPr>
            <a:xfrm rot="10800000" flipV="1">
              <a:off x="209924" y="1328150"/>
              <a:ext cx="2092241" cy="414047"/>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600" b="1">
                  <a:solidFill>
                    <a:srgbClr val="011993"/>
                  </a:solidFill>
                </a:defRPr>
              </a:lvl1pPr>
            </a:lstStyle>
            <a:p>
              <a:r>
                <a:rPr sz="1200" b="0" i="1" dirty="0">
                  <a:solidFill>
                    <a:schemeClr val="bg2">
                      <a:lumMod val="25000"/>
                    </a:schemeClr>
                  </a:solidFill>
                  <a:latin typeface="Arial" panose="020B0604020202020204" pitchFamily="34" charset="0"/>
                  <a:cs typeface="Arial" panose="020B0604020202020204" pitchFamily="34" charset="0"/>
                </a:rPr>
                <a:t>T.-S. Hung et al., </a:t>
              </a:r>
              <a:r>
                <a:rPr sz="1200" b="0" i="1" dirty="0" err="1">
                  <a:solidFill>
                    <a:schemeClr val="bg2">
                      <a:lumMod val="25000"/>
                    </a:schemeClr>
                  </a:solidFill>
                  <a:latin typeface="Arial" panose="020B0604020202020204" pitchFamily="34" charset="0"/>
                  <a:cs typeface="Arial" panose="020B0604020202020204" pitchFamily="34" charset="0"/>
                </a:rPr>
                <a:t>Appl</a:t>
              </a:r>
              <a:r>
                <a:rPr sz="1200" b="0" i="1" dirty="0">
                  <a:solidFill>
                    <a:schemeClr val="bg2">
                      <a:lumMod val="25000"/>
                    </a:schemeClr>
                  </a:solidFill>
                  <a:latin typeface="Arial" panose="020B0604020202020204" pitchFamily="34" charset="0"/>
                  <a:cs typeface="Arial" panose="020B0604020202020204" pitchFamily="34" charset="0"/>
                </a:rPr>
                <a:t> Phys </a:t>
              </a:r>
              <a:r>
                <a:rPr sz="1200" b="0" i="1" dirty="0" smtClean="0">
                  <a:solidFill>
                    <a:schemeClr val="bg2">
                      <a:lumMod val="25000"/>
                    </a:schemeClr>
                  </a:solidFill>
                  <a:latin typeface="Arial" panose="020B0604020202020204" pitchFamily="34" charset="0"/>
                  <a:cs typeface="Arial" panose="020B0604020202020204" pitchFamily="34" charset="0"/>
                </a:rPr>
                <a:t>B</a:t>
              </a:r>
              <a:r>
                <a:rPr lang="en-US" sz="1200" b="0" i="1" dirty="0" smtClean="0">
                  <a:solidFill>
                    <a:schemeClr val="bg2">
                      <a:lumMod val="25000"/>
                    </a:schemeClr>
                  </a:solidFill>
                  <a:latin typeface="Arial" panose="020B0604020202020204" pitchFamily="34" charset="0"/>
                  <a:cs typeface="Arial" panose="020B0604020202020204" pitchFamily="34" charset="0"/>
                </a:rPr>
                <a:t>,</a:t>
              </a:r>
              <a:r>
                <a:rPr sz="1200" b="0" i="1" dirty="0" smtClean="0">
                  <a:solidFill>
                    <a:schemeClr val="bg2">
                      <a:lumMod val="25000"/>
                    </a:schemeClr>
                  </a:solidFill>
                  <a:latin typeface="Arial" panose="020B0604020202020204" pitchFamily="34" charset="0"/>
                  <a:cs typeface="Arial" panose="020B0604020202020204" pitchFamily="34" charset="0"/>
                </a:rPr>
                <a:t> </a:t>
              </a:r>
              <a:r>
                <a:rPr sz="1200" b="0" i="1" dirty="0">
                  <a:solidFill>
                    <a:schemeClr val="bg2">
                      <a:lumMod val="25000"/>
                    </a:schemeClr>
                  </a:solidFill>
                  <a:latin typeface="Arial" panose="020B0604020202020204" pitchFamily="34" charset="0"/>
                  <a:cs typeface="Arial" panose="020B0604020202020204" pitchFamily="34" charset="0"/>
                </a:rPr>
                <a:t>117, </a:t>
              </a:r>
              <a:r>
                <a:rPr sz="1200" b="0" i="1" dirty="0" smtClean="0">
                  <a:solidFill>
                    <a:schemeClr val="bg2">
                      <a:lumMod val="25000"/>
                    </a:schemeClr>
                  </a:solidFill>
                  <a:latin typeface="Arial" panose="020B0604020202020204" pitchFamily="34" charset="0"/>
                  <a:cs typeface="Arial" panose="020B0604020202020204" pitchFamily="34" charset="0"/>
                </a:rPr>
                <a:t>1189 </a:t>
              </a:r>
              <a:r>
                <a:rPr sz="1200" b="0" i="1" dirty="0">
                  <a:solidFill>
                    <a:schemeClr val="bg2">
                      <a:lumMod val="25000"/>
                    </a:schemeClr>
                  </a:solidFill>
                  <a:latin typeface="Arial" panose="020B0604020202020204" pitchFamily="34" charset="0"/>
                  <a:cs typeface="Arial" panose="020B0604020202020204" pitchFamily="34" charset="0"/>
                </a:rPr>
                <a:t>(2014)</a:t>
              </a:r>
            </a:p>
          </p:txBody>
        </p:sp>
      </p:gr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48870" y="4071343"/>
            <a:ext cx="4792649" cy="2516927"/>
          </a:xfrm>
          <a:prstGeom prst="rect">
            <a:avLst/>
          </a:prstGeom>
        </p:spPr>
      </p:pic>
      <p:sp>
        <p:nvSpPr>
          <p:cNvPr id="9" name="Shape 232"/>
          <p:cNvSpPr/>
          <p:nvPr/>
        </p:nvSpPr>
        <p:spPr>
          <a:xfrm rot="10800000" flipV="1">
            <a:off x="1181436" y="3531324"/>
            <a:ext cx="8075851" cy="400110"/>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600" b="1">
                <a:solidFill>
                  <a:srgbClr val="011993"/>
                </a:solidFill>
              </a:defRPr>
            </a:lvl1pPr>
          </a:lstStyle>
          <a:p>
            <a:r>
              <a:rPr lang="en-US" sz="2000" b="0" dirty="0" smtClean="0">
                <a:solidFill>
                  <a:schemeClr val="tx1"/>
                </a:solidFill>
                <a:latin typeface="Arial" panose="020B0604020202020204" pitchFamily="34" charset="0"/>
                <a:cs typeface="Arial" panose="020B0604020202020204" pitchFamily="34" charset="0"/>
              </a:rPr>
              <a:t>100 TW laser platform at National Central University, Taiwan</a:t>
            </a:r>
            <a:endParaRPr sz="2000" b="0" dirty="0">
              <a:solidFill>
                <a:schemeClr val="tx1"/>
              </a:solidFill>
              <a:latin typeface="Arial" panose="020B0604020202020204" pitchFamily="34" charset="0"/>
              <a:cs typeface="Arial" panose="020B0604020202020204" pitchFamily="34" charset="0"/>
            </a:endParaRPr>
          </a:p>
        </p:txBody>
      </p:sp>
      <p:sp>
        <p:nvSpPr>
          <p:cNvPr id="10" name="标题 1"/>
          <p:cNvSpPr txBox="1">
            <a:spLocks/>
          </p:cNvSpPr>
          <p:nvPr/>
        </p:nvSpPr>
        <p:spPr bwMode="auto">
          <a:xfrm>
            <a:off x="462932" y="88372"/>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zh-CN" sz="3400" b="1" dirty="0" smtClean="0">
                <a:solidFill>
                  <a:srgbClr val="002060"/>
                </a:solidFill>
                <a:latin typeface="Helvetica" panose="020B0604020202030204" pitchFamily="34" charset="0"/>
              </a:rPr>
              <a:t>Demonstration </a:t>
            </a:r>
            <a:r>
              <a:rPr lang="en-US" altLang="zh-CN" sz="3400" b="1" dirty="0">
                <a:solidFill>
                  <a:srgbClr val="002060"/>
                </a:solidFill>
                <a:latin typeface="Helvetica" panose="020B0604020202030204" pitchFamily="34" charset="0"/>
              </a:rPr>
              <a:t>of ultra-intense single-cycle IR generation </a:t>
            </a:r>
            <a:endParaRPr lang="zh-CN" altLang="en-US" sz="3400" b="1" dirty="0">
              <a:solidFill>
                <a:srgbClr val="002060"/>
              </a:solidFill>
              <a:latin typeface="Helvetica" panose="020B0604020202030204" pitchFamily="34" charset="0"/>
            </a:endParaRPr>
          </a:p>
        </p:txBody>
      </p:sp>
    </p:spTree>
    <p:extLst>
      <p:ext uri="{BB962C8B-B14F-4D97-AF65-F5344CB8AC3E}">
        <p14:creationId xmlns:p14="http://schemas.microsoft.com/office/powerpoint/2010/main" val="385852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89" y="1013732"/>
            <a:ext cx="7412751" cy="5550419"/>
          </a:xfrm>
          <a:prstGeom prst="rect">
            <a:avLst/>
          </a:prstGeom>
        </p:spPr>
      </p:pic>
      <p:sp>
        <p:nvSpPr>
          <p:cNvPr id="5" name="标题 4"/>
          <p:cNvSpPr>
            <a:spLocks noGrp="1"/>
          </p:cNvSpPr>
          <p:nvPr>
            <p:ph type="title"/>
          </p:nvPr>
        </p:nvSpPr>
        <p:spPr>
          <a:xfrm>
            <a:off x="456687" y="-126321"/>
            <a:ext cx="8229600" cy="1143000"/>
          </a:xfrm>
        </p:spPr>
        <p:txBody>
          <a:bodyPr>
            <a:normAutofit/>
          </a:bodyPr>
          <a:lstStyle/>
          <a:p>
            <a:r>
              <a:rPr lang="en-US" altLang="zh-CN" sz="3400" b="1" dirty="0">
                <a:solidFill>
                  <a:srgbClr val="002060"/>
                </a:solidFill>
                <a:latin typeface="Helvetica" panose="020B0604020202030204" pitchFamily="34" charset="0"/>
              </a:rPr>
              <a:t>Experimental setup (schematic)</a:t>
            </a:r>
            <a:endParaRPr lang="zh-CN" altLang="en-US" sz="3400" b="1" dirty="0">
              <a:solidFill>
                <a:srgbClr val="002060"/>
              </a:solidFill>
              <a:latin typeface="Helvetica" panose="020B0604020202030204" pitchFamily="34" charset="0"/>
            </a:endParaRPr>
          </a:p>
        </p:txBody>
      </p:sp>
      <p:sp>
        <p:nvSpPr>
          <p:cNvPr id="8" name="圆角矩形 7"/>
          <p:cNvSpPr/>
          <p:nvPr/>
        </p:nvSpPr>
        <p:spPr bwMode="auto">
          <a:xfrm>
            <a:off x="2318012" y="4934792"/>
            <a:ext cx="2052735" cy="1399586"/>
          </a:xfrm>
          <a:prstGeom prst="roundRect">
            <a:avLst/>
          </a:prstGeom>
          <a:noFill/>
          <a:ln>
            <a:solidFill>
              <a:srgbClr val="002060"/>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sp>
        <p:nvSpPr>
          <p:cNvPr id="27" name="矩形 26"/>
          <p:cNvSpPr/>
          <p:nvPr/>
        </p:nvSpPr>
        <p:spPr>
          <a:xfrm>
            <a:off x="2062618" y="6368206"/>
            <a:ext cx="2563522" cy="400110"/>
          </a:xfrm>
          <a:prstGeom prst="rect">
            <a:avLst/>
          </a:prstGeom>
        </p:spPr>
        <p:txBody>
          <a:bodyPr wrap="none">
            <a:spAutoFit/>
          </a:bodyPr>
          <a:lstStyle/>
          <a:p>
            <a:r>
              <a:rPr lang="en-US" altLang="zh-CN" sz="2000" b="1" dirty="0" smtClean="0">
                <a:solidFill>
                  <a:srgbClr val="002060"/>
                </a:solidFill>
                <a:latin typeface="Arial" panose="020B0604020202020204" pitchFamily="34" charset="0"/>
                <a:cs typeface="Arial" panose="020B0604020202020204" pitchFamily="34" charset="0"/>
              </a:rPr>
              <a:t>IR pulse generation</a:t>
            </a:r>
            <a:endParaRPr lang="zh-CN" altLang="en-US" sz="2000" b="1" dirty="0">
              <a:solidFill>
                <a:srgbClr val="002060"/>
              </a:solidFill>
              <a:latin typeface="Arial" panose="020B0604020202020204" pitchFamily="34" charset="0"/>
              <a:cs typeface="Arial" panose="020B0604020202020204" pitchFamily="34" charset="0"/>
            </a:endParaRPr>
          </a:p>
        </p:txBody>
      </p:sp>
      <p:sp>
        <p:nvSpPr>
          <p:cNvPr id="28" name="圆角矩形 27"/>
          <p:cNvSpPr/>
          <p:nvPr/>
        </p:nvSpPr>
        <p:spPr bwMode="auto">
          <a:xfrm>
            <a:off x="4398092" y="1010235"/>
            <a:ext cx="4295677" cy="2478306"/>
          </a:xfrm>
          <a:prstGeom prst="roundRect">
            <a:avLst/>
          </a:prstGeom>
          <a:noFill/>
          <a:ln>
            <a:solidFill>
              <a:srgbClr val="C00000"/>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sp>
        <p:nvSpPr>
          <p:cNvPr id="29" name="矩形 28"/>
          <p:cNvSpPr/>
          <p:nvPr/>
        </p:nvSpPr>
        <p:spPr>
          <a:xfrm>
            <a:off x="4527402" y="1083242"/>
            <a:ext cx="2919389" cy="707886"/>
          </a:xfrm>
          <a:prstGeom prst="rect">
            <a:avLst/>
          </a:prstGeom>
        </p:spPr>
        <p:txBody>
          <a:bodyPr wrap="none">
            <a:spAutoFit/>
          </a:bodyPr>
          <a:lstStyle/>
          <a:p>
            <a:r>
              <a:rPr lang="en-US" altLang="zh-CN" sz="2000" b="1" dirty="0" smtClean="0">
                <a:solidFill>
                  <a:srgbClr val="C00000"/>
                </a:solidFill>
                <a:latin typeface="Arial" panose="020B0604020202020204" pitchFamily="34" charset="0"/>
                <a:cs typeface="Arial" panose="020B0604020202020204" pitchFamily="34" charset="0"/>
              </a:rPr>
              <a:t>IR pulse measurement</a:t>
            </a:r>
          </a:p>
          <a:p>
            <a:r>
              <a:rPr lang="en-US" altLang="zh-CN" sz="2000" b="1" dirty="0" smtClean="0">
                <a:solidFill>
                  <a:srgbClr val="C00000"/>
                </a:solidFill>
                <a:latin typeface="Arial" panose="020B0604020202020204" pitchFamily="34" charset="0"/>
                <a:cs typeface="Arial" panose="020B0604020202020204" pitchFamily="34" charset="0"/>
              </a:rPr>
              <a:t>(XFROG)</a:t>
            </a:r>
            <a:endParaRPr lang="zh-CN" altLang="en-US" sz="2000" b="1" dirty="0">
              <a:solidFill>
                <a:srgbClr val="C00000"/>
              </a:solidFill>
              <a:latin typeface="Arial" panose="020B0604020202020204" pitchFamily="34" charset="0"/>
              <a:cs typeface="Arial" panose="020B0604020202020204" pitchFamily="34" charset="0"/>
            </a:endParaRPr>
          </a:p>
        </p:txBody>
      </p:sp>
      <p:grpSp>
        <p:nvGrpSpPr>
          <p:cNvPr id="6" name="组合 5"/>
          <p:cNvGrpSpPr/>
          <p:nvPr/>
        </p:nvGrpSpPr>
        <p:grpSpPr>
          <a:xfrm>
            <a:off x="5546710" y="4653099"/>
            <a:ext cx="3368690" cy="1962972"/>
            <a:chOff x="5988306" y="5166492"/>
            <a:chExt cx="3155694" cy="1562554"/>
          </a:xfrm>
        </p:grpSpPr>
        <p:pic>
          <p:nvPicPr>
            <p:cNvPr id="13" name="图片 12"/>
            <p:cNvPicPr/>
            <p:nvPr/>
          </p:nvPicPr>
          <p:blipFill rotWithShape="1">
            <a:blip r:embed="rId4">
              <a:extLst>
                <a:ext uri="{28A0092B-C50C-407E-A947-70E740481C1C}">
                  <a14:useLocalDpi xmlns:a14="http://schemas.microsoft.com/office/drawing/2010/main" val="0"/>
                </a:ext>
              </a:extLst>
            </a:blip>
            <a:srcRect l="56283" b="65894"/>
            <a:stretch/>
          </p:blipFill>
          <p:spPr bwMode="auto">
            <a:xfrm>
              <a:off x="6050960" y="5166492"/>
              <a:ext cx="3093040" cy="1562554"/>
            </a:xfrm>
            <a:prstGeom prst="rect">
              <a:avLst/>
            </a:prstGeom>
            <a:noFill/>
            <a:ln>
              <a:noFill/>
            </a:ln>
          </p:spPr>
        </p:pic>
        <p:sp>
          <p:nvSpPr>
            <p:cNvPr id="15" name="文本框 14"/>
            <p:cNvSpPr txBox="1"/>
            <p:nvPr/>
          </p:nvSpPr>
          <p:spPr>
            <a:xfrm>
              <a:off x="5988306" y="5172132"/>
              <a:ext cx="267547" cy="174974"/>
            </a:xfrm>
            <a:prstGeom prst="rect">
              <a:avLst/>
            </a:prstGeom>
            <a:solidFill>
              <a:schemeClr val="bg1"/>
            </a:solidFill>
          </p:spPr>
          <p:txBody>
            <a:bodyPr wrap="square" rtlCol="0">
              <a:spAutoFit/>
            </a:bodyPr>
            <a:lstStyle/>
            <a:p>
              <a:endParaRPr lang="zh-CN" altLang="en-US" dirty="0"/>
            </a:p>
          </p:txBody>
        </p:sp>
      </p:grpSp>
      <p:grpSp>
        <p:nvGrpSpPr>
          <p:cNvPr id="9" name="组合 8"/>
          <p:cNvGrpSpPr/>
          <p:nvPr/>
        </p:nvGrpSpPr>
        <p:grpSpPr>
          <a:xfrm>
            <a:off x="660728" y="1013732"/>
            <a:ext cx="3260187" cy="1641013"/>
            <a:chOff x="5832709" y="3759201"/>
            <a:chExt cx="3263878" cy="1671220"/>
          </a:xfrm>
        </p:grpSpPr>
        <p:pic>
          <p:nvPicPr>
            <p:cNvPr id="12" name="图片 11"/>
            <p:cNvPicPr/>
            <p:nvPr/>
          </p:nvPicPr>
          <p:blipFill rotWithShape="1">
            <a:blip r:embed="rId4">
              <a:extLst>
                <a:ext uri="{28A0092B-C50C-407E-A947-70E740481C1C}">
                  <a14:useLocalDpi xmlns:a14="http://schemas.microsoft.com/office/drawing/2010/main" val="0"/>
                </a:ext>
              </a:extLst>
            </a:blip>
            <a:srcRect r="53863" b="65894"/>
            <a:stretch/>
          </p:blipFill>
          <p:spPr bwMode="auto">
            <a:xfrm>
              <a:off x="5832709" y="3759201"/>
              <a:ext cx="3263878" cy="1671220"/>
            </a:xfrm>
            <a:prstGeom prst="rect">
              <a:avLst/>
            </a:prstGeom>
            <a:noFill/>
            <a:ln>
              <a:noFill/>
            </a:ln>
          </p:spPr>
        </p:pic>
        <p:sp>
          <p:nvSpPr>
            <p:cNvPr id="3" name="文本框 2"/>
            <p:cNvSpPr txBox="1"/>
            <p:nvPr/>
          </p:nvSpPr>
          <p:spPr>
            <a:xfrm>
              <a:off x="5917186" y="3793067"/>
              <a:ext cx="267547" cy="174974"/>
            </a:xfrm>
            <a:prstGeom prst="rect">
              <a:avLst/>
            </a:prstGeom>
            <a:solidFill>
              <a:schemeClr val="bg1"/>
            </a:solidFill>
          </p:spPr>
          <p:txBody>
            <a:bodyPr wrap="square" rtlCol="0">
              <a:spAutoFit/>
            </a:bodyPr>
            <a:lstStyle/>
            <a:p>
              <a:endParaRPr lang="zh-CN" altLang="en-US" dirty="0"/>
            </a:p>
          </p:txBody>
        </p:sp>
      </p:grpSp>
      <p:sp>
        <p:nvSpPr>
          <p:cNvPr id="14" name="圆角矩形 13"/>
          <p:cNvSpPr/>
          <p:nvPr/>
        </p:nvSpPr>
        <p:spPr bwMode="auto">
          <a:xfrm>
            <a:off x="3245486" y="3588206"/>
            <a:ext cx="2158273" cy="1207912"/>
          </a:xfrm>
          <a:prstGeom prst="roundRect">
            <a:avLst/>
          </a:prstGeom>
          <a:noFill/>
          <a:ln>
            <a:solidFill>
              <a:srgbClr val="7030A0"/>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sp>
        <p:nvSpPr>
          <p:cNvPr id="2" name="矩形 1"/>
          <p:cNvSpPr/>
          <p:nvPr/>
        </p:nvSpPr>
        <p:spPr>
          <a:xfrm>
            <a:off x="1967338" y="4123759"/>
            <a:ext cx="1624576" cy="646331"/>
          </a:xfrm>
          <a:prstGeom prst="rect">
            <a:avLst/>
          </a:prstGeom>
        </p:spPr>
        <p:txBody>
          <a:bodyPr wrap="square">
            <a:spAutoFit/>
          </a:bodyPr>
          <a:lstStyle/>
          <a:p>
            <a:r>
              <a:rPr lang="en-US" altLang="zh-CN" b="1" dirty="0">
                <a:solidFill>
                  <a:srgbClr val="7030A0"/>
                </a:solidFill>
                <a:latin typeface="Arial" panose="020B0604020202020204" pitchFamily="34" charset="0"/>
                <a:cs typeface="Arial" panose="020B0604020202020204" pitchFamily="34" charset="0"/>
              </a:rPr>
              <a:t>IR pulse </a:t>
            </a:r>
            <a:r>
              <a:rPr lang="en-US" altLang="zh-CN" b="1" dirty="0" smtClean="0">
                <a:solidFill>
                  <a:srgbClr val="7030A0"/>
                </a:solidFill>
                <a:latin typeface="Arial" panose="020B0604020202020204" pitchFamily="34" charset="0"/>
                <a:cs typeface="Arial" panose="020B0604020202020204" pitchFamily="34" charset="0"/>
              </a:rPr>
              <a:t>transport</a:t>
            </a:r>
            <a:endParaRPr lang="zh-CN" altLang="en-US" dirty="0">
              <a:solidFill>
                <a:srgbClr val="7030A0"/>
              </a:solidFill>
            </a:endParaRPr>
          </a:p>
        </p:txBody>
      </p:sp>
      <p:pic>
        <p:nvPicPr>
          <p:cNvPr id="16" name="内容占位符 4"/>
          <p:cNvPicPr>
            <a:picLocks noChangeAspect="1"/>
          </p:cNvPicPr>
          <p:nvPr/>
        </p:nvPicPr>
        <p:blipFill rotWithShape="1">
          <a:blip r:embed="rId5" cstate="print">
            <a:extLst>
              <a:ext uri="{28A0092B-C50C-407E-A947-70E740481C1C}">
                <a14:useLocalDpi xmlns:a14="http://schemas.microsoft.com/office/drawing/2010/main" val="0"/>
              </a:ext>
            </a:extLst>
          </a:blip>
          <a:srcRect l="49865"/>
          <a:stretch/>
        </p:blipFill>
        <p:spPr bwMode="auto">
          <a:xfrm>
            <a:off x="-35478" y="3883364"/>
            <a:ext cx="1392411" cy="965303"/>
          </a:xfrm>
          <a:prstGeom prst="rect">
            <a:avLst/>
          </a:prstGeom>
          <a:noFill/>
          <a:ln w="12700">
            <a:noFill/>
            <a:miter lim="800000"/>
            <a:headEnd/>
            <a:tailEnd/>
          </a:ln>
        </p:spPr>
      </p:pic>
      <p:sp>
        <p:nvSpPr>
          <p:cNvPr id="7" name="文本框 6"/>
          <p:cNvSpPr txBox="1"/>
          <p:nvPr/>
        </p:nvSpPr>
        <p:spPr>
          <a:xfrm>
            <a:off x="1285795" y="2757626"/>
            <a:ext cx="942500" cy="379430"/>
          </a:xfrm>
          <a:prstGeom prst="rect">
            <a:avLst/>
          </a:prstGeom>
          <a:solidFill>
            <a:schemeClr val="bg1"/>
          </a:solidFill>
        </p:spPr>
        <p:txBody>
          <a:bodyPr wrap="square" rtlCol="0">
            <a:spAutoFit/>
          </a:bodyPr>
          <a:lstStyle/>
          <a:p>
            <a:endParaRPr lang="zh-CN" altLang="en-US" dirty="0"/>
          </a:p>
        </p:txBody>
      </p:sp>
      <p:pic>
        <p:nvPicPr>
          <p:cNvPr id="17" name="内容占位符 4"/>
          <p:cNvPicPr>
            <a:picLocks noChangeAspect="1"/>
          </p:cNvPicPr>
          <p:nvPr/>
        </p:nvPicPr>
        <p:blipFill rotWithShape="1">
          <a:blip r:embed="rId5" cstate="print">
            <a:extLst>
              <a:ext uri="{28A0092B-C50C-407E-A947-70E740481C1C}">
                <a14:useLocalDpi xmlns:a14="http://schemas.microsoft.com/office/drawing/2010/main" val="0"/>
              </a:ext>
            </a:extLst>
          </a:blip>
          <a:srcRect r="50588"/>
          <a:stretch/>
        </p:blipFill>
        <p:spPr bwMode="auto">
          <a:xfrm>
            <a:off x="43235" y="2613420"/>
            <a:ext cx="1413126" cy="994004"/>
          </a:xfrm>
          <a:prstGeom prst="rect">
            <a:avLst/>
          </a:prstGeom>
          <a:noFill/>
          <a:ln w="12700">
            <a:noFill/>
            <a:miter lim="800000"/>
            <a:headEnd/>
            <a:tailEnd/>
          </a:ln>
        </p:spPr>
      </p:pic>
      <p:sp>
        <p:nvSpPr>
          <p:cNvPr id="19" name="矩形 18"/>
          <p:cNvSpPr/>
          <p:nvPr/>
        </p:nvSpPr>
        <p:spPr>
          <a:xfrm>
            <a:off x="1447483" y="3750754"/>
            <a:ext cx="1701107" cy="338554"/>
          </a:xfrm>
          <a:prstGeom prst="rect">
            <a:avLst/>
          </a:prstGeom>
        </p:spPr>
        <p:txBody>
          <a:bodyPr wrap="none">
            <a:spAutoFit/>
          </a:bodyPr>
          <a:lstStyle/>
          <a:p>
            <a:r>
              <a:rPr lang="en-US" altLang="zh-CN" sz="1600" dirty="0" smtClean="0">
                <a:latin typeface="Arial" panose="020B0604020202020204" pitchFamily="34" charset="0"/>
                <a:cs typeface="Arial" panose="020B0604020202020204" pitchFamily="34" charset="0"/>
              </a:rPr>
              <a:t>Reference beam</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870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p:bldP spid="28" grpId="0" animBg="1"/>
      <p:bldP spid="29" grpId="0"/>
      <p:bldP spid="14"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rotWithShape="1">
          <a:blip r:embed="rId4">
            <a:extLst>
              <a:ext uri="{28A0092B-C50C-407E-A947-70E740481C1C}">
                <a14:useLocalDpi xmlns:a14="http://schemas.microsoft.com/office/drawing/2010/main" val="0"/>
              </a:ext>
            </a:extLst>
          </a:blip>
          <a:srcRect l="54555" t="35989"/>
          <a:stretch/>
        </p:blipFill>
        <p:spPr bwMode="auto">
          <a:xfrm>
            <a:off x="365760" y="2942666"/>
            <a:ext cx="3374136" cy="3872674"/>
          </a:xfrm>
          <a:prstGeom prst="rect">
            <a:avLst/>
          </a:prstGeom>
          <a:noFill/>
          <a:ln>
            <a:noFill/>
          </a:ln>
        </p:spPr>
      </p:pic>
      <p:grpSp>
        <p:nvGrpSpPr>
          <p:cNvPr id="5" name="组合 4"/>
          <p:cNvGrpSpPr/>
          <p:nvPr/>
        </p:nvGrpSpPr>
        <p:grpSpPr>
          <a:xfrm>
            <a:off x="365760" y="979694"/>
            <a:ext cx="3368690" cy="1962972"/>
            <a:chOff x="5988306" y="5166492"/>
            <a:chExt cx="3155694" cy="1562554"/>
          </a:xfrm>
        </p:grpSpPr>
        <p:pic>
          <p:nvPicPr>
            <p:cNvPr id="6" name="图片 5"/>
            <p:cNvPicPr/>
            <p:nvPr/>
          </p:nvPicPr>
          <p:blipFill rotWithShape="1">
            <a:blip r:embed="rId4">
              <a:extLst>
                <a:ext uri="{28A0092B-C50C-407E-A947-70E740481C1C}">
                  <a14:useLocalDpi xmlns:a14="http://schemas.microsoft.com/office/drawing/2010/main" val="0"/>
                </a:ext>
              </a:extLst>
            </a:blip>
            <a:srcRect l="56283" b="65894"/>
            <a:stretch/>
          </p:blipFill>
          <p:spPr bwMode="auto">
            <a:xfrm>
              <a:off x="6050960" y="5166492"/>
              <a:ext cx="3093040" cy="1562554"/>
            </a:xfrm>
            <a:prstGeom prst="rect">
              <a:avLst/>
            </a:prstGeom>
            <a:noFill/>
            <a:ln>
              <a:noFill/>
            </a:ln>
          </p:spPr>
        </p:pic>
        <p:sp>
          <p:nvSpPr>
            <p:cNvPr id="7" name="文本框 6"/>
            <p:cNvSpPr txBox="1"/>
            <p:nvPr/>
          </p:nvSpPr>
          <p:spPr>
            <a:xfrm>
              <a:off x="5988306" y="5172132"/>
              <a:ext cx="267547" cy="174974"/>
            </a:xfrm>
            <a:prstGeom prst="rect">
              <a:avLst/>
            </a:prstGeom>
            <a:solidFill>
              <a:schemeClr val="bg1"/>
            </a:solidFill>
          </p:spPr>
          <p:txBody>
            <a:bodyPr wrap="square" rtlCol="0">
              <a:spAutoFit/>
            </a:bodyPr>
            <a:lstStyle/>
            <a:p>
              <a:endParaRPr lang="zh-CN" altLang="en-US" dirty="0"/>
            </a:p>
          </p:txBody>
        </p:sp>
      </p:grpSp>
      <p:sp>
        <p:nvSpPr>
          <p:cNvPr id="9" name="内容占位符 1"/>
          <p:cNvSpPr txBox="1">
            <a:spLocks/>
          </p:cNvSpPr>
          <p:nvPr/>
        </p:nvSpPr>
        <p:spPr bwMode="auto">
          <a:xfrm>
            <a:off x="3916365" y="4629731"/>
            <a:ext cx="1608082" cy="498543"/>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600" b="1" kern="0" dirty="0" smtClean="0">
                <a:solidFill>
                  <a:srgbClr val="FF0000"/>
                </a:solidFill>
                <a:latin typeface="Arial" panose="020B0604020202020204" pitchFamily="34" charset="0"/>
                <a:cs typeface="Arial" panose="020B0604020202020204" pitchFamily="34" charset="0"/>
              </a:rPr>
              <a:t>423.0 nm</a:t>
            </a:r>
            <a:endParaRPr lang="zh-CN" altLang="en-US" sz="1600" b="1" kern="0" dirty="0">
              <a:solidFill>
                <a:srgbClr val="FF0000"/>
              </a:solidFill>
              <a:latin typeface="Arial" panose="020B0604020202020204" pitchFamily="34" charset="0"/>
              <a:cs typeface="Arial" panose="020B0604020202020204" pitchFamily="34" charset="0"/>
            </a:endParaRPr>
          </a:p>
        </p:txBody>
      </p:sp>
      <p:sp>
        <p:nvSpPr>
          <p:cNvPr id="10" name="内容占位符 1"/>
          <p:cNvSpPr txBox="1">
            <a:spLocks/>
          </p:cNvSpPr>
          <p:nvPr/>
        </p:nvSpPr>
        <p:spPr bwMode="auto">
          <a:xfrm>
            <a:off x="3897226" y="5483931"/>
            <a:ext cx="1608082" cy="498543"/>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600" b="1" kern="0" dirty="0" smtClean="0">
                <a:solidFill>
                  <a:srgbClr val="0070C0"/>
                </a:solidFill>
                <a:latin typeface="Arial" panose="020B0604020202020204" pitchFamily="34" charset="0"/>
                <a:cs typeface="Arial" panose="020B0604020202020204" pitchFamily="34" charset="0"/>
              </a:rPr>
              <a:t>389.5 nm</a:t>
            </a:r>
            <a:endParaRPr lang="zh-CN" altLang="en-US" sz="1600" b="1" kern="0" dirty="0">
              <a:solidFill>
                <a:srgbClr val="0070C0"/>
              </a:solidFill>
              <a:latin typeface="Arial" panose="020B0604020202020204" pitchFamily="34" charset="0"/>
              <a:cs typeface="Arial" panose="020B0604020202020204" pitchFamily="34" charset="0"/>
            </a:endParaRPr>
          </a:p>
        </p:txBody>
      </p:sp>
      <p:graphicFrame>
        <p:nvGraphicFramePr>
          <p:cNvPr id="11" name="对象 10"/>
          <p:cNvGraphicFramePr>
            <a:graphicFrameLocks noChangeAspect="1"/>
          </p:cNvGraphicFramePr>
          <p:nvPr>
            <p:extLst>
              <p:ext uri="{D42A27DB-BD31-4B8C-83A1-F6EECF244321}">
                <p14:modId xmlns:p14="http://schemas.microsoft.com/office/powerpoint/2010/main" val="2400549042"/>
              </p:ext>
            </p:extLst>
          </p:nvPr>
        </p:nvGraphicFramePr>
        <p:xfrm>
          <a:off x="5780982" y="1828515"/>
          <a:ext cx="3001962" cy="469900"/>
        </p:xfrm>
        <a:graphic>
          <a:graphicData uri="http://schemas.openxmlformats.org/presentationml/2006/ole">
            <mc:AlternateContent xmlns:mc="http://schemas.openxmlformats.org/markup-compatibility/2006">
              <mc:Choice xmlns:v="urn:schemas-microsoft-com:vml" Requires="v">
                <p:oleObj spid="_x0000_s6310" name="Equation" r:id="rId5" imgW="1460160" imgH="228600" progId="Equation.DSMT4">
                  <p:embed/>
                </p:oleObj>
              </mc:Choice>
              <mc:Fallback>
                <p:oleObj name="Equation" r:id="rId5" imgW="1460160" imgH="228600" progId="Equation.DSMT4">
                  <p:embed/>
                  <p:pic>
                    <p:nvPicPr>
                      <p:cNvPr id="0" name=""/>
                      <p:cNvPicPr/>
                      <p:nvPr/>
                    </p:nvPicPr>
                    <p:blipFill>
                      <a:blip r:embed="rId6"/>
                      <a:stretch>
                        <a:fillRect/>
                      </a:stretch>
                    </p:blipFill>
                    <p:spPr>
                      <a:xfrm>
                        <a:off x="5780982" y="1828515"/>
                        <a:ext cx="3001962" cy="469900"/>
                      </a:xfrm>
                      <a:prstGeom prst="rect">
                        <a:avLst/>
                      </a:prstGeom>
                    </p:spPr>
                  </p:pic>
                </p:oleObj>
              </mc:Fallback>
            </mc:AlternateContent>
          </a:graphicData>
        </a:graphic>
      </p:graphicFrame>
      <p:sp>
        <p:nvSpPr>
          <p:cNvPr id="12" name="矩形 11"/>
          <p:cNvSpPr/>
          <p:nvPr/>
        </p:nvSpPr>
        <p:spPr bwMode="auto">
          <a:xfrm>
            <a:off x="5706983" y="1814144"/>
            <a:ext cx="3125957" cy="544686"/>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sp>
        <p:nvSpPr>
          <p:cNvPr id="13" name="矩形 12"/>
          <p:cNvSpPr/>
          <p:nvPr/>
        </p:nvSpPr>
        <p:spPr>
          <a:xfrm>
            <a:off x="4073434" y="1829457"/>
            <a:ext cx="1311578" cy="461665"/>
          </a:xfrm>
          <a:prstGeom prst="rect">
            <a:avLst/>
          </a:prstGeom>
        </p:spPr>
        <p:txBody>
          <a:bodyPr wrap="none">
            <a:spAutoFit/>
          </a:bodyPr>
          <a:lstStyle/>
          <a:p>
            <a:r>
              <a:rPr lang="en-US" altLang="zh-CN" sz="2400" dirty="0" smtClean="0">
                <a:latin typeface="Arial" panose="020B0604020202020204" pitchFamily="34" charset="0"/>
                <a:cs typeface="Arial" panose="020B0604020202020204" pitchFamily="34" charset="0"/>
              </a:rPr>
              <a:t>FWDFG</a:t>
            </a:r>
            <a:endParaRPr lang="zh-CN" altLang="en-US" sz="2400" dirty="0">
              <a:latin typeface="Arial" panose="020B0604020202020204" pitchFamily="34" charset="0"/>
              <a:cs typeface="Arial" panose="020B0604020202020204" pitchFamily="34" charset="0"/>
            </a:endParaRPr>
          </a:p>
        </p:txBody>
      </p:sp>
      <p:sp>
        <p:nvSpPr>
          <p:cNvPr id="14" name="矩形 13"/>
          <p:cNvSpPr/>
          <p:nvPr/>
        </p:nvSpPr>
        <p:spPr>
          <a:xfrm>
            <a:off x="4073434" y="2880101"/>
            <a:ext cx="1293944" cy="461665"/>
          </a:xfrm>
          <a:prstGeom prst="rect">
            <a:avLst/>
          </a:prstGeom>
        </p:spPr>
        <p:txBody>
          <a:bodyPr wrap="none">
            <a:spAutoFit/>
          </a:bodyPr>
          <a:lstStyle/>
          <a:p>
            <a:r>
              <a:rPr lang="en-US" altLang="zh-CN" sz="2400" dirty="0" smtClean="0">
                <a:latin typeface="Arial" panose="020B0604020202020204" pitchFamily="34" charset="0"/>
                <a:cs typeface="Arial" panose="020B0604020202020204" pitchFamily="34" charset="0"/>
              </a:rPr>
              <a:t>FWSFG</a:t>
            </a:r>
            <a:endParaRPr lang="zh-CN" altLang="en-US" sz="2400" dirty="0">
              <a:latin typeface="Arial" panose="020B0604020202020204" pitchFamily="34" charset="0"/>
              <a:cs typeface="Arial" panose="020B0604020202020204" pitchFamily="34" charset="0"/>
            </a:endParaRPr>
          </a:p>
        </p:txBody>
      </p:sp>
      <p:graphicFrame>
        <p:nvGraphicFramePr>
          <p:cNvPr id="15" name="对象 14"/>
          <p:cNvGraphicFramePr>
            <a:graphicFrameLocks noChangeAspect="1"/>
          </p:cNvGraphicFramePr>
          <p:nvPr>
            <p:extLst>
              <p:ext uri="{D42A27DB-BD31-4B8C-83A1-F6EECF244321}">
                <p14:modId xmlns:p14="http://schemas.microsoft.com/office/powerpoint/2010/main" val="3423049586"/>
              </p:ext>
            </p:extLst>
          </p:nvPr>
        </p:nvGraphicFramePr>
        <p:xfrm>
          <a:off x="5806382" y="2844515"/>
          <a:ext cx="2949575" cy="469900"/>
        </p:xfrm>
        <a:graphic>
          <a:graphicData uri="http://schemas.openxmlformats.org/presentationml/2006/ole">
            <mc:AlternateContent xmlns:mc="http://schemas.openxmlformats.org/markup-compatibility/2006">
              <mc:Choice xmlns:v="urn:schemas-microsoft-com:vml" Requires="v">
                <p:oleObj spid="_x0000_s6311" name="Equation" r:id="rId7" imgW="1434960" imgH="228600" progId="Equation.DSMT4">
                  <p:embed/>
                </p:oleObj>
              </mc:Choice>
              <mc:Fallback>
                <p:oleObj name="Equation" r:id="rId7" imgW="1434960" imgH="228600" progId="Equation.DSMT4">
                  <p:embed/>
                  <p:pic>
                    <p:nvPicPr>
                      <p:cNvPr id="0" name=""/>
                      <p:cNvPicPr/>
                      <p:nvPr/>
                    </p:nvPicPr>
                    <p:blipFill>
                      <a:blip r:embed="rId8"/>
                      <a:stretch>
                        <a:fillRect/>
                      </a:stretch>
                    </p:blipFill>
                    <p:spPr>
                      <a:xfrm>
                        <a:off x="5806382" y="2844515"/>
                        <a:ext cx="2949575" cy="469900"/>
                      </a:xfrm>
                      <a:prstGeom prst="rect">
                        <a:avLst/>
                      </a:prstGeom>
                    </p:spPr>
                  </p:pic>
                </p:oleObj>
              </mc:Fallback>
            </mc:AlternateContent>
          </a:graphicData>
        </a:graphic>
      </p:graphicFrame>
      <p:sp>
        <p:nvSpPr>
          <p:cNvPr id="16" name="矩形 15"/>
          <p:cNvSpPr/>
          <p:nvPr/>
        </p:nvSpPr>
        <p:spPr bwMode="auto">
          <a:xfrm>
            <a:off x="5706983" y="2830370"/>
            <a:ext cx="3125957" cy="544686"/>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sp>
        <p:nvSpPr>
          <p:cNvPr id="17" name="内容占位符 1"/>
          <p:cNvSpPr txBox="1">
            <a:spLocks/>
          </p:cNvSpPr>
          <p:nvPr/>
        </p:nvSpPr>
        <p:spPr bwMode="auto">
          <a:xfrm>
            <a:off x="3897226" y="5050924"/>
            <a:ext cx="1608082" cy="498543"/>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600" b="1" kern="0" dirty="0" smtClean="0">
                <a:latin typeface="Arial" panose="020B0604020202020204" pitchFamily="34" charset="0"/>
                <a:cs typeface="Arial" panose="020B0604020202020204" pitchFamily="34" charset="0"/>
              </a:rPr>
              <a:t>405.0 nm</a:t>
            </a:r>
            <a:endParaRPr lang="zh-CN" altLang="en-US" sz="1600" b="1" kern="0" dirty="0">
              <a:latin typeface="Arial" panose="020B0604020202020204" pitchFamily="34" charset="0"/>
              <a:cs typeface="Arial" panose="020B0604020202020204" pitchFamily="34" charset="0"/>
            </a:endParaRPr>
          </a:p>
        </p:txBody>
      </p:sp>
      <p:cxnSp>
        <p:nvCxnSpPr>
          <p:cNvPr id="19" name="直接箭头连接符 18"/>
          <p:cNvCxnSpPr>
            <a:endCxn id="9" idx="1"/>
          </p:cNvCxnSpPr>
          <p:nvPr/>
        </p:nvCxnSpPr>
        <p:spPr>
          <a:xfrm flipV="1">
            <a:off x="3017520" y="4879003"/>
            <a:ext cx="898845" cy="17192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直接箭头连接符 19"/>
          <p:cNvCxnSpPr/>
          <p:nvPr/>
        </p:nvCxnSpPr>
        <p:spPr>
          <a:xfrm>
            <a:off x="3100825" y="5290572"/>
            <a:ext cx="727306" cy="38671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标题 4"/>
          <p:cNvSpPr>
            <a:spLocks noGrp="1"/>
          </p:cNvSpPr>
          <p:nvPr>
            <p:ph type="title"/>
          </p:nvPr>
        </p:nvSpPr>
        <p:spPr>
          <a:xfrm>
            <a:off x="740265" y="117293"/>
            <a:ext cx="7684014" cy="1143000"/>
          </a:xfrm>
        </p:spPr>
        <p:txBody>
          <a:bodyPr>
            <a:normAutofit/>
          </a:bodyPr>
          <a:lstStyle/>
          <a:p>
            <a:pPr algn="r"/>
            <a:r>
              <a:rPr lang="en-US" altLang="zh-CN" sz="3400" b="1" dirty="0" smtClean="0">
                <a:solidFill>
                  <a:srgbClr val="002060"/>
                </a:solidFill>
                <a:latin typeface="Helvetica" panose="020B0604020202030204" pitchFamily="34" charset="0"/>
              </a:rPr>
              <a:t>Optimization of plasma structures—                              blade scanning</a:t>
            </a:r>
            <a:endParaRPr lang="zh-CN" altLang="en-US" sz="3400" b="1" dirty="0">
              <a:solidFill>
                <a:srgbClr val="002060"/>
              </a:solidFill>
              <a:latin typeface="Helvetica" panose="020B0604020202030204" pitchFamily="34" charset="0"/>
            </a:endParaRPr>
          </a:p>
        </p:txBody>
      </p:sp>
    </p:spTree>
    <p:extLst>
      <p:ext uri="{BB962C8B-B14F-4D97-AF65-F5344CB8AC3E}">
        <p14:creationId xmlns:p14="http://schemas.microsoft.com/office/powerpoint/2010/main" val="6078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animBg="1"/>
      <p:bldP spid="13" grpId="0"/>
      <p:bldP spid="14" grpId="0"/>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5801" y="1085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smtClean="0">
                <a:solidFill>
                  <a:srgbClr val="002060"/>
                </a:solidFill>
                <a:latin typeface="Helvetica" panose="020B0604020202030204" pitchFamily="34" charset="0"/>
                <a:cs typeface="Helvetica" panose="020B0604020202020204" pitchFamily="34" charset="0"/>
              </a:rPr>
              <a:t>Collaboration</a:t>
            </a:r>
            <a:endParaRPr lang="en-US" altLang="zh-CN" sz="4000" b="1" dirty="0">
              <a:solidFill>
                <a:srgbClr val="002060"/>
              </a:solidFill>
              <a:latin typeface="Helvetica" panose="020B0604020202030204" pitchFamily="34" charset="0"/>
              <a:cs typeface="Helvetica" panose="020B0604020202020204" pitchFamily="34" charset="0"/>
            </a:endParaRPr>
          </a:p>
        </p:txBody>
      </p:sp>
      <p:sp>
        <p:nvSpPr>
          <p:cNvPr id="5" name="Content Placeholder 2"/>
          <p:cNvSpPr txBox="1">
            <a:spLocks/>
          </p:cNvSpPr>
          <p:nvPr/>
        </p:nvSpPr>
        <p:spPr>
          <a:xfrm>
            <a:off x="2173497" y="1619577"/>
            <a:ext cx="6509759" cy="12151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2000" dirty="0" err="1" smtClean="0">
                <a:latin typeface="Helvetica" panose="020B0604020202030204" pitchFamily="34" charset="0"/>
                <a:cs typeface="Arial" panose="020B0604020202020204" pitchFamily="34" charset="0"/>
              </a:rPr>
              <a:t>Jie</a:t>
            </a:r>
            <a:r>
              <a:rPr lang="en-US" altLang="zh-CN" sz="2000" dirty="0" smtClean="0">
                <a:latin typeface="Helvetica" panose="020B0604020202030204" pitchFamily="34" charset="0"/>
                <a:cs typeface="Arial" panose="020B0604020202020204" pitchFamily="34" charset="0"/>
              </a:rPr>
              <a:t> </a:t>
            </a:r>
            <a:r>
              <a:rPr lang="en-US" altLang="zh-CN" sz="2000" dirty="0">
                <a:latin typeface="Helvetica" panose="020B0604020202030204" pitchFamily="34" charset="0"/>
                <a:cs typeface="Arial" panose="020B0604020202020204" pitchFamily="34" charset="0"/>
              </a:rPr>
              <a:t>Zhang, </a:t>
            </a:r>
            <a:r>
              <a:rPr lang="en-US" altLang="zh-CN" sz="2000" dirty="0" err="1" smtClean="0">
                <a:latin typeface="Helvetica" panose="020B0604020202030204" pitchFamily="34" charset="0"/>
                <a:cs typeface="Arial" panose="020B0604020202020204" pitchFamily="34" charset="0"/>
              </a:rPr>
              <a:t>Xiaonan</a:t>
            </a:r>
            <a:r>
              <a:rPr lang="en-US" altLang="zh-CN" sz="2000" dirty="0" smtClean="0">
                <a:latin typeface="Helvetica" panose="020B0604020202030204" pitchFamily="34" charset="0"/>
                <a:cs typeface="Arial" panose="020B0604020202020204" pitchFamily="34" charset="0"/>
              </a:rPr>
              <a:t> Ning, </a:t>
            </a:r>
            <a:r>
              <a:rPr lang="en-US" altLang="zh-CN" sz="2000" dirty="0" err="1" smtClean="0">
                <a:latin typeface="Helvetica" panose="020B0604020202030204" pitchFamily="34" charset="0"/>
                <a:cs typeface="Arial" panose="020B0604020202020204" pitchFamily="34" charset="0"/>
              </a:rPr>
              <a:t>Yunxiao</a:t>
            </a:r>
            <a:r>
              <a:rPr lang="en-US" altLang="zh-CN" sz="2000" dirty="0" smtClean="0">
                <a:latin typeface="Helvetica" panose="020B0604020202030204" pitchFamily="34" charset="0"/>
                <a:cs typeface="Arial" panose="020B0604020202020204" pitchFamily="34" charset="0"/>
              </a:rPr>
              <a:t> He, </a:t>
            </a:r>
            <a:r>
              <a:rPr lang="en-US" altLang="zh-CN" sz="2000" dirty="0" err="1" smtClean="0">
                <a:latin typeface="Helvetica" panose="020B0604020202030204" pitchFamily="34" charset="0"/>
                <a:cs typeface="Arial" panose="020B0604020202020204" pitchFamily="34" charset="0"/>
              </a:rPr>
              <a:t>Yipeng</a:t>
            </a:r>
            <a:r>
              <a:rPr lang="en-US" altLang="zh-CN" sz="2000" dirty="0" smtClean="0">
                <a:latin typeface="Helvetica" panose="020B0604020202030204" pitchFamily="34" charset="0"/>
                <a:cs typeface="Arial" panose="020B0604020202020204" pitchFamily="34" charset="0"/>
              </a:rPr>
              <a:t> Wu, Qianqian Su, Shuang Liu, Yue Ma, </a:t>
            </a:r>
            <a:r>
              <a:rPr lang="en-US" altLang="zh-CN" sz="2000" dirty="0" err="1" smtClean="0">
                <a:latin typeface="Helvetica" panose="020B0604020202030204" pitchFamily="34" charset="0"/>
                <a:cs typeface="Arial" panose="020B0604020202020204" pitchFamily="34" charset="0"/>
              </a:rPr>
              <a:t>Zhi</a:t>
            </a:r>
            <a:r>
              <a:rPr lang="en-US" altLang="zh-CN" sz="2000" dirty="0" smtClean="0">
                <a:latin typeface="Helvetica" panose="020B0604020202030204" pitchFamily="34" charset="0"/>
                <a:cs typeface="Arial" panose="020B0604020202020204" pitchFamily="34" charset="0"/>
              </a:rPr>
              <a:t> Cheng, </a:t>
            </a:r>
            <a:r>
              <a:rPr lang="en-US" altLang="zh-CN" sz="2000" dirty="0" err="1" smtClean="0">
                <a:latin typeface="Helvetica" panose="020B0604020202030204" pitchFamily="34" charset="0"/>
                <a:cs typeface="Arial" panose="020B0604020202020204" pitchFamily="34" charset="0"/>
              </a:rPr>
              <a:t>Jianfei</a:t>
            </a:r>
            <a:r>
              <a:rPr lang="en-US" altLang="zh-CN" sz="2000" dirty="0" smtClean="0">
                <a:latin typeface="Helvetica" panose="020B0604020202030204" pitchFamily="34" charset="0"/>
                <a:cs typeface="Arial" panose="020B0604020202020204" pitchFamily="34" charset="0"/>
              </a:rPr>
              <a:t> Hua and Wei Lu</a:t>
            </a:r>
          </a:p>
        </p:txBody>
      </p:sp>
      <p:pic>
        <p:nvPicPr>
          <p:cNvPr id="8" name="1024px-Tsinghua_University_Logo.svg.png"/>
          <p:cNvPicPr>
            <a:picLocks noChangeAspect="1"/>
          </p:cNvPicPr>
          <p:nvPr/>
        </p:nvPicPr>
        <p:blipFill>
          <a:blip r:embed="rId3">
            <a:extLst/>
          </a:blip>
          <a:stretch>
            <a:fillRect/>
          </a:stretch>
        </p:blipFill>
        <p:spPr>
          <a:xfrm>
            <a:off x="1133910" y="1666877"/>
            <a:ext cx="672374" cy="672376"/>
          </a:xfrm>
          <a:prstGeom prst="rect">
            <a:avLst/>
          </a:prstGeom>
          <a:ln w="12700" cap="flat">
            <a:noFill/>
            <a:miter lim="400000"/>
          </a:ln>
          <a:effectLst/>
        </p:spPr>
      </p:pic>
      <p:pic>
        <p:nvPicPr>
          <p:cNvPr id="9" name="800px-Tsinghua_University_Name.svg.png"/>
          <p:cNvPicPr>
            <a:picLocks noChangeAspect="1"/>
          </p:cNvPicPr>
          <p:nvPr/>
        </p:nvPicPr>
        <p:blipFill>
          <a:blip r:embed="rId4">
            <a:extLst/>
          </a:blip>
          <a:stretch>
            <a:fillRect/>
          </a:stretch>
        </p:blipFill>
        <p:spPr>
          <a:xfrm>
            <a:off x="956334" y="2368355"/>
            <a:ext cx="1027526" cy="500921"/>
          </a:xfrm>
          <a:prstGeom prst="rect">
            <a:avLst/>
          </a:prstGeom>
          <a:ln w="12700" cap="flat">
            <a:noFill/>
            <a:miter lim="400000"/>
          </a:ln>
          <a:effectLst/>
        </p:spPr>
      </p:pic>
      <p:pic>
        <p:nvPicPr>
          <p:cNvPr id="10" name="logo7.jpg"/>
          <p:cNvPicPr>
            <a:picLocks noChangeAspect="1"/>
          </p:cNvPicPr>
          <p:nvPr/>
        </p:nvPicPr>
        <p:blipFill>
          <a:blip r:embed="rId5">
            <a:extLst/>
          </a:blip>
          <a:stretch>
            <a:fillRect/>
          </a:stretch>
        </p:blipFill>
        <p:spPr>
          <a:xfrm>
            <a:off x="793282" y="4440626"/>
            <a:ext cx="2026003" cy="517906"/>
          </a:xfrm>
          <a:prstGeom prst="rect">
            <a:avLst/>
          </a:prstGeom>
          <a:ln w="12700">
            <a:miter lim="400000"/>
          </a:ln>
        </p:spPr>
      </p:pic>
      <p:pic>
        <p:nvPicPr>
          <p:cNvPr id="11" name="ucla-std-blu-rgb-1h.jpg"/>
          <p:cNvPicPr>
            <a:picLocks noChangeAspect="1"/>
          </p:cNvPicPr>
          <p:nvPr/>
        </p:nvPicPr>
        <p:blipFill>
          <a:blip r:embed="rId6">
            <a:extLst/>
          </a:blip>
          <a:srcRect l="11307" t="19776" r="11307" b="19776"/>
          <a:stretch>
            <a:fillRect/>
          </a:stretch>
        </p:blipFill>
        <p:spPr>
          <a:xfrm>
            <a:off x="982752" y="3438626"/>
            <a:ext cx="1148211" cy="428520"/>
          </a:xfrm>
          <a:prstGeom prst="rect">
            <a:avLst/>
          </a:prstGeom>
          <a:ln w="12700">
            <a:miter lim="400000"/>
          </a:ln>
        </p:spPr>
      </p:pic>
      <p:sp>
        <p:nvSpPr>
          <p:cNvPr id="12" name="矩形 11"/>
          <p:cNvSpPr/>
          <p:nvPr/>
        </p:nvSpPr>
        <p:spPr>
          <a:xfrm>
            <a:off x="2986650" y="4484244"/>
            <a:ext cx="3895746" cy="400110"/>
          </a:xfrm>
          <a:prstGeom prst="rect">
            <a:avLst/>
          </a:prstGeom>
        </p:spPr>
        <p:txBody>
          <a:bodyPr wrap="none">
            <a:spAutoFit/>
          </a:bodyPr>
          <a:lstStyle/>
          <a:p>
            <a:r>
              <a:rPr lang="en-US" altLang="zh-CN" sz="2000" dirty="0">
                <a:latin typeface="Helvetica" panose="020B0604020202030204" pitchFamily="34" charset="0"/>
                <a:cs typeface="Arial" panose="020B0604020202020204" pitchFamily="34" charset="0"/>
              </a:rPr>
              <a:t>Hsu-Hsin Chu and </a:t>
            </a:r>
            <a:r>
              <a:rPr lang="en-US" altLang="zh-CN" sz="2000" dirty="0" err="1">
                <a:latin typeface="Helvetica" panose="020B0604020202030204" pitchFamily="34" charset="0"/>
                <a:cs typeface="Arial" panose="020B0604020202020204" pitchFamily="34" charset="0"/>
              </a:rPr>
              <a:t>Jypyng</a:t>
            </a:r>
            <a:r>
              <a:rPr lang="en-US" altLang="zh-CN" sz="2000" dirty="0">
                <a:latin typeface="Helvetica" panose="020B0604020202030204" pitchFamily="34" charset="0"/>
                <a:cs typeface="Arial" panose="020B0604020202020204" pitchFamily="34" charset="0"/>
              </a:rPr>
              <a:t> Wang</a:t>
            </a:r>
            <a:endParaRPr lang="zh-CN" altLang="en-US" sz="2000" dirty="0">
              <a:latin typeface="Helvetica" panose="020B0604020202030204" pitchFamily="34" charset="0"/>
              <a:cs typeface="Arial" panose="020B0604020202020204" pitchFamily="34" charset="0"/>
            </a:endParaRPr>
          </a:p>
        </p:txBody>
      </p:sp>
      <p:sp>
        <p:nvSpPr>
          <p:cNvPr id="13" name="矩形 12"/>
          <p:cNvSpPr/>
          <p:nvPr/>
        </p:nvSpPr>
        <p:spPr>
          <a:xfrm>
            <a:off x="2278771" y="3373064"/>
            <a:ext cx="5891498" cy="892552"/>
          </a:xfrm>
          <a:prstGeom prst="rect">
            <a:avLst/>
          </a:prstGeom>
        </p:spPr>
        <p:txBody>
          <a:bodyPr wrap="square">
            <a:spAutoFit/>
          </a:bodyPr>
          <a:lstStyle/>
          <a:p>
            <a:pPr>
              <a:lnSpc>
                <a:spcPct val="130000"/>
              </a:lnSpc>
              <a:defRPr/>
            </a:pPr>
            <a:r>
              <a:rPr lang="en-US" altLang="zh-CN" sz="2000" dirty="0" err="1">
                <a:latin typeface="Helvetica" panose="020B0604020202030204" pitchFamily="34" charset="0"/>
                <a:cs typeface="Arial" panose="020B0604020202020204" pitchFamily="34" charset="0"/>
              </a:rPr>
              <a:t>Zan</a:t>
            </a:r>
            <a:r>
              <a:rPr lang="en-US" altLang="zh-CN" sz="2000" dirty="0">
                <a:latin typeface="Helvetica" panose="020B0604020202030204" pitchFamily="34" charset="0"/>
                <a:cs typeface="Arial" panose="020B0604020202020204" pitchFamily="34" charset="0"/>
              </a:rPr>
              <a:t> </a:t>
            </a:r>
            <a:r>
              <a:rPr lang="en-US" altLang="zh-CN" sz="2000" dirty="0" err="1">
                <a:latin typeface="Helvetica" panose="020B0604020202030204" pitchFamily="34" charset="0"/>
                <a:cs typeface="Arial" panose="020B0604020202020204" pitchFamily="34" charset="0"/>
              </a:rPr>
              <a:t>Nie</a:t>
            </a:r>
            <a:r>
              <a:rPr lang="en-US" altLang="zh-CN" sz="2000" dirty="0">
                <a:latin typeface="Helvetica" panose="020B0604020202030204" pitchFamily="34" charset="0"/>
                <a:cs typeface="Arial" panose="020B0604020202020204" pitchFamily="34" charset="0"/>
              </a:rPr>
              <a:t>, </a:t>
            </a:r>
            <a:r>
              <a:rPr lang="en-US" altLang="zh-CN" sz="2000" dirty="0" err="1">
                <a:latin typeface="Helvetica" panose="020B0604020202030204" pitchFamily="34" charset="0"/>
                <a:cs typeface="Arial" panose="020B0604020202020204" pitchFamily="34" charset="0"/>
              </a:rPr>
              <a:t>Chaojie</a:t>
            </a:r>
            <a:r>
              <a:rPr lang="en-US" altLang="zh-CN" sz="2000" dirty="0">
                <a:latin typeface="Helvetica" panose="020B0604020202030204" pitchFamily="34" charset="0"/>
                <a:cs typeface="Arial" panose="020B0604020202020204" pitchFamily="34" charset="0"/>
              </a:rPr>
              <a:t> </a:t>
            </a:r>
            <a:r>
              <a:rPr lang="en-US" altLang="zh-CN" sz="2000" dirty="0" smtClean="0">
                <a:latin typeface="Helvetica" panose="020B0604020202030204" pitchFamily="34" charset="0"/>
                <a:cs typeface="Arial" panose="020B0604020202020204" pitchFamily="34" charset="0"/>
              </a:rPr>
              <a:t>Zhang, </a:t>
            </a:r>
            <a:r>
              <a:rPr lang="en-US" altLang="zh-CN" sz="2000" dirty="0">
                <a:latin typeface="Helvetica" panose="020B0604020202030204" pitchFamily="34" charset="0"/>
                <a:cs typeface="Arial" panose="020B0604020202020204" pitchFamily="34" charset="0"/>
              </a:rPr>
              <a:t>Warren </a:t>
            </a:r>
            <a:r>
              <a:rPr lang="en-US" altLang="zh-CN" sz="2000" dirty="0" smtClean="0">
                <a:latin typeface="Helvetica" panose="020B0604020202030204" pitchFamily="34" charset="0"/>
                <a:cs typeface="Arial" panose="020B0604020202020204" pitchFamily="34" charset="0"/>
              </a:rPr>
              <a:t>Mori and Chan Joshi</a:t>
            </a:r>
            <a:endParaRPr lang="en-US" altLang="zh-CN" sz="2000" dirty="0">
              <a:latin typeface="Helvetica" panose="020B0604020202030204" pitchFamily="34" charset="0"/>
              <a:cs typeface="Arial" panose="020B0604020202020204" pitchFamily="34" charset="0"/>
            </a:endParaRPr>
          </a:p>
        </p:txBody>
      </p:sp>
    </p:spTree>
    <p:extLst>
      <p:ext uri="{BB962C8B-B14F-4D97-AF65-F5344CB8AC3E}">
        <p14:creationId xmlns:p14="http://schemas.microsoft.com/office/powerpoint/2010/main" val="32370158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p:nvPr/>
        </p:nvPicPr>
        <p:blipFill>
          <a:blip r:embed="rId3">
            <a:extLst>
              <a:ext uri="{28A0092B-C50C-407E-A947-70E740481C1C}">
                <a14:useLocalDpi xmlns:a14="http://schemas.microsoft.com/office/drawing/2010/main" val="0"/>
              </a:ext>
            </a:extLst>
          </a:blip>
          <a:stretch>
            <a:fillRect/>
          </a:stretch>
        </p:blipFill>
        <p:spPr bwMode="auto">
          <a:xfrm>
            <a:off x="2489413" y="1018685"/>
            <a:ext cx="5358448" cy="5737222"/>
          </a:xfrm>
          <a:prstGeom prst="rect">
            <a:avLst/>
          </a:prstGeom>
          <a:noFill/>
          <a:ln>
            <a:noFill/>
          </a:ln>
        </p:spPr>
      </p:pic>
      <p:sp>
        <p:nvSpPr>
          <p:cNvPr id="2" name="标题 1"/>
          <p:cNvSpPr>
            <a:spLocks noGrp="1"/>
          </p:cNvSpPr>
          <p:nvPr>
            <p:ph type="title"/>
          </p:nvPr>
        </p:nvSpPr>
        <p:spPr>
          <a:xfrm>
            <a:off x="457200" y="-124315"/>
            <a:ext cx="8229600" cy="1143000"/>
          </a:xfrm>
        </p:spPr>
        <p:txBody>
          <a:bodyPr/>
          <a:lstStyle/>
          <a:p>
            <a:r>
              <a:rPr lang="en-US" altLang="zh-CN" sz="3400" b="1" dirty="0">
                <a:solidFill>
                  <a:srgbClr val="002060"/>
                </a:solidFill>
                <a:latin typeface="Helvetica" panose="020B0604020202030204" pitchFamily="34" charset="0"/>
              </a:rPr>
              <a:t>Retrieved IR pulse</a:t>
            </a:r>
            <a:endParaRPr lang="zh-CN" altLang="en-US" sz="3400" b="1" dirty="0">
              <a:solidFill>
                <a:srgbClr val="002060"/>
              </a:solidFill>
              <a:latin typeface="Helvetica" panose="020B0604020202030204" pitchFamily="34" charset="0"/>
            </a:endParaRPr>
          </a:p>
        </p:txBody>
      </p:sp>
      <p:sp>
        <p:nvSpPr>
          <p:cNvPr id="13" name="内容占位符 1"/>
          <p:cNvSpPr txBox="1">
            <a:spLocks/>
          </p:cNvSpPr>
          <p:nvPr/>
        </p:nvSpPr>
        <p:spPr bwMode="auto">
          <a:xfrm>
            <a:off x="6593624" y="5083175"/>
            <a:ext cx="905426"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400" kern="0" dirty="0" smtClean="0">
                <a:latin typeface="Arial" panose="020B0604020202020204" pitchFamily="34" charset="0"/>
                <a:cs typeface="Arial" panose="020B0604020202020204" pitchFamily="34" charset="0"/>
              </a:rPr>
              <a:t>9.4μm</a:t>
            </a:r>
            <a:endParaRPr lang="zh-CN" altLang="en-US" sz="1400" kern="0" dirty="0">
              <a:latin typeface="Arial" panose="020B0604020202020204" pitchFamily="34" charset="0"/>
              <a:cs typeface="Arial" panose="020B0604020202020204" pitchFamily="34" charset="0"/>
            </a:endParaRPr>
          </a:p>
        </p:txBody>
      </p:sp>
      <p:sp>
        <p:nvSpPr>
          <p:cNvPr id="14" name="内容占位符 1"/>
          <p:cNvSpPr txBox="1">
            <a:spLocks/>
          </p:cNvSpPr>
          <p:nvPr/>
        </p:nvSpPr>
        <p:spPr bwMode="auto">
          <a:xfrm>
            <a:off x="4194395" y="5094191"/>
            <a:ext cx="694248"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400" kern="0" dirty="0" smtClean="0">
                <a:latin typeface="Arial" panose="020B0604020202020204" pitchFamily="34" charset="0"/>
                <a:cs typeface="Arial" panose="020B0604020202020204" pitchFamily="34" charset="0"/>
              </a:rPr>
              <a:t>32fs</a:t>
            </a:r>
            <a:endParaRPr lang="zh-CN" altLang="en-US" sz="1400" kern="0" dirty="0">
              <a:latin typeface="Arial" panose="020B0604020202020204" pitchFamily="34" charset="0"/>
              <a:cs typeface="Arial" panose="020B0604020202020204" pitchFamily="34" charset="0"/>
            </a:endParaRPr>
          </a:p>
        </p:txBody>
      </p:sp>
      <p:sp>
        <p:nvSpPr>
          <p:cNvPr id="10" name="内容占位符 1"/>
          <p:cNvSpPr txBox="1">
            <a:spLocks/>
          </p:cNvSpPr>
          <p:nvPr/>
        </p:nvSpPr>
        <p:spPr bwMode="auto">
          <a:xfrm>
            <a:off x="6182669" y="1190657"/>
            <a:ext cx="1727336" cy="3775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400" kern="0" dirty="0" smtClean="0">
                <a:latin typeface="Arial" panose="020B0604020202020204" pitchFamily="34" charset="0"/>
                <a:cs typeface="Arial" panose="020B0604020202020204" pitchFamily="34" charset="0"/>
              </a:rPr>
              <a:t>error 0.9%</a:t>
            </a:r>
            <a:endParaRPr lang="zh-CN" altLang="en-US" sz="1400" kern="0" dirty="0">
              <a:latin typeface="Arial" panose="020B0604020202020204" pitchFamily="34" charset="0"/>
              <a:cs typeface="Arial" panose="020B0604020202020204" pitchFamily="34" charset="0"/>
            </a:endParaRPr>
          </a:p>
        </p:txBody>
      </p:sp>
      <p:sp>
        <p:nvSpPr>
          <p:cNvPr id="8" name="内容占位符 1"/>
          <p:cNvSpPr txBox="1">
            <a:spLocks/>
          </p:cNvSpPr>
          <p:nvPr/>
        </p:nvSpPr>
        <p:spPr bwMode="auto">
          <a:xfrm>
            <a:off x="863809" y="5579026"/>
            <a:ext cx="1840401"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2000" kern="0" dirty="0" smtClean="0">
                <a:latin typeface="Arial" panose="020B0604020202020204" pitchFamily="34" charset="0"/>
                <a:cs typeface="Arial" panose="020B0604020202020204" pitchFamily="34" charset="0"/>
              </a:rPr>
              <a:t>LWIR pulse</a:t>
            </a:r>
            <a:r>
              <a:rPr lang="en-US" altLang="zh-CN" sz="2000" kern="0" dirty="0">
                <a:latin typeface="Arial" panose="020B0604020202020204" pitchFamily="34" charset="0"/>
                <a:cs typeface="Arial" panose="020B0604020202020204" pitchFamily="34" charset="0"/>
              </a:rPr>
              <a:t>:</a:t>
            </a:r>
            <a:endParaRPr lang="zh-CN" altLang="en-US" sz="2000" kern="0" dirty="0">
              <a:latin typeface="Arial" panose="020B0604020202020204" pitchFamily="34" charset="0"/>
              <a:cs typeface="Arial" panose="020B0604020202020204" pitchFamily="34" charset="0"/>
            </a:endParaRPr>
          </a:p>
        </p:txBody>
      </p:sp>
      <p:sp>
        <p:nvSpPr>
          <p:cNvPr id="9" name="内容占位符 1"/>
          <p:cNvSpPr txBox="1">
            <a:spLocks/>
          </p:cNvSpPr>
          <p:nvPr/>
        </p:nvSpPr>
        <p:spPr bwMode="auto">
          <a:xfrm>
            <a:off x="1195308" y="3645013"/>
            <a:ext cx="1412417"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2000" kern="0" dirty="0" smtClean="0">
                <a:latin typeface="Arial" panose="020B0604020202020204" pitchFamily="34" charset="0"/>
                <a:cs typeface="Arial" panose="020B0604020202020204" pitchFamily="34" charset="0"/>
              </a:rPr>
              <a:t>IR pulse:</a:t>
            </a:r>
            <a:endParaRPr lang="zh-CN" altLang="en-US" sz="2000" kern="0" dirty="0">
              <a:latin typeface="Arial" panose="020B0604020202020204" pitchFamily="34" charset="0"/>
              <a:cs typeface="Arial" panose="020B0604020202020204" pitchFamily="34" charset="0"/>
            </a:endParaRPr>
          </a:p>
        </p:txBody>
      </p:sp>
      <p:sp>
        <p:nvSpPr>
          <p:cNvPr id="11" name="内容占位符 1"/>
          <p:cNvSpPr txBox="1">
            <a:spLocks/>
          </p:cNvSpPr>
          <p:nvPr/>
        </p:nvSpPr>
        <p:spPr bwMode="auto">
          <a:xfrm>
            <a:off x="634330" y="1584200"/>
            <a:ext cx="1942916"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2000" kern="0" dirty="0" smtClean="0">
                <a:latin typeface="Arial" panose="020B0604020202020204" pitchFamily="34" charset="0"/>
                <a:cs typeface="Arial" panose="020B0604020202020204" pitchFamily="34" charset="0"/>
              </a:rPr>
              <a:t>XFROG trace:</a:t>
            </a:r>
            <a:endParaRPr lang="zh-CN" altLang="en-US" sz="20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2324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55414" y="3572"/>
            <a:ext cx="8233172" cy="843266"/>
          </a:xfrm>
        </p:spPr>
        <p:txBody>
          <a:bodyPr/>
          <a:lstStyle/>
          <a:p>
            <a:r>
              <a:rPr lang="en-US" altLang="zh-CN" sz="3400" b="1" dirty="0">
                <a:solidFill>
                  <a:srgbClr val="002060"/>
                </a:solidFill>
                <a:latin typeface="Helvetica" panose="020B0604020202030204" pitchFamily="34" charset="0"/>
              </a:rPr>
              <a:t>IR spectrum and energy</a:t>
            </a:r>
            <a:endParaRPr lang="zh-CN" altLang="en-US" sz="3400" b="1" dirty="0">
              <a:solidFill>
                <a:srgbClr val="002060"/>
              </a:solidFill>
              <a:latin typeface="Helvetica" panose="020B0604020202030204" pitchFamily="34"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25" y="2729490"/>
            <a:ext cx="4680000" cy="3603748"/>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270337219"/>
              </p:ext>
            </p:extLst>
          </p:nvPr>
        </p:nvGraphicFramePr>
        <p:xfrm>
          <a:off x="5013494" y="846837"/>
          <a:ext cx="3947626" cy="5720080"/>
        </p:xfrm>
        <a:graphic>
          <a:graphicData uri="http://schemas.openxmlformats.org/drawingml/2006/table">
            <a:tbl>
              <a:tblPr bandRow="1">
                <a:tableStyleId>{BC89EF96-8CEA-46FF-86C4-4CE0E7609802}</a:tableStyleId>
              </a:tblPr>
              <a:tblGrid>
                <a:gridCol w="1971174">
                  <a:extLst>
                    <a:ext uri="{9D8B030D-6E8A-4147-A177-3AD203B41FA5}">
                      <a16:colId xmlns:a16="http://schemas.microsoft.com/office/drawing/2014/main" val="1621177066"/>
                    </a:ext>
                  </a:extLst>
                </a:gridCol>
                <a:gridCol w="1976452">
                  <a:extLst>
                    <a:ext uri="{9D8B030D-6E8A-4147-A177-3AD203B41FA5}">
                      <a16:colId xmlns:a16="http://schemas.microsoft.com/office/drawing/2014/main" val="3738465849"/>
                    </a:ext>
                  </a:extLst>
                </a:gridCol>
              </a:tblGrid>
              <a:tr h="711200">
                <a:tc>
                  <a:txBody>
                    <a:bodyPr/>
                    <a:lstStyle/>
                    <a:p>
                      <a:pPr algn="ctr"/>
                      <a:r>
                        <a:rPr lang="en-US" altLang="zh-CN" sz="1800" dirty="0" smtClean="0">
                          <a:latin typeface="Arial" panose="020B0604020202020204" pitchFamily="34" charset="0"/>
                          <a:cs typeface="Arial" panose="020B0604020202020204" pitchFamily="34" charset="0"/>
                        </a:rPr>
                        <a:t>Central wavelength</a:t>
                      </a:r>
                      <a:endParaRPr lang="en-GB" sz="1800" b="1"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9.4 </a:t>
                      </a:r>
                      <a:r>
                        <a:rPr lang="en-US" altLang="zh-CN" sz="1800" dirty="0" err="1" smtClean="0">
                          <a:latin typeface="Arial" panose="020B0604020202020204" pitchFamily="34" charset="0"/>
                          <a:cs typeface="Arial" panose="020B0604020202020204" pitchFamily="34" charset="0"/>
                        </a:rPr>
                        <a:t>μm</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21413478"/>
                  </a:ext>
                </a:extLst>
              </a:tr>
              <a:tr h="711200">
                <a:tc>
                  <a:txBody>
                    <a:bodyPr/>
                    <a:lstStyle/>
                    <a:p>
                      <a:pPr algn="ctr"/>
                      <a:r>
                        <a:rPr lang="en-US" sz="1800" dirty="0" smtClean="0">
                          <a:latin typeface="Arial" panose="020B0604020202020204" pitchFamily="34" charset="0"/>
                          <a:cs typeface="Arial" panose="020B0604020202020204" pitchFamily="34" charset="0"/>
                        </a:rPr>
                        <a:t>Pulse duration (FWHM)</a:t>
                      </a:r>
                      <a:endParaRPr lang="en-GB" sz="1800" b="1"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33 </a:t>
                      </a:r>
                      <a:r>
                        <a:rPr lang="en-US" altLang="zh-CN" sz="1800" dirty="0" smtClean="0">
                          <a:latin typeface="Arial" panose="020B0604020202020204" pitchFamily="34" charset="0"/>
                          <a:cs typeface="Arial" panose="020B0604020202020204" pitchFamily="34" charset="0"/>
                        </a:rPr>
                        <a:t>fs</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01103313"/>
                  </a:ext>
                </a:extLst>
              </a:tr>
              <a:tr h="711200">
                <a:tc>
                  <a:txBody>
                    <a:bodyPr/>
                    <a:lstStyle/>
                    <a:p>
                      <a:pPr algn="ctr"/>
                      <a:r>
                        <a:rPr lang="en-US" sz="1800" dirty="0" smtClean="0">
                          <a:latin typeface="Arial" panose="020B0604020202020204" pitchFamily="34" charset="0"/>
                          <a:cs typeface="Arial" panose="020B0604020202020204" pitchFamily="34" charset="0"/>
                        </a:rPr>
                        <a:t>LWIR energy </a:t>
                      </a:r>
                    </a:p>
                    <a:p>
                      <a:pPr algn="ctr"/>
                      <a:r>
                        <a:rPr lang="en-US" sz="1800" dirty="0" smtClean="0">
                          <a:latin typeface="Arial" panose="020B0604020202020204" pitchFamily="34" charset="0"/>
                          <a:cs typeface="Arial" panose="020B0604020202020204" pitchFamily="34" charset="0"/>
                        </a:rPr>
                        <a:t>(6-20</a:t>
                      </a:r>
                      <a:r>
                        <a:rPr lang="en-US" altLang="zh-CN" sz="1800" dirty="0" smtClean="0">
                          <a:latin typeface="Arial" panose="020B0604020202020204" pitchFamily="34" charset="0"/>
                          <a:cs typeface="Arial" panose="020B0604020202020204" pitchFamily="34" charset="0"/>
                        </a:rPr>
                        <a:t>μm</a:t>
                      </a:r>
                      <a:r>
                        <a:rPr lang="en-US" sz="1800" dirty="0" smtClean="0">
                          <a:latin typeface="Arial" panose="020B0604020202020204" pitchFamily="34" charset="0"/>
                          <a:cs typeface="Arial" panose="020B0604020202020204" pitchFamily="34" charset="0"/>
                        </a:rPr>
                        <a:t>)</a:t>
                      </a:r>
                      <a:endParaRPr lang="en-GB" sz="1800" b="1"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(3.41±1.08) </a:t>
                      </a:r>
                      <a:r>
                        <a:rPr lang="en-US" sz="1800" dirty="0" err="1" smtClean="0">
                          <a:latin typeface="Arial" panose="020B0604020202020204" pitchFamily="34" charset="0"/>
                          <a:cs typeface="Arial" panose="020B0604020202020204" pitchFamily="34" charset="0"/>
                        </a:rPr>
                        <a:t>mJ</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22778460"/>
                  </a:ext>
                </a:extLst>
              </a:tr>
              <a:tr h="711200">
                <a:tc>
                  <a:txBody>
                    <a:bodyPr/>
                    <a:lstStyle/>
                    <a:p>
                      <a:pPr algn="ctr"/>
                      <a:r>
                        <a:rPr lang="en-US" sz="1800" dirty="0" smtClean="0">
                          <a:latin typeface="Arial" panose="020B0604020202020204" pitchFamily="34" charset="0"/>
                          <a:cs typeface="Arial" panose="020B0604020202020204" pitchFamily="34" charset="0"/>
                        </a:rPr>
                        <a:t>LWIR efficiency </a:t>
                      </a:r>
                    </a:p>
                    <a:p>
                      <a:pPr algn="ctr"/>
                      <a:r>
                        <a:rPr lang="en-US" sz="1800" dirty="0" smtClean="0">
                          <a:latin typeface="Arial" panose="020B0604020202020204" pitchFamily="34" charset="0"/>
                          <a:cs typeface="Arial" panose="020B0604020202020204" pitchFamily="34" charset="0"/>
                        </a:rPr>
                        <a:t>(6-20</a:t>
                      </a:r>
                      <a:r>
                        <a:rPr lang="en-US" altLang="zh-CN" sz="1800" dirty="0" smtClean="0">
                          <a:latin typeface="Arial" panose="020B0604020202020204" pitchFamily="34" charset="0"/>
                          <a:cs typeface="Arial" panose="020B0604020202020204" pitchFamily="34" charset="0"/>
                        </a:rPr>
                        <a:t>μm</a:t>
                      </a:r>
                      <a:r>
                        <a:rPr lang="en-US" sz="1800" dirty="0" smtClean="0">
                          <a:latin typeface="Arial" panose="020B0604020202020204" pitchFamily="34" charset="0"/>
                          <a:cs typeface="Arial" panose="020B0604020202020204" pitchFamily="34" charset="0"/>
                        </a:rPr>
                        <a:t>)</a:t>
                      </a:r>
                      <a:endParaRPr lang="en-GB" sz="1800" b="1"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(0.84±0.27)</a:t>
                      </a:r>
                      <a:r>
                        <a:rPr lang="en-US" altLang="zh-CN" sz="1800" dirty="0" smtClean="0">
                          <a:latin typeface="Arial" panose="020B0604020202020204" pitchFamily="34" charset="0"/>
                          <a:cs typeface="Arial" panose="020B0604020202020204" pitchFamily="34" charset="0"/>
                        </a:rPr>
                        <a:t>%</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03647250"/>
                  </a:ext>
                </a:extLst>
              </a:tr>
              <a:tr h="406400">
                <a:tc>
                  <a:txBody>
                    <a:bodyPr/>
                    <a:lstStyle/>
                    <a:p>
                      <a:pPr algn="ctr"/>
                      <a:r>
                        <a:rPr lang="en-US" sz="1800" dirty="0" smtClean="0">
                          <a:latin typeface="Arial" panose="020B0604020202020204" pitchFamily="34" charset="0"/>
                          <a:cs typeface="Arial" panose="020B0604020202020204" pitchFamily="34" charset="0"/>
                        </a:rPr>
                        <a:t>Peak power</a:t>
                      </a:r>
                      <a:endParaRPr lang="en-GB" sz="1800" b="1"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(103</a:t>
                      </a:r>
                      <a:r>
                        <a:rPr lang="en-US" altLang="zh-CN" sz="1800" dirty="0" smtClean="0">
                          <a:latin typeface="Arial" panose="020B0604020202020204" pitchFamily="34" charset="0"/>
                          <a:cs typeface="Arial" panose="020B0604020202020204" pitchFamily="34" charset="0"/>
                        </a:rPr>
                        <a:t>±33)</a:t>
                      </a:r>
                      <a:r>
                        <a:rPr lang="en-US" sz="1800" dirty="0" smtClean="0">
                          <a:latin typeface="Arial" panose="020B0604020202020204" pitchFamily="34" charset="0"/>
                          <a:cs typeface="Arial" panose="020B0604020202020204" pitchFamily="34" charset="0"/>
                        </a:rPr>
                        <a:t> GW</a:t>
                      </a:r>
                      <a:endParaRPr lang="en-GB" sz="1800" dirty="0">
                        <a:solidFill>
                          <a:srgbClr val="C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0187272"/>
                  </a:ext>
                </a:extLst>
              </a:tr>
              <a:tr h="406400">
                <a:tc>
                  <a:txBody>
                    <a:bodyPr/>
                    <a:lstStyle/>
                    <a:p>
                      <a:pPr algn="ctr"/>
                      <a:r>
                        <a:rPr lang="en-US" altLang="zh-CN" sz="1800" dirty="0" smtClean="0">
                          <a:latin typeface="Arial" panose="020B0604020202020204" pitchFamily="34" charset="0"/>
                          <a:cs typeface="Arial" panose="020B0604020202020204" pitchFamily="34" charset="0"/>
                        </a:rPr>
                        <a:t>Peak a</a:t>
                      </a:r>
                      <a:r>
                        <a:rPr lang="en-US" altLang="zh-CN" sz="1800" baseline="-25000" dirty="0" smtClean="0">
                          <a:latin typeface="Arial" panose="020B0604020202020204" pitchFamily="34" charset="0"/>
                          <a:cs typeface="Arial" panose="020B0604020202020204" pitchFamily="34" charset="0"/>
                        </a:rPr>
                        <a:t>0</a:t>
                      </a:r>
                      <a:endParaRPr lang="en-GB" sz="1800" b="1"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1.53</a:t>
                      </a:r>
                      <a:r>
                        <a:rPr lang="en-US" altLang="zh-CN" sz="1800" dirty="0" smtClean="0">
                          <a:latin typeface="Arial" panose="020B0604020202020204" pitchFamily="34" charset="0"/>
                          <a:cs typeface="Arial" panose="020B0604020202020204" pitchFamily="34" charset="0"/>
                        </a:rPr>
                        <a:t>±0.25</a:t>
                      </a:r>
                      <a:endParaRPr lang="en-GB" sz="1800" dirty="0">
                        <a:solidFill>
                          <a:srgbClr val="C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93551545"/>
                  </a:ext>
                </a:extLst>
              </a:tr>
              <a:tr h="406400">
                <a:tc>
                  <a:txBody>
                    <a:bodyPr/>
                    <a:lstStyle/>
                    <a:p>
                      <a:pPr algn="ctr"/>
                      <a:r>
                        <a:rPr lang="en-US" sz="1800" dirty="0" smtClean="0">
                          <a:latin typeface="Arial" panose="020B0604020202020204" pitchFamily="34" charset="0"/>
                          <a:cs typeface="Arial" panose="020B0604020202020204" pitchFamily="34" charset="0"/>
                        </a:rPr>
                        <a:t>Electric field</a:t>
                      </a:r>
                      <a:endParaRPr lang="en-GB" sz="1800" b="1"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(0.52</a:t>
                      </a:r>
                      <a:r>
                        <a:rPr lang="en-US" altLang="zh-CN" sz="1800" dirty="0" smtClean="0">
                          <a:latin typeface="Arial" panose="020B0604020202020204" pitchFamily="34" charset="0"/>
                          <a:cs typeface="Arial" panose="020B0604020202020204" pitchFamily="34" charset="0"/>
                        </a:rPr>
                        <a:t>±0.08)</a:t>
                      </a:r>
                      <a:r>
                        <a:rPr lang="en-US" sz="1800" dirty="0" smtClean="0">
                          <a:latin typeface="Arial" panose="020B0604020202020204" pitchFamily="34" charset="0"/>
                          <a:cs typeface="Arial" panose="020B0604020202020204" pitchFamily="34" charset="0"/>
                        </a:rPr>
                        <a:t> TV/</a:t>
                      </a:r>
                      <a:r>
                        <a:rPr lang="en-US" altLang="zh-CN" sz="1800" dirty="0" smtClean="0">
                          <a:latin typeface="Arial" panose="020B0604020202020204" pitchFamily="34" charset="0"/>
                          <a:cs typeface="Arial" panose="020B0604020202020204" pitchFamily="34" charset="0"/>
                        </a:rPr>
                        <a:t>m</a:t>
                      </a:r>
                      <a:endParaRPr lang="en-GB" sz="1800" dirty="0">
                        <a:solidFill>
                          <a:srgbClr val="C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32252275"/>
                  </a:ext>
                </a:extLst>
              </a:tr>
              <a:tr h="711200">
                <a:tc>
                  <a:txBody>
                    <a:bodyPr/>
                    <a:lstStyle/>
                    <a:p>
                      <a:pPr algn="ctr"/>
                      <a:r>
                        <a:rPr lang="en-US" sz="1800" dirty="0" smtClean="0">
                          <a:latin typeface="Arial" panose="020B0604020202020204" pitchFamily="34" charset="0"/>
                          <a:cs typeface="Arial" panose="020B0604020202020204" pitchFamily="34" charset="0"/>
                        </a:rPr>
                        <a:t>Overall energy </a:t>
                      </a:r>
                    </a:p>
                    <a:p>
                      <a:pPr algn="ctr"/>
                      <a:r>
                        <a:rPr lang="en-US" sz="1800" dirty="0" smtClean="0">
                          <a:latin typeface="Arial" panose="020B0604020202020204" pitchFamily="34" charset="0"/>
                          <a:cs typeface="Arial" panose="020B0604020202020204" pitchFamily="34" charset="0"/>
                        </a:rPr>
                        <a:t>(1.2-20</a:t>
                      </a:r>
                      <a:r>
                        <a:rPr lang="en-US" altLang="zh-CN" sz="1800" dirty="0" smtClean="0">
                          <a:latin typeface="Arial" panose="020B0604020202020204" pitchFamily="34" charset="0"/>
                          <a:cs typeface="Arial" panose="020B0604020202020204" pitchFamily="34" charset="0"/>
                        </a:rPr>
                        <a:t>μm</a:t>
                      </a:r>
                      <a:r>
                        <a:rPr lang="en-US" sz="1800" dirty="0" smtClean="0">
                          <a:latin typeface="Arial" panose="020B0604020202020204" pitchFamily="34" charset="0"/>
                          <a:cs typeface="Arial" panose="020B0604020202020204" pitchFamily="34" charset="0"/>
                        </a:rPr>
                        <a:t>)</a:t>
                      </a:r>
                      <a:endParaRPr lang="en-GB" sz="1800" b="1"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&gt; (15.0±4.8) </a:t>
                      </a:r>
                      <a:r>
                        <a:rPr lang="en-US" sz="1800" dirty="0" err="1" smtClean="0">
                          <a:latin typeface="Arial" panose="020B0604020202020204" pitchFamily="34" charset="0"/>
                          <a:cs typeface="Arial" panose="020B0604020202020204" pitchFamily="34" charset="0"/>
                        </a:rPr>
                        <a:t>mJ</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34896360"/>
                  </a:ext>
                </a:extLst>
              </a:tr>
              <a:tr h="711200">
                <a:tc>
                  <a:txBody>
                    <a:bodyPr/>
                    <a:lstStyle/>
                    <a:p>
                      <a:pPr algn="ctr"/>
                      <a:r>
                        <a:rPr lang="en-US" sz="1800" dirty="0" smtClean="0">
                          <a:latin typeface="Arial" panose="020B0604020202020204" pitchFamily="34" charset="0"/>
                          <a:cs typeface="Arial" panose="020B0604020202020204" pitchFamily="34" charset="0"/>
                        </a:rPr>
                        <a:t>Overall</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efficiency </a:t>
                      </a:r>
                    </a:p>
                    <a:p>
                      <a:pPr algn="ctr"/>
                      <a:r>
                        <a:rPr lang="en-US" sz="1800" dirty="0" smtClean="0">
                          <a:latin typeface="Arial" panose="020B0604020202020204" pitchFamily="34" charset="0"/>
                          <a:cs typeface="Arial" panose="020B0604020202020204" pitchFamily="34" charset="0"/>
                        </a:rPr>
                        <a:t>(1.2-20</a:t>
                      </a:r>
                      <a:r>
                        <a:rPr lang="en-US" altLang="zh-CN" sz="1800" dirty="0" smtClean="0">
                          <a:latin typeface="Arial" panose="020B0604020202020204" pitchFamily="34" charset="0"/>
                          <a:cs typeface="Arial" panose="020B0604020202020204" pitchFamily="34" charset="0"/>
                        </a:rPr>
                        <a:t>μm</a:t>
                      </a:r>
                      <a:r>
                        <a:rPr lang="en-US" sz="1800" dirty="0" smtClean="0">
                          <a:latin typeface="Arial" panose="020B0604020202020204" pitchFamily="34" charset="0"/>
                          <a:cs typeface="Arial" panose="020B0604020202020204" pitchFamily="34" charset="0"/>
                        </a:rPr>
                        <a:t>)</a:t>
                      </a:r>
                      <a:endParaRPr lang="en-GB" sz="1800" b="1"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&gt; (3.7±1.2)</a:t>
                      </a:r>
                      <a:r>
                        <a:rPr lang="en-US" altLang="zh-CN" sz="1800" dirty="0" smtClean="0">
                          <a:latin typeface="Arial" panose="020B0604020202020204" pitchFamily="34" charset="0"/>
                          <a:cs typeface="Arial" panose="020B0604020202020204" pitchFamily="34" charset="0"/>
                        </a:rPr>
                        <a:t>%</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91836879"/>
                  </a:ext>
                </a:extLst>
              </a:tr>
            </a:tbl>
          </a:graphicData>
        </a:graphic>
      </p:graphicFrame>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2534" y="846838"/>
            <a:ext cx="2340000" cy="175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2612534" y="1277779"/>
            <a:ext cx="2339102" cy="646331"/>
          </a:xfrm>
          <a:prstGeom prst="rect">
            <a:avLst/>
          </a:prstGeom>
        </p:spPr>
        <p:txBody>
          <a:bodyPr wrap="none">
            <a:spAutoFit/>
          </a:bodyPr>
          <a:lstStyle/>
          <a:p>
            <a:r>
              <a:rPr lang="en-US" altLang="zh-CN" dirty="0" smtClean="0">
                <a:latin typeface="Arial" panose="020B0604020202020204" pitchFamily="34" charset="0"/>
                <a:cs typeface="Arial" panose="020B0604020202020204" pitchFamily="34" charset="0"/>
              </a:rPr>
              <a:t>Measured IR energy:</a:t>
            </a:r>
          </a:p>
          <a:p>
            <a:r>
              <a:rPr lang="en-US" altLang="zh-CN" dirty="0" smtClean="0">
                <a:latin typeface="Arial" panose="020B0604020202020204" pitchFamily="34" charset="0"/>
                <a:cs typeface="Arial" panose="020B0604020202020204" pitchFamily="34" charset="0"/>
              </a:rPr>
              <a:t>132.5</a:t>
            </a:r>
            <a:r>
              <a:rPr lang="en-US" dirty="0" smtClean="0">
                <a:latin typeface="Arial" panose="020B0604020202020204" pitchFamily="34" charset="0"/>
                <a:cs typeface="Arial" panose="020B0604020202020204" pitchFamily="34" charset="0"/>
              </a:rPr>
              <a:t>±42.0 </a:t>
            </a:r>
            <a:r>
              <a:rPr lang="en-US" altLang="zh-CN" dirty="0" err="1" smtClean="0">
                <a:latin typeface="Arial" panose="020B0604020202020204" pitchFamily="34" charset="0"/>
                <a:cs typeface="Arial" panose="020B0604020202020204" pitchFamily="34" charset="0"/>
              </a:rPr>
              <a:t>μJ</a:t>
            </a:r>
            <a:endParaRPr lang="en-US" altLang="zh-CN"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147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65574" y="3572"/>
            <a:ext cx="8233172" cy="843266"/>
          </a:xfrm>
        </p:spPr>
        <p:txBody>
          <a:bodyPr/>
          <a:lstStyle/>
          <a:p>
            <a:r>
              <a:rPr lang="en-US" altLang="zh-CN" sz="3400" b="1" dirty="0">
                <a:solidFill>
                  <a:srgbClr val="002060"/>
                </a:solidFill>
                <a:latin typeface="Helvetica" panose="020B0604020202030204" pitchFamily="34" charset="0"/>
              </a:rPr>
              <a:t>Wavelength </a:t>
            </a:r>
            <a:r>
              <a:rPr lang="en-US" altLang="zh-CN" sz="3400" b="1" dirty="0" err="1">
                <a:solidFill>
                  <a:srgbClr val="002060"/>
                </a:solidFill>
                <a:latin typeface="Helvetica" panose="020B0604020202030204" pitchFamily="34" charset="0"/>
              </a:rPr>
              <a:t>tunability</a:t>
            </a:r>
            <a:endParaRPr lang="zh-CN" altLang="en-US" sz="3400" b="1" dirty="0">
              <a:solidFill>
                <a:srgbClr val="002060"/>
              </a:solidFill>
              <a:latin typeface="Helvetica" panose="020B0604020202030204" pitchFamily="34" charset="0"/>
            </a:endParaRPr>
          </a:p>
        </p:txBody>
      </p:sp>
      <p:pic>
        <p:nvPicPr>
          <p:cNvPr id="7" name="图片 6"/>
          <p:cNvPicPr/>
          <p:nvPr/>
        </p:nvPicPr>
        <p:blipFill>
          <a:blip r:embed="rId3">
            <a:extLst>
              <a:ext uri="{28A0092B-C50C-407E-A947-70E740481C1C}">
                <a14:useLocalDpi xmlns:a14="http://schemas.microsoft.com/office/drawing/2010/main" val="0"/>
              </a:ext>
            </a:extLst>
          </a:blip>
          <a:stretch>
            <a:fillRect/>
          </a:stretch>
        </p:blipFill>
        <p:spPr bwMode="auto">
          <a:xfrm>
            <a:off x="2041692" y="1105597"/>
            <a:ext cx="5323384" cy="3128224"/>
          </a:xfrm>
          <a:prstGeom prst="rect">
            <a:avLst/>
          </a:prstGeom>
          <a:noFill/>
          <a:ln>
            <a:noFill/>
          </a:ln>
        </p:spPr>
      </p:pic>
      <p:graphicFrame>
        <p:nvGraphicFramePr>
          <p:cNvPr id="20" name="表格 19"/>
          <p:cNvGraphicFramePr>
            <a:graphicFrameLocks noGrp="1"/>
          </p:cNvGraphicFramePr>
          <p:nvPr>
            <p:extLst/>
          </p:nvPr>
        </p:nvGraphicFramePr>
        <p:xfrm>
          <a:off x="218320" y="4342946"/>
          <a:ext cx="8816143" cy="2306794"/>
        </p:xfrm>
        <a:graphic>
          <a:graphicData uri="http://schemas.openxmlformats.org/drawingml/2006/table">
            <a:tbl>
              <a:tblPr bandRow="1">
                <a:tableStyleId>{BC89EF96-8CEA-46FF-86C4-4CE0E7609802}</a:tableStyleId>
              </a:tblPr>
              <a:tblGrid>
                <a:gridCol w="2408501">
                  <a:extLst>
                    <a:ext uri="{9D8B030D-6E8A-4147-A177-3AD203B41FA5}">
                      <a16:colId xmlns:a16="http://schemas.microsoft.com/office/drawing/2014/main" val="3671581937"/>
                    </a:ext>
                  </a:extLst>
                </a:gridCol>
                <a:gridCol w="1401236">
                  <a:extLst>
                    <a:ext uri="{9D8B030D-6E8A-4147-A177-3AD203B41FA5}">
                      <a16:colId xmlns:a16="http://schemas.microsoft.com/office/drawing/2014/main" val="1016012373"/>
                    </a:ext>
                  </a:extLst>
                </a:gridCol>
                <a:gridCol w="1248434">
                  <a:extLst>
                    <a:ext uri="{9D8B030D-6E8A-4147-A177-3AD203B41FA5}">
                      <a16:colId xmlns:a16="http://schemas.microsoft.com/office/drawing/2014/main" val="3210071121"/>
                    </a:ext>
                  </a:extLst>
                </a:gridCol>
                <a:gridCol w="1256488">
                  <a:extLst>
                    <a:ext uri="{9D8B030D-6E8A-4147-A177-3AD203B41FA5}">
                      <a16:colId xmlns:a16="http://schemas.microsoft.com/office/drawing/2014/main" val="171854363"/>
                    </a:ext>
                  </a:extLst>
                </a:gridCol>
                <a:gridCol w="1256488">
                  <a:extLst>
                    <a:ext uri="{9D8B030D-6E8A-4147-A177-3AD203B41FA5}">
                      <a16:colId xmlns:a16="http://schemas.microsoft.com/office/drawing/2014/main" val="20004"/>
                    </a:ext>
                  </a:extLst>
                </a:gridCol>
                <a:gridCol w="1244996">
                  <a:extLst>
                    <a:ext uri="{9D8B030D-6E8A-4147-A177-3AD203B41FA5}">
                      <a16:colId xmlns:a16="http://schemas.microsoft.com/office/drawing/2014/main" val="20005"/>
                    </a:ext>
                  </a:extLst>
                </a:gridCol>
              </a:tblGrid>
              <a:tr h="423104">
                <a:tc>
                  <a:txBody>
                    <a:bodyPr/>
                    <a:lstStyle/>
                    <a:p>
                      <a:pPr algn="ctr"/>
                      <a:r>
                        <a:rPr lang="en-US" sz="1600" dirty="0" smtClean="0">
                          <a:latin typeface="Arial" panose="020B0604020202020204" pitchFamily="34" charset="0"/>
                          <a:cs typeface="Arial" panose="020B0604020202020204" pitchFamily="34" charset="0"/>
                        </a:rPr>
                        <a:t>D</a:t>
                      </a:r>
                      <a:r>
                        <a:rPr lang="en-US" altLang="zh-CN" sz="1600" dirty="0" smtClean="0">
                          <a:latin typeface="Arial" panose="020B0604020202020204" pitchFamily="34" charset="0"/>
                          <a:cs typeface="Arial" panose="020B0604020202020204" pitchFamily="34" charset="0"/>
                        </a:rPr>
                        <a:t>river </a:t>
                      </a:r>
                      <a:r>
                        <a:rPr lang="en-US" sz="1600" dirty="0" smtClean="0">
                          <a:latin typeface="Arial" panose="020B0604020202020204" pitchFamily="34" charset="0"/>
                          <a:cs typeface="Arial" panose="020B0604020202020204" pitchFamily="34" charset="0"/>
                        </a:rPr>
                        <a:t>energy (</a:t>
                      </a:r>
                      <a:r>
                        <a:rPr lang="en-US" sz="1600" dirty="0" err="1" smtClean="0">
                          <a:latin typeface="Arial" panose="020B0604020202020204" pitchFamily="34" charset="0"/>
                          <a:cs typeface="Arial" panose="020B0604020202020204" pitchFamily="34" charset="0"/>
                        </a:rPr>
                        <a:t>mJ</a:t>
                      </a:r>
                      <a:r>
                        <a:rPr lang="en-US"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385</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490</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721</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576</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853</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2876328"/>
                  </a:ext>
                </a:extLst>
              </a:tr>
              <a:tr h="423104">
                <a:tc>
                  <a:txBody>
                    <a:bodyPr/>
                    <a:lstStyle/>
                    <a:p>
                      <a:pPr algn="ctr"/>
                      <a:r>
                        <a:rPr lang="en-US" sz="1600" dirty="0" smtClean="0">
                          <a:latin typeface="Arial" panose="020B0604020202020204" pitchFamily="34" charset="0"/>
                          <a:cs typeface="Arial" panose="020B0604020202020204" pitchFamily="34" charset="0"/>
                        </a:rPr>
                        <a:t>Central wavelength (</a:t>
                      </a:r>
                      <a:r>
                        <a:rPr lang="en-US" altLang="zh-CN" sz="1600" dirty="0" err="1" smtClean="0">
                          <a:latin typeface="Arial" panose="020B0604020202020204" pitchFamily="34" charset="0"/>
                          <a:cs typeface="Arial" panose="020B0604020202020204" pitchFamily="34" charset="0"/>
                        </a:rPr>
                        <a:t>μm</a:t>
                      </a:r>
                      <a:r>
                        <a:rPr lang="en-US"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3.2</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4.2</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8.3</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9.4</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20.0</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1013044"/>
                  </a:ext>
                </a:extLst>
              </a:tr>
              <a:tr h="423104">
                <a:tc>
                  <a:txBody>
                    <a:bodyPr/>
                    <a:lstStyle/>
                    <a:p>
                      <a:pPr algn="ctr"/>
                      <a:r>
                        <a:rPr lang="en-US" sz="1600" dirty="0" smtClean="0">
                          <a:latin typeface="Arial" panose="020B0604020202020204" pitchFamily="34" charset="0"/>
                          <a:cs typeface="Arial" panose="020B0604020202020204" pitchFamily="34" charset="0"/>
                        </a:rPr>
                        <a:t>IR pulse duration (fs)</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9.0</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29.0</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61.6</a:t>
                      </a:r>
                    </a:p>
                  </a:txBody>
                  <a:tcPr anchor="ctr"/>
                </a:tc>
                <a:tc>
                  <a:txBody>
                    <a:bodyPr/>
                    <a:lstStyle/>
                    <a:p>
                      <a:pPr algn="ctr"/>
                      <a:r>
                        <a:rPr lang="en-US" sz="1600" dirty="0" smtClean="0">
                          <a:latin typeface="Arial" panose="020B0604020202020204" pitchFamily="34" charset="0"/>
                          <a:cs typeface="Arial" panose="020B0604020202020204" pitchFamily="34" charset="0"/>
                        </a:rPr>
                        <a:t>32.0</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77.4</a:t>
                      </a:r>
                    </a:p>
                  </a:txBody>
                  <a:tcPr anchor="ctr"/>
                </a:tc>
                <a:extLst>
                  <a:ext uri="{0D108BD9-81ED-4DB2-BD59-A6C34878D82A}">
                    <a16:rowId xmlns:a16="http://schemas.microsoft.com/office/drawing/2014/main" val="4236197802"/>
                  </a:ext>
                </a:extLst>
              </a:tr>
              <a:tr h="423104">
                <a:tc>
                  <a:txBody>
                    <a:bodyPr/>
                    <a:lstStyle/>
                    <a:p>
                      <a:pPr algn="ctr"/>
                      <a:r>
                        <a:rPr lang="en-US" sz="1600" dirty="0" smtClean="0">
                          <a:latin typeface="Arial" panose="020B0604020202020204" pitchFamily="34" charset="0"/>
                          <a:cs typeface="Arial" panose="020B0604020202020204" pitchFamily="34" charset="0"/>
                        </a:rPr>
                        <a:t>IR</a:t>
                      </a:r>
                      <a:r>
                        <a:rPr lang="en-US" sz="1600" baseline="0" dirty="0" smtClean="0">
                          <a:latin typeface="Arial" panose="020B0604020202020204" pitchFamily="34" charset="0"/>
                          <a:cs typeface="Arial" panose="020B0604020202020204" pitchFamily="34" charset="0"/>
                        </a:rPr>
                        <a:t> energy (</a:t>
                      </a:r>
                      <a:r>
                        <a:rPr lang="en-US" sz="1600" baseline="0" dirty="0" err="1" smtClean="0">
                          <a:latin typeface="Arial" panose="020B0604020202020204" pitchFamily="34" charset="0"/>
                          <a:cs typeface="Arial" panose="020B0604020202020204" pitchFamily="34" charset="0"/>
                        </a:rPr>
                        <a:t>mJ</a:t>
                      </a:r>
                      <a:r>
                        <a:rPr lang="en-US" sz="1600" baseline="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Arial" panose="020B0604020202020204" pitchFamily="34" charset="0"/>
                          <a:ea typeface="+mn-ea"/>
                          <a:cs typeface="Arial" panose="020B0604020202020204" pitchFamily="34" charset="0"/>
                        </a:rPr>
                        <a:t>3.5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Arial" panose="020B0604020202020204" pitchFamily="34" charset="0"/>
                          <a:ea typeface="+mn-ea"/>
                          <a:cs typeface="Arial" panose="020B0604020202020204" pitchFamily="34" charset="0"/>
                        </a:rPr>
                        <a:t>(2.7~7</a:t>
                      </a:r>
                      <a:r>
                        <a:rPr lang="el-GR" sz="1600" kern="1200" dirty="0" smtClean="0">
                          <a:solidFill>
                            <a:schemeClr val="tx1"/>
                          </a:solidFill>
                          <a:latin typeface="Arial" panose="020B0604020202020204" pitchFamily="34" charset="0"/>
                          <a:ea typeface="+mn-ea"/>
                          <a:cs typeface="Arial" panose="020B0604020202020204" pitchFamily="34" charset="0"/>
                        </a:rPr>
                        <a:t>μm</a:t>
                      </a:r>
                      <a:r>
                        <a:rPr lang="en-US" sz="1600" kern="1200" dirty="0" smtClean="0">
                          <a:solidFill>
                            <a:schemeClr val="tx1"/>
                          </a:solidFill>
                          <a:latin typeface="Arial" panose="020B0604020202020204" pitchFamily="34" charset="0"/>
                          <a:ea typeface="+mn-ea"/>
                          <a:cs typeface="Arial" panose="020B0604020202020204" pitchFamily="34" charset="0"/>
                        </a:rPr>
                        <a:t>)</a:t>
                      </a:r>
                      <a:endParaRPr lang="en-US" sz="16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5.0 </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(3~9μm)</a:t>
                      </a: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8.2</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(5.3~16μm)</a:t>
                      </a: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3.4</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(6~20μm)</a:t>
                      </a:r>
                      <a:endParaRPr lang="en-GB" sz="16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5.7 </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(13~40μm)</a:t>
                      </a:r>
                    </a:p>
                  </a:txBody>
                  <a:tcPr anchor="ctr"/>
                </a:tc>
                <a:extLst>
                  <a:ext uri="{0D108BD9-81ED-4DB2-BD59-A6C34878D82A}">
                    <a16:rowId xmlns:a16="http://schemas.microsoft.com/office/drawing/2014/main" val="1791539699"/>
                  </a:ext>
                </a:extLst>
              </a:tr>
              <a:tr h="458362">
                <a:tc>
                  <a:txBody>
                    <a:bodyPr/>
                    <a:lstStyle/>
                    <a:p>
                      <a:pPr algn="ctr"/>
                      <a:r>
                        <a:rPr lang="en-US" sz="1600" dirty="0" smtClean="0">
                          <a:latin typeface="Arial" panose="020B0604020202020204" pitchFamily="34" charset="0"/>
                          <a:cs typeface="Arial" panose="020B0604020202020204" pitchFamily="34" charset="0"/>
                        </a:rPr>
                        <a:t>IR</a:t>
                      </a:r>
                      <a:r>
                        <a:rPr lang="en-US" sz="1600" baseline="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a:t>
                      </a:r>
                      <a:r>
                        <a:rPr lang="en-US" sz="1600" baseline="-25000" dirty="0" smtClean="0">
                          <a:latin typeface="Arial" panose="020B0604020202020204" pitchFamily="34" charset="0"/>
                          <a:cs typeface="Arial" panose="020B0604020202020204" pitchFamily="34" charset="0"/>
                        </a:rPr>
                        <a:t>0</a:t>
                      </a:r>
                      <a:endParaRPr lang="en-GB" sz="1600" baseline="-250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1.01</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0.88</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1.54</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1.53</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2.75</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59422384"/>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3098725134"/>
              </p:ext>
            </p:extLst>
          </p:nvPr>
        </p:nvGraphicFramePr>
        <p:xfrm>
          <a:off x="220925" y="4342255"/>
          <a:ext cx="3809737" cy="2306794"/>
        </p:xfrm>
        <a:graphic>
          <a:graphicData uri="http://schemas.openxmlformats.org/drawingml/2006/table">
            <a:tbl>
              <a:tblPr bandRow="1">
                <a:tableStyleId>{BC89EF96-8CEA-46FF-86C4-4CE0E7609802}</a:tableStyleId>
              </a:tblPr>
              <a:tblGrid>
                <a:gridCol w="2408501">
                  <a:extLst>
                    <a:ext uri="{9D8B030D-6E8A-4147-A177-3AD203B41FA5}">
                      <a16:colId xmlns:a16="http://schemas.microsoft.com/office/drawing/2014/main" val="3671581937"/>
                    </a:ext>
                  </a:extLst>
                </a:gridCol>
                <a:gridCol w="1401236">
                  <a:extLst>
                    <a:ext uri="{9D8B030D-6E8A-4147-A177-3AD203B41FA5}">
                      <a16:colId xmlns:a16="http://schemas.microsoft.com/office/drawing/2014/main" val="1016012373"/>
                    </a:ext>
                  </a:extLst>
                </a:gridCol>
              </a:tblGrid>
              <a:tr h="423104">
                <a:tc>
                  <a:txBody>
                    <a:bodyPr/>
                    <a:lstStyle/>
                    <a:p>
                      <a:pPr algn="ctr"/>
                      <a:r>
                        <a:rPr lang="en-US" sz="1600" dirty="0" smtClean="0">
                          <a:latin typeface="Arial" panose="020B0604020202020204" pitchFamily="34" charset="0"/>
                          <a:cs typeface="Arial" panose="020B0604020202020204" pitchFamily="34" charset="0"/>
                        </a:rPr>
                        <a:t>D</a:t>
                      </a:r>
                      <a:r>
                        <a:rPr lang="en-US" altLang="zh-CN" sz="1600" dirty="0" smtClean="0">
                          <a:latin typeface="Arial" panose="020B0604020202020204" pitchFamily="34" charset="0"/>
                          <a:cs typeface="Arial" panose="020B0604020202020204" pitchFamily="34" charset="0"/>
                        </a:rPr>
                        <a:t>river </a:t>
                      </a:r>
                      <a:r>
                        <a:rPr lang="en-US" sz="1600" dirty="0" smtClean="0">
                          <a:latin typeface="Arial" panose="020B0604020202020204" pitchFamily="34" charset="0"/>
                          <a:cs typeface="Arial" panose="020B0604020202020204" pitchFamily="34" charset="0"/>
                        </a:rPr>
                        <a:t>energy (</a:t>
                      </a:r>
                      <a:r>
                        <a:rPr lang="en-US" sz="1600" dirty="0" err="1" smtClean="0">
                          <a:latin typeface="Arial" panose="020B0604020202020204" pitchFamily="34" charset="0"/>
                          <a:cs typeface="Arial" panose="020B0604020202020204" pitchFamily="34" charset="0"/>
                        </a:rPr>
                        <a:t>mJ</a:t>
                      </a:r>
                      <a:r>
                        <a:rPr lang="en-US"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385</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2876328"/>
                  </a:ext>
                </a:extLst>
              </a:tr>
              <a:tr h="423104">
                <a:tc>
                  <a:txBody>
                    <a:bodyPr/>
                    <a:lstStyle/>
                    <a:p>
                      <a:pPr algn="ctr"/>
                      <a:r>
                        <a:rPr lang="en-US" sz="1600" dirty="0" smtClean="0">
                          <a:latin typeface="Arial" panose="020B0604020202020204" pitchFamily="34" charset="0"/>
                          <a:cs typeface="Arial" panose="020B0604020202020204" pitchFamily="34" charset="0"/>
                        </a:rPr>
                        <a:t>Central wavelength (</a:t>
                      </a:r>
                      <a:r>
                        <a:rPr lang="en-US" altLang="zh-CN" sz="1600" dirty="0" err="1" smtClean="0">
                          <a:latin typeface="Arial" panose="020B0604020202020204" pitchFamily="34" charset="0"/>
                          <a:cs typeface="Arial" panose="020B0604020202020204" pitchFamily="34" charset="0"/>
                        </a:rPr>
                        <a:t>μm</a:t>
                      </a:r>
                      <a:r>
                        <a:rPr lang="en-US"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3.2</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1013044"/>
                  </a:ext>
                </a:extLst>
              </a:tr>
              <a:tr h="423104">
                <a:tc>
                  <a:txBody>
                    <a:bodyPr/>
                    <a:lstStyle/>
                    <a:p>
                      <a:pPr algn="ctr"/>
                      <a:r>
                        <a:rPr lang="en-US" sz="1600" dirty="0" smtClean="0">
                          <a:latin typeface="Arial" panose="020B0604020202020204" pitchFamily="34" charset="0"/>
                          <a:cs typeface="Arial" panose="020B0604020202020204" pitchFamily="34" charset="0"/>
                        </a:rPr>
                        <a:t>IR pulse duration (fs)</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9.0</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36197802"/>
                  </a:ext>
                </a:extLst>
              </a:tr>
              <a:tr h="423104">
                <a:tc>
                  <a:txBody>
                    <a:bodyPr/>
                    <a:lstStyle/>
                    <a:p>
                      <a:pPr algn="ctr"/>
                      <a:r>
                        <a:rPr lang="en-US" sz="1600" dirty="0" smtClean="0">
                          <a:latin typeface="Arial" panose="020B0604020202020204" pitchFamily="34" charset="0"/>
                          <a:cs typeface="Arial" panose="020B0604020202020204" pitchFamily="34" charset="0"/>
                        </a:rPr>
                        <a:t>IR</a:t>
                      </a:r>
                      <a:r>
                        <a:rPr lang="en-US" sz="1600" baseline="0" dirty="0" smtClean="0">
                          <a:latin typeface="Arial" panose="020B0604020202020204" pitchFamily="34" charset="0"/>
                          <a:cs typeface="Arial" panose="020B0604020202020204" pitchFamily="34" charset="0"/>
                        </a:rPr>
                        <a:t> energy (</a:t>
                      </a:r>
                      <a:r>
                        <a:rPr lang="en-US" sz="1600" baseline="0" dirty="0" err="1" smtClean="0">
                          <a:latin typeface="Arial" panose="020B0604020202020204" pitchFamily="34" charset="0"/>
                          <a:cs typeface="Arial" panose="020B0604020202020204" pitchFamily="34" charset="0"/>
                        </a:rPr>
                        <a:t>mJ</a:t>
                      </a:r>
                      <a:r>
                        <a:rPr lang="en-US" sz="1600" baseline="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Arial" panose="020B0604020202020204" pitchFamily="34" charset="0"/>
                          <a:ea typeface="+mn-ea"/>
                          <a:cs typeface="Arial" panose="020B0604020202020204" pitchFamily="34" charset="0"/>
                        </a:rPr>
                        <a:t>3.5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Arial" panose="020B0604020202020204" pitchFamily="34" charset="0"/>
                          <a:ea typeface="+mn-ea"/>
                          <a:cs typeface="Arial" panose="020B0604020202020204" pitchFamily="34" charset="0"/>
                        </a:rPr>
                        <a:t>(2.7~7</a:t>
                      </a:r>
                      <a:r>
                        <a:rPr lang="el-GR" sz="1600" kern="1200" dirty="0" smtClean="0">
                          <a:solidFill>
                            <a:schemeClr val="tx1"/>
                          </a:solidFill>
                          <a:latin typeface="Arial" panose="020B0604020202020204" pitchFamily="34" charset="0"/>
                          <a:ea typeface="+mn-ea"/>
                          <a:cs typeface="Arial" panose="020B0604020202020204" pitchFamily="34" charset="0"/>
                        </a:rPr>
                        <a:t>μm</a:t>
                      </a:r>
                      <a:r>
                        <a:rPr lang="en-US" sz="1600" kern="1200" dirty="0" smtClean="0">
                          <a:solidFill>
                            <a:schemeClr val="tx1"/>
                          </a:solidFill>
                          <a:latin typeface="Arial" panose="020B0604020202020204" pitchFamily="34" charset="0"/>
                          <a:ea typeface="+mn-ea"/>
                          <a:cs typeface="Arial" panose="020B0604020202020204" pitchFamily="34" charset="0"/>
                        </a:rPr>
                        <a:t>)</a:t>
                      </a:r>
                      <a:endParaRPr lang="en-US" sz="16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791539699"/>
                  </a:ext>
                </a:extLst>
              </a:tr>
              <a:tr h="458362">
                <a:tc>
                  <a:txBody>
                    <a:bodyPr/>
                    <a:lstStyle/>
                    <a:p>
                      <a:pPr algn="ctr"/>
                      <a:r>
                        <a:rPr lang="en-US" sz="1600" dirty="0" smtClean="0">
                          <a:latin typeface="Arial" panose="020B0604020202020204" pitchFamily="34" charset="0"/>
                          <a:cs typeface="Arial" panose="020B0604020202020204" pitchFamily="34" charset="0"/>
                        </a:rPr>
                        <a:t>IR</a:t>
                      </a:r>
                      <a:r>
                        <a:rPr lang="en-US" sz="1600" baseline="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a:t>
                      </a:r>
                      <a:r>
                        <a:rPr lang="en-US" sz="1600" baseline="-25000" dirty="0" smtClean="0">
                          <a:latin typeface="Arial" panose="020B0604020202020204" pitchFamily="34" charset="0"/>
                          <a:cs typeface="Arial" panose="020B0604020202020204" pitchFamily="34" charset="0"/>
                        </a:rPr>
                        <a:t>0</a:t>
                      </a:r>
                      <a:endParaRPr lang="en-GB" sz="1600" baseline="-250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1.01</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59422384"/>
                  </a:ext>
                </a:extLst>
              </a:tr>
            </a:tbl>
          </a:graphicData>
        </a:graphic>
      </p:graphicFrame>
      <p:sp>
        <p:nvSpPr>
          <p:cNvPr id="21" name="文本框 20"/>
          <p:cNvSpPr txBox="1"/>
          <p:nvPr/>
        </p:nvSpPr>
        <p:spPr>
          <a:xfrm>
            <a:off x="2660073" y="1529542"/>
            <a:ext cx="184731" cy="369332"/>
          </a:xfrm>
          <a:prstGeom prst="rect">
            <a:avLst/>
          </a:prstGeom>
          <a:noFill/>
        </p:spPr>
        <p:txBody>
          <a:bodyPr wrap="none" rtlCol="0">
            <a:spAutoFit/>
          </a:bodyPr>
          <a:lstStyle/>
          <a:p>
            <a:endParaRPr lang="zh-CN" altLang="en-US" dirty="0"/>
          </a:p>
        </p:txBody>
      </p:sp>
      <p:grpSp>
        <p:nvGrpSpPr>
          <p:cNvPr id="12" name="组合 11"/>
          <p:cNvGrpSpPr/>
          <p:nvPr/>
        </p:nvGrpSpPr>
        <p:grpSpPr>
          <a:xfrm>
            <a:off x="2610196" y="948293"/>
            <a:ext cx="6492239" cy="5711691"/>
            <a:chOff x="2610196" y="757094"/>
            <a:chExt cx="6492239" cy="5711691"/>
          </a:xfrm>
        </p:grpSpPr>
        <p:pic>
          <p:nvPicPr>
            <p:cNvPr id="9" name="图片 8"/>
            <p:cNvPicPr/>
            <p:nvPr/>
          </p:nvPicPr>
          <p:blipFill>
            <a:blip r:embed="rId4">
              <a:extLst>
                <a:ext uri="{28A0092B-C50C-407E-A947-70E740481C1C}">
                  <a14:useLocalDpi xmlns:a14="http://schemas.microsoft.com/office/drawing/2010/main" val="0"/>
                </a:ext>
              </a:extLst>
            </a:blip>
            <a:stretch>
              <a:fillRect/>
            </a:stretch>
          </p:blipFill>
          <p:spPr bwMode="auto">
            <a:xfrm>
              <a:off x="4062440" y="757094"/>
              <a:ext cx="5039995" cy="5220970"/>
            </a:xfrm>
            <a:prstGeom prst="rect">
              <a:avLst/>
            </a:prstGeom>
            <a:noFill/>
            <a:ln w="34925">
              <a:solidFill>
                <a:srgbClr val="7030A0"/>
              </a:solidFill>
            </a:ln>
          </p:spPr>
        </p:pic>
        <p:sp>
          <p:nvSpPr>
            <p:cNvPr id="2" name="矩形 1"/>
            <p:cNvSpPr/>
            <p:nvPr/>
          </p:nvSpPr>
          <p:spPr>
            <a:xfrm>
              <a:off x="2610196" y="4151747"/>
              <a:ext cx="1435618" cy="2317038"/>
            </a:xfrm>
            <a:prstGeom prst="rect">
              <a:avLst/>
            </a:prstGeom>
            <a:noFill/>
            <a:ln w="3492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内容占位符 1"/>
            <p:cNvSpPr txBox="1">
              <a:spLocks/>
            </p:cNvSpPr>
            <p:nvPr/>
          </p:nvSpPr>
          <p:spPr bwMode="auto">
            <a:xfrm>
              <a:off x="7814727" y="4453187"/>
              <a:ext cx="905426"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800" kern="0" dirty="0" smtClean="0">
                  <a:latin typeface="Arial" panose="020B0604020202020204" pitchFamily="34" charset="0"/>
                  <a:cs typeface="Arial" panose="020B0604020202020204" pitchFamily="34" charset="0"/>
                </a:rPr>
                <a:t>3.2μm</a:t>
              </a:r>
              <a:endParaRPr lang="zh-CN" altLang="en-US" sz="1800" kern="0" dirty="0">
                <a:latin typeface="Arial" panose="020B0604020202020204" pitchFamily="34" charset="0"/>
                <a:cs typeface="Arial" panose="020B0604020202020204" pitchFamily="34" charset="0"/>
              </a:endParaRPr>
            </a:p>
          </p:txBody>
        </p:sp>
        <p:sp>
          <p:nvSpPr>
            <p:cNvPr id="11" name="内容占位符 1"/>
            <p:cNvSpPr txBox="1">
              <a:spLocks/>
            </p:cNvSpPr>
            <p:nvPr/>
          </p:nvSpPr>
          <p:spPr bwMode="auto">
            <a:xfrm>
              <a:off x="5571414" y="4894389"/>
              <a:ext cx="694248"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800" kern="0" dirty="0">
                  <a:latin typeface="Arial" panose="020B0604020202020204" pitchFamily="34" charset="0"/>
                  <a:cs typeface="Arial" panose="020B0604020202020204" pitchFamily="34" charset="0"/>
                </a:rPr>
                <a:t>9</a:t>
              </a:r>
              <a:r>
                <a:rPr lang="en-US" altLang="zh-CN" sz="1800" kern="0" dirty="0" smtClean="0">
                  <a:latin typeface="Arial" panose="020B0604020202020204" pitchFamily="34" charset="0"/>
                  <a:cs typeface="Arial" panose="020B0604020202020204" pitchFamily="34" charset="0"/>
                </a:rPr>
                <a:t>fs</a:t>
              </a:r>
              <a:endParaRPr lang="zh-CN" altLang="en-US" sz="1800" kern="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6985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7"/>
                                        </p:tgtEl>
                                        <p:attrNameLst>
                                          <p:attrName>style.opacity</p:attrName>
                                        </p:attrNameLst>
                                      </p:cBhvr>
                                      <p:to>
                                        <p:strVal val="0.25"/>
                                      </p:to>
                                    </p:set>
                                    <p:animEffect filter="image" prLst="opacity: 0.25">
                                      <p:cBhvr rctx="IE">
                                        <p:cTn id="9" dur="indefinite"/>
                                        <p:tgtEl>
                                          <p:spTgt spid="7"/>
                                        </p:tgtEl>
                                      </p:cBhvr>
                                    </p:animEffect>
                                  </p:childTnLst>
                                </p:cTn>
                              </p:par>
                              <p:par>
                                <p:cTn id="10" presetID="9" presetClass="emph" presetSubtype="0" nodeType="withEffect">
                                  <p:stCondLst>
                                    <p:cond delay="0"/>
                                  </p:stCondLst>
                                  <p:childTnLst>
                                    <p:set>
                                      <p:cBhvr rctx="PPT">
                                        <p:cTn id="11" dur="indefinite"/>
                                        <p:tgtEl>
                                          <p:spTgt spid="20"/>
                                        </p:tgtEl>
                                        <p:attrNameLst>
                                          <p:attrName>style.opacity</p:attrName>
                                        </p:attrNameLst>
                                      </p:cBhvr>
                                      <p:to>
                                        <p:strVal val="0.25"/>
                                      </p:to>
                                    </p:set>
                                    <p:animEffect filter="image" prLst="opacity: 0.25">
                                      <p:cBhvr rctx="IE">
                                        <p:cTn id="12" dur="indefinite"/>
                                        <p:tgtEl>
                                          <p:spTgt spid="20"/>
                                        </p:tgtEl>
                                      </p:cBhvr>
                                    </p:animEffec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3">
            <a:extLst>
              <a:ext uri="{28A0092B-C50C-407E-A947-70E740481C1C}">
                <a14:useLocalDpi xmlns:a14="http://schemas.microsoft.com/office/drawing/2010/main" val="0"/>
              </a:ext>
            </a:extLst>
          </a:blip>
          <a:stretch>
            <a:fillRect/>
          </a:stretch>
        </p:blipFill>
        <p:spPr bwMode="auto">
          <a:xfrm>
            <a:off x="2041692" y="1105597"/>
            <a:ext cx="5323384" cy="3128224"/>
          </a:xfrm>
          <a:prstGeom prst="rect">
            <a:avLst/>
          </a:prstGeom>
          <a:noFill/>
          <a:ln>
            <a:noFill/>
          </a:ln>
        </p:spPr>
      </p:pic>
      <p:graphicFrame>
        <p:nvGraphicFramePr>
          <p:cNvPr id="20" name="表格 19"/>
          <p:cNvGraphicFramePr>
            <a:graphicFrameLocks noGrp="1"/>
          </p:cNvGraphicFramePr>
          <p:nvPr>
            <p:extLst/>
          </p:nvPr>
        </p:nvGraphicFramePr>
        <p:xfrm>
          <a:off x="218320" y="4342946"/>
          <a:ext cx="8816143" cy="2306794"/>
        </p:xfrm>
        <a:graphic>
          <a:graphicData uri="http://schemas.openxmlformats.org/drawingml/2006/table">
            <a:tbl>
              <a:tblPr bandRow="1">
                <a:tableStyleId>{BC89EF96-8CEA-46FF-86C4-4CE0E7609802}</a:tableStyleId>
              </a:tblPr>
              <a:tblGrid>
                <a:gridCol w="2408501">
                  <a:extLst>
                    <a:ext uri="{9D8B030D-6E8A-4147-A177-3AD203B41FA5}">
                      <a16:colId xmlns:a16="http://schemas.microsoft.com/office/drawing/2014/main" val="3671581937"/>
                    </a:ext>
                  </a:extLst>
                </a:gridCol>
                <a:gridCol w="1401236">
                  <a:extLst>
                    <a:ext uri="{9D8B030D-6E8A-4147-A177-3AD203B41FA5}">
                      <a16:colId xmlns:a16="http://schemas.microsoft.com/office/drawing/2014/main" val="1016012373"/>
                    </a:ext>
                  </a:extLst>
                </a:gridCol>
                <a:gridCol w="1248434">
                  <a:extLst>
                    <a:ext uri="{9D8B030D-6E8A-4147-A177-3AD203B41FA5}">
                      <a16:colId xmlns:a16="http://schemas.microsoft.com/office/drawing/2014/main" val="3210071121"/>
                    </a:ext>
                  </a:extLst>
                </a:gridCol>
                <a:gridCol w="1256488">
                  <a:extLst>
                    <a:ext uri="{9D8B030D-6E8A-4147-A177-3AD203B41FA5}">
                      <a16:colId xmlns:a16="http://schemas.microsoft.com/office/drawing/2014/main" val="171854363"/>
                    </a:ext>
                  </a:extLst>
                </a:gridCol>
                <a:gridCol w="1256488">
                  <a:extLst>
                    <a:ext uri="{9D8B030D-6E8A-4147-A177-3AD203B41FA5}">
                      <a16:colId xmlns:a16="http://schemas.microsoft.com/office/drawing/2014/main" val="20004"/>
                    </a:ext>
                  </a:extLst>
                </a:gridCol>
                <a:gridCol w="1244996">
                  <a:extLst>
                    <a:ext uri="{9D8B030D-6E8A-4147-A177-3AD203B41FA5}">
                      <a16:colId xmlns:a16="http://schemas.microsoft.com/office/drawing/2014/main" val="20005"/>
                    </a:ext>
                  </a:extLst>
                </a:gridCol>
              </a:tblGrid>
              <a:tr h="423104">
                <a:tc>
                  <a:txBody>
                    <a:bodyPr/>
                    <a:lstStyle/>
                    <a:p>
                      <a:pPr algn="ctr"/>
                      <a:r>
                        <a:rPr lang="en-US" sz="1600" dirty="0" smtClean="0">
                          <a:latin typeface="Arial" panose="020B0604020202020204" pitchFamily="34" charset="0"/>
                          <a:cs typeface="Arial" panose="020B0604020202020204" pitchFamily="34" charset="0"/>
                        </a:rPr>
                        <a:t>D</a:t>
                      </a:r>
                      <a:r>
                        <a:rPr lang="en-US" altLang="zh-CN" sz="1600" dirty="0" smtClean="0">
                          <a:latin typeface="Arial" panose="020B0604020202020204" pitchFamily="34" charset="0"/>
                          <a:cs typeface="Arial" panose="020B0604020202020204" pitchFamily="34" charset="0"/>
                        </a:rPr>
                        <a:t>river </a:t>
                      </a:r>
                      <a:r>
                        <a:rPr lang="en-US" sz="1600" dirty="0" smtClean="0">
                          <a:latin typeface="Arial" panose="020B0604020202020204" pitchFamily="34" charset="0"/>
                          <a:cs typeface="Arial" panose="020B0604020202020204" pitchFamily="34" charset="0"/>
                        </a:rPr>
                        <a:t>energy (</a:t>
                      </a:r>
                      <a:r>
                        <a:rPr lang="en-US" sz="1600" dirty="0" err="1" smtClean="0">
                          <a:latin typeface="Arial" panose="020B0604020202020204" pitchFamily="34" charset="0"/>
                          <a:cs typeface="Arial" panose="020B0604020202020204" pitchFamily="34" charset="0"/>
                        </a:rPr>
                        <a:t>mJ</a:t>
                      </a:r>
                      <a:r>
                        <a:rPr lang="en-US"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385</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490</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721</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576</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853</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2876328"/>
                  </a:ext>
                </a:extLst>
              </a:tr>
              <a:tr h="423104">
                <a:tc>
                  <a:txBody>
                    <a:bodyPr/>
                    <a:lstStyle/>
                    <a:p>
                      <a:pPr algn="ctr"/>
                      <a:r>
                        <a:rPr lang="en-US" sz="1600" dirty="0" smtClean="0">
                          <a:latin typeface="Arial" panose="020B0604020202020204" pitchFamily="34" charset="0"/>
                          <a:cs typeface="Arial" panose="020B0604020202020204" pitchFamily="34" charset="0"/>
                        </a:rPr>
                        <a:t>Central wavelength (</a:t>
                      </a:r>
                      <a:r>
                        <a:rPr lang="en-US" altLang="zh-CN" sz="1600" dirty="0" err="1" smtClean="0">
                          <a:latin typeface="Arial" panose="020B0604020202020204" pitchFamily="34" charset="0"/>
                          <a:cs typeface="Arial" panose="020B0604020202020204" pitchFamily="34" charset="0"/>
                        </a:rPr>
                        <a:t>μm</a:t>
                      </a:r>
                      <a:r>
                        <a:rPr lang="en-US"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3.2</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4.2</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8.3</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9.4</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20.0</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1013044"/>
                  </a:ext>
                </a:extLst>
              </a:tr>
              <a:tr h="423104">
                <a:tc>
                  <a:txBody>
                    <a:bodyPr/>
                    <a:lstStyle/>
                    <a:p>
                      <a:pPr algn="ctr"/>
                      <a:r>
                        <a:rPr lang="en-US" sz="1600" dirty="0" smtClean="0">
                          <a:latin typeface="Arial" panose="020B0604020202020204" pitchFamily="34" charset="0"/>
                          <a:cs typeface="Arial" panose="020B0604020202020204" pitchFamily="34" charset="0"/>
                        </a:rPr>
                        <a:t>IR pulse duration (fs)</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9.0</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29.0</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61.6</a:t>
                      </a:r>
                    </a:p>
                  </a:txBody>
                  <a:tcPr anchor="ctr"/>
                </a:tc>
                <a:tc>
                  <a:txBody>
                    <a:bodyPr/>
                    <a:lstStyle/>
                    <a:p>
                      <a:pPr algn="ctr"/>
                      <a:r>
                        <a:rPr lang="en-US" sz="1600" dirty="0" smtClean="0">
                          <a:latin typeface="Arial" panose="020B0604020202020204" pitchFamily="34" charset="0"/>
                          <a:cs typeface="Arial" panose="020B0604020202020204" pitchFamily="34" charset="0"/>
                        </a:rPr>
                        <a:t>32.0</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77.4</a:t>
                      </a:r>
                    </a:p>
                  </a:txBody>
                  <a:tcPr anchor="ctr"/>
                </a:tc>
                <a:extLst>
                  <a:ext uri="{0D108BD9-81ED-4DB2-BD59-A6C34878D82A}">
                    <a16:rowId xmlns:a16="http://schemas.microsoft.com/office/drawing/2014/main" val="4236197802"/>
                  </a:ext>
                </a:extLst>
              </a:tr>
              <a:tr h="423104">
                <a:tc>
                  <a:txBody>
                    <a:bodyPr/>
                    <a:lstStyle/>
                    <a:p>
                      <a:pPr algn="ctr"/>
                      <a:r>
                        <a:rPr lang="en-US" sz="1600" dirty="0" smtClean="0">
                          <a:latin typeface="Arial" panose="020B0604020202020204" pitchFamily="34" charset="0"/>
                          <a:cs typeface="Arial" panose="020B0604020202020204" pitchFamily="34" charset="0"/>
                        </a:rPr>
                        <a:t>IR</a:t>
                      </a:r>
                      <a:r>
                        <a:rPr lang="en-US" sz="1600" baseline="0" dirty="0" smtClean="0">
                          <a:latin typeface="Arial" panose="020B0604020202020204" pitchFamily="34" charset="0"/>
                          <a:cs typeface="Arial" panose="020B0604020202020204" pitchFamily="34" charset="0"/>
                        </a:rPr>
                        <a:t> energy (</a:t>
                      </a:r>
                      <a:r>
                        <a:rPr lang="en-US" sz="1600" baseline="0" dirty="0" err="1" smtClean="0">
                          <a:latin typeface="Arial" panose="020B0604020202020204" pitchFamily="34" charset="0"/>
                          <a:cs typeface="Arial" panose="020B0604020202020204" pitchFamily="34" charset="0"/>
                        </a:rPr>
                        <a:t>mJ</a:t>
                      </a:r>
                      <a:r>
                        <a:rPr lang="en-US" sz="1600" baseline="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Arial" panose="020B0604020202020204" pitchFamily="34" charset="0"/>
                          <a:ea typeface="+mn-ea"/>
                          <a:cs typeface="Arial" panose="020B0604020202020204" pitchFamily="34" charset="0"/>
                        </a:rPr>
                        <a:t>3.5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Arial" panose="020B0604020202020204" pitchFamily="34" charset="0"/>
                          <a:ea typeface="+mn-ea"/>
                          <a:cs typeface="Arial" panose="020B0604020202020204" pitchFamily="34" charset="0"/>
                        </a:rPr>
                        <a:t>(2.7~7</a:t>
                      </a:r>
                      <a:r>
                        <a:rPr lang="el-GR" sz="1600" kern="1200" dirty="0" smtClean="0">
                          <a:solidFill>
                            <a:schemeClr val="tx1"/>
                          </a:solidFill>
                          <a:latin typeface="Arial" panose="020B0604020202020204" pitchFamily="34" charset="0"/>
                          <a:ea typeface="+mn-ea"/>
                          <a:cs typeface="Arial" panose="020B0604020202020204" pitchFamily="34" charset="0"/>
                        </a:rPr>
                        <a:t>μm</a:t>
                      </a:r>
                      <a:r>
                        <a:rPr lang="en-US" sz="1600" kern="1200" dirty="0" smtClean="0">
                          <a:solidFill>
                            <a:schemeClr val="tx1"/>
                          </a:solidFill>
                          <a:latin typeface="Arial" panose="020B0604020202020204" pitchFamily="34" charset="0"/>
                          <a:ea typeface="+mn-ea"/>
                          <a:cs typeface="Arial" panose="020B0604020202020204" pitchFamily="34" charset="0"/>
                        </a:rPr>
                        <a:t>)</a:t>
                      </a:r>
                      <a:endParaRPr lang="en-US" sz="16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5.0 </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(3~9μm)</a:t>
                      </a: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8.2</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(5.3~16μm)</a:t>
                      </a: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3.4</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(6~20μm)</a:t>
                      </a:r>
                      <a:endParaRPr lang="en-GB" sz="16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5.7 </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(13~40μm)</a:t>
                      </a:r>
                    </a:p>
                  </a:txBody>
                  <a:tcPr anchor="ctr"/>
                </a:tc>
                <a:extLst>
                  <a:ext uri="{0D108BD9-81ED-4DB2-BD59-A6C34878D82A}">
                    <a16:rowId xmlns:a16="http://schemas.microsoft.com/office/drawing/2014/main" val="1791539699"/>
                  </a:ext>
                </a:extLst>
              </a:tr>
              <a:tr h="458362">
                <a:tc>
                  <a:txBody>
                    <a:bodyPr/>
                    <a:lstStyle/>
                    <a:p>
                      <a:pPr algn="ctr"/>
                      <a:r>
                        <a:rPr lang="en-US" sz="1600" dirty="0" smtClean="0">
                          <a:latin typeface="Arial" panose="020B0604020202020204" pitchFamily="34" charset="0"/>
                          <a:cs typeface="Arial" panose="020B0604020202020204" pitchFamily="34" charset="0"/>
                        </a:rPr>
                        <a:t>IR</a:t>
                      </a:r>
                      <a:r>
                        <a:rPr lang="en-US" sz="1600" baseline="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a:t>
                      </a:r>
                      <a:r>
                        <a:rPr lang="en-US" sz="1600" baseline="-25000" dirty="0" smtClean="0">
                          <a:latin typeface="Arial" panose="020B0604020202020204" pitchFamily="34" charset="0"/>
                          <a:cs typeface="Arial" panose="020B0604020202020204" pitchFamily="34" charset="0"/>
                        </a:rPr>
                        <a:t>0</a:t>
                      </a:r>
                      <a:endParaRPr lang="en-GB" sz="1600" baseline="-250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1.01</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0.88</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1.54</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1.53</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2.75</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59422384"/>
                  </a:ext>
                </a:extLst>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1860643513"/>
              </p:ext>
            </p:extLst>
          </p:nvPr>
        </p:nvGraphicFramePr>
        <p:xfrm>
          <a:off x="5274941" y="4349419"/>
          <a:ext cx="1256488" cy="2306794"/>
        </p:xfrm>
        <a:graphic>
          <a:graphicData uri="http://schemas.openxmlformats.org/drawingml/2006/table">
            <a:tbl>
              <a:tblPr bandRow="1">
                <a:tableStyleId>{BC89EF96-8CEA-46FF-86C4-4CE0E7609802}</a:tableStyleId>
              </a:tblPr>
              <a:tblGrid>
                <a:gridCol w="1256488">
                  <a:extLst>
                    <a:ext uri="{9D8B030D-6E8A-4147-A177-3AD203B41FA5}">
                      <a16:colId xmlns:a16="http://schemas.microsoft.com/office/drawing/2014/main" val="171854363"/>
                    </a:ext>
                  </a:extLst>
                </a:gridCol>
              </a:tblGrid>
              <a:tr h="423104">
                <a:tc>
                  <a:txBody>
                    <a:bodyPr/>
                    <a:lstStyle/>
                    <a:p>
                      <a:pPr algn="ctr"/>
                      <a:r>
                        <a:rPr lang="en-GB" sz="1600" dirty="0" smtClean="0">
                          <a:latin typeface="Arial" panose="020B0604020202020204" pitchFamily="34" charset="0"/>
                          <a:cs typeface="Arial" panose="020B0604020202020204" pitchFamily="34" charset="0"/>
                        </a:rPr>
                        <a:t>721</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2876328"/>
                  </a:ext>
                </a:extLst>
              </a:tr>
              <a:tr h="423104">
                <a:tc>
                  <a:txBody>
                    <a:bodyPr/>
                    <a:lstStyle/>
                    <a:p>
                      <a:pPr algn="ctr"/>
                      <a:r>
                        <a:rPr lang="en-GB" sz="1600" dirty="0" smtClean="0">
                          <a:latin typeface="Arial" panose="020B0604020202020204" pitchFamily="34" charset="0"/>
                          <a:cs typeface="Arial" panose="020B0604020202020204" pitchFamily="34" charset="0"/>
                        </a:rPr>
                        <a:t>8.3</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1013044"/>
                  </a:ext>
                </a:extLst>
              </a:tr>
              <a:tr h="423104">
                <a:tc>
                  <a:txBody>
                    <a:bodyPr/>
                    <a:lstStyle/>
                    <a:p>
                      <a:pPr algn="ctr"/>
                      <a:r>
                        <a:rPr lang="en-US" sz="1600" dirty="0" smtClean="0">
                          <a:latin typeface="Arial" panose="020B0604020202020204" pitchFamily="34" charset="0"/>
                          <a:cs typeface="Arial" panose="020B0604020202020204" pitchFamily="34" charset="0"/>
                        </a:rPr>
                        <a:t>61.6</a:t>
                      </a:r>
                    </a:p>
                  </a:txBody>
                  <a:tcPr anchor="ctr"/>
                </a:tc>
                <a:extLst>
                  <a:ext uri="{0D108BD9-81ED-4DB2-BD59-A6C34878D82A}">
                    <a16:rowId xmlns:a16="http://schemas.microsoft.com/office/drawing/2014/main" val="4236197802"/>
                  </a:ext>
                </a:extLst>
              </a:tr>
              <a:tr h="423104">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8.2</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(5.3~16μm)</a:t>
                      </a:r>
                    </a:p>
                  </a:txBody>
                  <a:tcPr anchor="ctr"/>
                </a:tc>
                <a:extLst>
                  <a:ext uri="{0D108BD9-81ED-4DB2-BD59-A6C34878D82A}">
                    <a16:rowId xmlns:a16="http://schemas.microsoft.com/office/drawing/2014/main" val="1791539699"/>
                  </a:ext>
                </a:extLst>
              </a:tr>
              <a:tr h="458362">
                <a:tc>
                  <a:txBody>
                    <a:bodyPr/>
                    <a:lstStyle/>
                    <a:p>
                      <a:pPr algn="ctr"/>
                      <a:r>
                        <a:rPr lang="en-GB" sz="1600" dirty="0" smtClean="0">
                          <a:latin typeface="Arial" panose="020B0604020202020204" pitchFamily="34" charset="0"/>
                          <a:cs typeface="Arial" panose="020B0604020202020204" pitchFamily="34" charset="0"/>
                        </a:rPr>
                        <a:t>1.54</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59422384"/>
                  </a:ext>
                </a:extLst>
              </a:tr>
            </a:tbl>
          </a:graphicData>
        </a:graphic>
      </p:graphicFrame>
      <p:grpSp>
        <p:nvGrpSpPr>
          <p:cNvPr id="13" name="组合 12"/>
          <p:cNvGrpSpPr/>
          <p:nvPr/>
        </p:nvGrpSpPr>
        <p:grpSpPr>
          <a:xfrm>
            <a:off x="206871" y="921104"/>
            <a:ext cx="6323924" cy="5726739"/>
            <a:chOff x="206871" y="721592"/>
            <a:chExt cx="6323924" cy="5726739"/>
          </a:xfrm>
          <a:effectLst/>
        </p:grpSpPr>
        <p:sp>
          <p:nvSpPr>
            <p:cNvPr id="14" name="矩形 13"/>
            <p:cNvSpPr/>
            <p:nvPr/>
          </p:nvSpPr>
          <p:spPr>
            <a:xfrm>
              <a:off x="5271804" y="4143434"/>
              <a:ext cx="1258991" cy="2304897"/>
            </a:xfrm>
            <a:prstGeom prst="rect">
              <a:avLst/>
            </a:prstGeom>
            <a:noFill/>
            <a:ln w="3492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206871" y="721592"/>
              <a:ext cx="5039995" cy="5264785"/>
              <a:chOff x="206871" y="721592"/>
              <a:chExt cx="5039995" cy="5264785"/>
            </a:xfrm>
          </p:grpSpPr>
          <p:pic>
            <p:nvPicPr>
              <p:cNvPr id="16" name="图片 15"/>
              <p:cNvPicPr/>
              <p:nvPr/>
            </p:nvPicPr>
            <p:blipFill>
              <a:blip r:embed="rId4">
                <a:extLst>
                  <a:ext uri="{28A0092B-C50C-407E-A947-70E740481C1C}">
                    <a14:useLocalDpi xmlns:a14="http://schemas.microsoft.com/office/drawing/2010/main" val="0"/>
                  </a:ext>
                </a:extLst>
              </a:blip>
              <a:stretch>
                <a:fillRect/>
              </a:stretch>
            </p:blipFill>
            <p:spPr bwMode="auto">
              <a:xfrm>
                <a:off x="206871" y="721592"/>
                <a:ext cx="5039995" cy="5264785"/>
              </a:xfrm>
              <a:prstGeom prst="rect">
                <a:avLst/>
              </a:prstGeom>
              <a:noFill/>
              <a:ln w="31750">
                <a:solidFill>
                  <a:schemeClr val="accent6">
                    <a:lumMod val="75000"/>
                  </a:schemeClr>
                </a:solidFill>
              </a:ln>
            </p:spPr>
          </p:pic>
          <p:sp>
            <p:nvSpPr>
              <p:cNvPr id="17" name="内容占位符 1"/>
              <p:cNvSpPr txBox="1">
                <a:spLocks/>
              </p:cNvSpPr>
              <p:nvPr/>
            </p:nvSpPr>
            <p:spPr bwMode="auto">
              <a:xfrm>
                <a:off x="3118984" y="4601488"/>
                <a:ext cx="905426"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800" kern="0" dirty="0" smtClean="0">
                    <a:latin typeface="Arial" panose="020B0604020202020204" pitchFamily="34" charset="0"/>
                    <a:cs typeface="Arial" panose="020B0604020202020204" pitchFamily="34" charset="0"/>
                  </a:rPr>
                  <a:t>8.3μm</a:t>
                </a:r>
                <a:endParaRPr lang="zh-CN" altLang="en-US" sz="1800" kern="0" dirty="0">
                  <a:latin typeface="Arial" panose="020B0604020202020204" pitchFamily="34" charset="0"/>
                  <a:cs typeface="Arial" panose="020B0604020202020204" pitchFamily="34" charset="0"/>
                </a:endParaRPr>
              </a:p>
            </p:txBody>
          </p:sp>
          <p:sp>
            <p:nvSpPr>
              <p:cNvPr id="18" name="内容占位符 1"/>
              <p:cNvSpPr txBox="1">
                <a:spLocks/>
              </p:cNvSpPr>
              <p:nvPr/>
            </p:nvSpPr>
            <p:spPr bwMode="auto">
              <a:xfrm>
                <a:off x="652561" y="4681014"/>
                <a:ext cx="901145"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800" kern="0" dirty="0" smtClean="0">
                    <a:latin typeface="Arial" panose="020B0604020202020204" pitchFamily="34" charset="0"/>
                    <a:cs typeface="Arial" panose="020B0604020202020204" pitchFamily="34" charset="0"/>
                  </a:rPr>
                  <a:t>61.6fs</a:t>
                </a:r>
                <a:endParaRPr lang="zh-CN" altLang="en-US" sz="1800" kern="0" dirty="0">
                  <a:latin typeface="Arial" panose="020B0604020202020204" pitchFamily="34" charset="0"/>
                  <a:cs typeface="Arial" panose="020B0604020202020204" pitchFamily="34" charset="0"/>
                </a:endParaRPr>
              </a:p>
            </p:txBody>
          </p:sp>
        </p:grpSp>
      </p:grpSp>
      <p:sp>
        <p:nvSpPr>
          <p:cNvPr id="21" name="标题 4"/>
          <p:cNvSpPr>
            <a:spLocks noGrp="1"/>
          </p:cNvSpPr>
          <p:nvPr>
            <p:ph type="title"/>
          </p:nvPr>
        </p:nvSpPr>
        <p:spPr>
          <a:xfrm>
            <a:off x="465574" y="3572"/>
            <a:ext cx="8233172" cy="843266"/>
          </a:xfrm>
        </p:spPr>
        <p:txBody>
          <a:bodyPr/>
          <a:lstStyle/>
          <a:p>
            <a:r>
              <a:rPr lang="en-US" altLang="zh-CN" sz="3400" b="1" dirty="0">
                <a:solidFill>
                  <a:srgbClr val="002060"/>
                </a:solidFill>
                <a:latin typeface="Helvetica" panose="020B0604020202030204" pitchFamily="34" charset="0"/>
              </a:rPr>
              <a:t>Wavelength </a:t>
            </a:r>
            <a:r>
              <a:rPr lang="en-US" altLang="zh-CN" sz="3400" b="1" dirty="0" err="1">
                <a:solidFill>
                  <a:srgbClr val="002060"/>
                </a:solidFill>
                <a:latin typeface="Helvetica" panose="020B0604020202030204" pitchFamily="34" charset="0"/>
              </a:rPr>
              <a:t>tunability</a:t>
            </a:r>
            <a:endParaRPr lang="zh-CN" altLang="en-US" sz="3400" b="1" dirty="0">
              <a:solidFill>
                <a:srgbClr val="002060"/>
              </a:solidFill>
              <a:latin typeface="Helvetica" panose="020B0604020202030204" pitchFamily="34" charset="0"/>
            </a:endParaRPr>
          </a:p>
        </p:txBody>
      </p:sp>
    </p:spTree>
    <p:extLst>
      <p:ext uri="{BB962C8B-B14F-4D97-AF65-F5344CB8AC3E}">
        <p14:creationId xmlns:p14="http://schemas.microsoft.com/office/powerpoint/2010/main" val="65911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7"/>
                                        </p:tgtEl>
                                        <p:attrNameLst>
                                          <p:attrName>style.opacity</p:attrName>
                                        </p:attrNameLst>
                                      </p:cBhvr>
                                      <p:to>
                                        <p:strVal val="0.25"/>
                                      </p:to>
                                    </p:set>
                                    <p:animEffect filter="image" prLst="opacity: 0.25">
                                      <p:cBhvr rctx="IE">
                                        <p:cTn id="7" dur="indefinite"/>
                                        <p:tgtEl>
                                          <p:spTgt spid="7"/>
                                        </p:tgtEl>
                                      </p:cBhvr>
                                    </p:animEffect>
                                  </p:childTnLst>
                                </p:cTn>
                              </p:par>
                              <p:par>
                                <p:cTn id="8" presetID="9" presetClass="emph" presetSubtype="0" nodeType="withEffect">
                                  <p:stCondLst>
                                    <p:cond delay="0"/>
                                  </p:stCondLst>
                                  <p:childTnLst>
                                    <p:set>
                                      <p:cBhvr rctx="PPT">
                                        <p:cTn id="9" dur="indefinite"/>
                                        <p:tgtEl>
                                          <p:spTgt spid="20"/>
                                        </p:tgtEl>
                                        <p:attrNameLst>
                                          <p:attrName>style.opacity</p:attrName>
                                        </p:attrNameLst>
                                      </p:cBhvr>
                                      <p:to>
                                        <p:strVal val="0.25"/>
                                      </p:to>
                                    </p:set>
                                    <p:animEffect filter="image" prLst="opacity: 0.25">
                                      <p:cBhvr rctx="IE">
                                        <p:cTn id="10" dur="indefinite"/>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3">
            <a:extLst>
              <a:ext uri="{28A0092B-C50C-407E-A947-70E740481C1C}">
                <a14:useLocalDpi xmlns:a14="http://schemas.microsoft.com/office/drawing/2010/main" val="0"/>
              </a:ext>
            </a:extLst>
          </a:blip>
          <a:stretch>
            <a:fillRect/>
          </a:stretch>
        </p:blipFill>
        <p:spPr bwMode="auto">
          <a:xfrm>
            <a:off x="2041692" y="1105597"/>
            <a:ext cx="5323384" cy="3128224"/>
          </a:xfrm>
          <a:prstGeom prst="rect">
            <a:avLst/>
          </a:prstGeom>
          <a:noFill/>
          <a:ln>
            <a:noFill/>
          </a:ln>
        </p:spPr>
      </p:pic>
      <p:graphicFrame>
        <p:nvGraphicFramePr>
          <p:cNvPr id="20" name="表格 19"/>
          <p:cNvGraphicFramePr>
            <a:graphicFrameLocks noGrp="1"/>
          </p:cNvGraphicFramePr>
          <p:nvPr>
            <p:extLst/>
          </p:nvPr>
        </p:nvGraphicFramePr>
        <p:xfrm>
          <a:off x="218320" y="4342946"/>
          <a:ext cx="8816143" cy="2306794"/>
        </p:xfrm>
        <a:graphic>
          <a:graphicData uri="http://schemas.openxmlformats.org/drawingml/2006/table">
            <a:tbl>
              <a:tblPr bandRow="1">
                <a:tableStyleId>{BC89EF96-8CEA-46FF-86C4-4CE0E7609802}</a:tableStyleId>
              </a:tblPr>
              <a:tblGrid>
                <a:gridCol w="2408501">
                  <a:extLst>
                    <a:ext uri="{9D8B030D-6E8A-4147-A177-3AD203B41FA5}">
                      <a16:colId xmlns:a16="http://schemas.microsoft.com/office/drawing/2014/main" val="3671581937"/>
                    </a:ext>
                  </a:extLst>
                </a:gridCol>
                <a:gridCol w="1401236">
                  <a:extLst>
                    <a:ext uri="{9D8B030D-6E8A-4147-A177-3AD203B41FA5}">
                      <a16:colId xmlns:a16="http://schemas.microsoft.com/office/drawing/2014/main" val="1016012373"/>
                    </a:ext>
                  </a:extLst>
                </a:gridCol>
                <a:gridCol w="1248434">
                  <a:extLst>
                    <a:ext uri="{9D8B030D-6E8A-4147-A177-3AD203B41FA5}">
                      <a16:colId xmlns:a16="http://schemas.microsoft.com/office/drawing/2014/main" val="3210071121"/>
                    </a:ext>
                  </a:extLst>
                </a:gridCol>
                <a:gridCol w="1256488">
                  <a:extLst>
                    <a:ext uri="{9D8B030D-6E8A-4147-A177-3AD203B41FA5}">
                      <a16:colId xmlns:a16="http://schemas.microsoft.com/office/drawing/2014/main" val="171854363"/>
                    </a:ext>
                  </a:extLst>
                </a:gridCol>
                <a:gridCol w="1256488">
                  <a:extLst>
                    <a:ext uri="{9D8B030D-6E8A-4147-A177-3AD203B41FA5}">
                      <a16:colId xmlns:a16="http://schemas.microsoft.com/office/drawing/2014/main" val="20004"/>
                    </a:ext>
                  </a:extLst>
                </a:gridCol>
                <a:gridCol w="1244996">
                  <a:extLst>
                    <a:ext uri="{9D8B030D-6E8A-4147-A177-3AD203B41FA5}">
                      <a16:colId xmlns:a16="http://schemas.microsoft.com/office/drawing/2014/main" val="20005"/>
                    </a:ext>
                  </a:extLst>
                </a:gridCol>
              </a:tblGrid>
              <a:tr h="423104">
                <a:tc>
                  <a:txBody>
                    <a:bodyPr/>
                    <a:lstStyle/>
                    <a:p>
                      <a:pPr algn="ctr"/>
                      <a:r>
                        <a:rPr lang="en-US" sz="1600" dirty="0" smtClean="0">
                          <a:latin typeface="Arial" panose="020B0604020202020204" pitchFamily="34" charset="0"/>
                          <a:cs typeface="Arial" panose="020B0604020202020204" pitchFamily="34" charset="0"/>
                        </a:rPr>
                        <a:t>D</a:t>
                      </a:r>
                      <a:r>
                        <a:rPr lang="en-US" altLang="zh-CN" sz="1600" dirty="0" smtClean="0">
                          <a:latin typeface="Arial" panose="020B0604020202020204" pitchFamily="34" charset="0"/>
                          <a:cs typeface="Arial" panose="020B0604020202020204" pitchFamily="34" charset="0"/>
                        </a:rPr>
                        <a:t>river </a:t>
                      </a:r>
                      <a:r>
                        <a:rPr lang="en-US" sz="1600" dirty="0" smtClean="0">
                          <a:latin typeface="Arial" panose="020B0604020202020204" pitchFamily="34" charset="0"/>
                          <a:cs typeface="Arial" panose="020B0604020202020204" pitchFamily="34" charset="0"/>
                        </a:rPr>
                        <a:t>energy (</a:t>
                      </a:r>
                      <a:r>
                        <a:rPr lang="en-US" sz="1600" dirty="0" err="1" smtClean="0">
                          <a:latin typeface="Arial" panose="020B0604020202020204" pitchFamily="34" charset="0"/>
                          <a:cs typeface="Arial" panose="020B0604020202020204" pitchFamily="34" charset="0"/>
                        </a:rPr>
                        <a:t>mJ</a:t>
                      </a:r>
                      <a:r>
                        <a:rPr lang="en-US"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385</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490</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721</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576</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853</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2876328"/>
                  </a:ext>
                </a:extLst>
              </a:tr>
              <a:tr h="423104">
                <a:tc>
                  <a:txBody>
                    <a:bodyPr/>
                    <a:lstStyle/>
                    <a:p>
                      <a:pPr algn="ctr"/>
                      <a:r>
                        <a:rPr lang="en-US" sz="1600" dirty="0" smtClean="0">
                          <a:latin typeface="Arial" panose="020B0604020202020204" pitchFamily="34" charset="0"/>
                          <a:cs typeface="Arial" panose="020B0604020202020204" pitchFamily="34" charset="0"/>
                        </a:rPr>
                        <a:t>Central wavelength (</a:t>
                      </a:r>
                      <a:r>
                        <a:rPr lang="en-US" altLang="zh-CN" sz="1600" dirty="0" err="1" smtClean="0">
                          <a:latin typeface="Arial" panose="020B0604020202020204" pitchFamily="34" charset="0"/>
                          <a:cs typeface="Arial" panose="020B0604020202020204" pitchFamily="34" charset="0"/>
                        </a:rPr>
                        <a:t>μm</a:t>
                      </a:r>
                      <a:r>
                        <a:rPr lang="en-US"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3.2</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4.2</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8.3</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9.4</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20.0</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1013044"/>
                  </a:ext>
                </a:extLst>
              </a:tr>
              <a:tr h="423104">
                <a:tc>
                  <a:txBody>
                    <a:bodyPr/>
                    <a:lstStyle/>
                    <a:p>
                      <a:pPr algn="ctr"/>
                      <a:r>
                        <a:rPr lang="en-US" sz="1600" dirty="0" smtClean="0">
                          <a:latin typeface="Arial" panose="020B0604020202020204" pitchFamily="34" charset="0"/>
                          <a:cs typeface="Arial" panose="020B0604020202020204" pitchFamily="34" charset="0"/>
                        </a:rPr>
                        <a:t>IR pulse duration (fs)</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9.0</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29.0</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61.6</a:t>
                      </a:r>
                    </a:p>
                  </a:txBody>
                  <a:tcPr anchor="ctr"/>
                </a:tc>
                <a:tc>
                  <a:txBody>
                    <a:bodyPr/>
                    <a:lstStyle/>
                    <a:p>
                      <a:pPr algn="ctr"/>
                      <a:r>
                        <a:rPr lang="en-US" sz="1600" dirty="0" smtClean="0">
                          <a:latin typeface="Arial" panose="020B0604020202020204" pitchFamily="34" charset="0"/>
                          <a:cs typeface="Arial" panose="020B0604020202020204" pitchFamily="34" charset="0"/>
                        </a:rPr>
                        <a:t>32.0</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77.4</a:t>
                      </a:r>
                    </a:p>
                  </a:txBody>
                  <a:tcPr anchor="ctr"/>
                </a:tc>
                <a:extLst>
                  <a:ext uri="{0D108BD9-81ED-4DB2-BD59-A6C34878D82A}">
                    <a16:rowId xmlns:a16="http://schemas.microsoft.com/office/drawing/2014/main" val="4236197802"/>
                  </a:ext>
                </a:extLst>
              </a:tr>
              <a:tr h="423104">
                <a:tc>
                  <a:txBody>
                    <a:bodyPr/>
                    <a:lstStyle/>
                    <a:p>
                      <a:pPr algn="ctr"/>
                      <a:r>
                        <a:rPr lang="en-US" sz="1600" dirty="0" smtClean="0">
                          <a:latin typeface="Arial" panose="020B0604020202020204" pitchFamily="34" charset="0"/>
                          <a:cs typeface="Arial" panose="020B0604020202020204" pitchFamily="34" charset="0"/>
                        </a:rPr>
                        <a:t>IR</a:t>
                      </a:r>
                      <a:r>
                        <a:rPr lang="en-US" sz="1600" baseline="0" dirty="0" smtClean="0">
                          <a:latin typeface="Arial" panose="020B0604020202020204" pitchFamily="34" charset="0"/>
                          <a:cs typeface="Arial" panose="020B0604020202020204" pitchFamily="34" charset="0"/>
                        </a:rPr>
                        <a:t> energy (</a:t>
                      </a:r>
                      <a:r>
                        <a:rPr lang="en-US" sz="1600" baseline="0" dirty="0" err="1" smtClean="0">
                          <a:latin typeface="Arial" panose="020B0604020202020204" pitchFamily="34" charset="0"/>
                          <a:cs typeface="Arial" panose="020B0604020202020204" pitchFamily="34" charset="0"/>
                        </a:rPr>
                        <a:t>mJ</a:t>
                      </a:r>
                      <a:r>
                        <a:rPr lang="en-US" sz="1600" baseline="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Arial" panose="020B0604020202020204" pitchFamily="34" charset="0"/>
                          <a:ea typeface="+mn-ea"/>
                          <a:cs typeface="Arial" panose="020B0604020202020204" pitchFamily="34" charset="0"/>
                        </a:rPr>
                        <a:t>3.5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Arial" panose="020B0604020202020204" pitchFamily="34" charset="0"/>
                          <a:ea typeface="+mn-ea"/>
                          <a:cs typeface="Arial" panose="020B0604020202020204" pitchFamily="34" charset="0"/>
                        </a:rPr>
                        <a:t>(2.7~7</a:t>
                      </a:r>
                      <a:r>
                        <a:rPr lang="el-GR" sz="1600" kern="1200" dirty="0" smtClean="0">
                          <a:solidFill>
                            <a:schemeClr val="tx1"/>
                          </a:solidFill>
                          <a:latin typeface="Arial" panose="020B0604020202020204" pitchFamily="34" charset="0"/>
                          <a:ea typeface="+mn-ea"/>
                          <a:cs typeface="Arial" panose="020B0604020202020204" pitchFamily="34" charset="0"/>
                        </a:rPr>
                        <a:t>μm</a:t>
                      </a:r>
                      <a:r>
                        <a:rPr lang="en-US" sz="1600" kern="1200" dirty="0" smtClean="0">
                          <a:solidFill>
                            <a:schemeClr val="tx1"/>
                          </a:solidFill>
                          <a:latin typeface="Arial" panose="020B0604020202020204" pitchFamily="34" charset="0"/>
                          <a:ea typeface="+mn-ea"/>
                          <a:cs typeface="Arial" panose="020B0604020202020204" pitchFamily="34" charset="0"/>
                        </a:rPr>
                        <a:t>)</a:t>
                      </a:r>
                      <a:endParaRPr lang="en-US" sz="16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5.0 </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(3~9μm)</a:t>
                      </a: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8.2</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(5.3~16μm)</a:t>
                      </a: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3.4</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(6~20μm)</a:t>
                      </a:r>
                      <a:endParaRPr lang="en-GB" sz="16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5.7 </a:t>
                      </a:r>
                    </a:p>
                    <a:p>
                      <a:pPr marL="0" algn="ctr" defTabSz="457200" rtl="0" eaLnBrk="1" latinLnBrk="0" hangingPunct="1"/>
                      <a:r>
                        <a:rPr lang="en-US" sz="1600" kern="1200" dirty="0" smtClean="0">
                          <a:solidFill>
                            <a:schemeClr val="tx1"/>
                          </a:solidFill>
                          <a:latin typeface="Arial" panose="020B0604020202020204" pitchFamily="34" charset="0"/>
                          <a:ea typeface="+mn-ea"/>
                          <a:cs typeface="Arial" panose="020B0604020202020204" pitchFamily="34" charset="0"/>
                        </a:rPr>
                        <a:t>(13~40μm)</a:t>
                      </a:r>
                    </a:p>
                  </a:txBody>
                  <a:tcPr anchor="ctr"/>
                </a:tc>
                <a:extLst>
                  <a:ext uri="{0D108BD9-81ED-4DB2-BD59-A6C34878D82A}">
                    <a16:rowId xmlns:a16="http://schemas.microsoft.com/office/drawing/2014/main" val="1791539699"/>
                  </a:ext>
                </a:extLst>
              </a:tr>
              <a:tr h="458362">
                <a:tc>
                  <a:txBody>
                    <a:bodyPr/>
                    <a:lstStyle/>
                    <a:p>
                      <a:pPr algn="ctr"/>
                      <a:r>
                        <a:rPr lang="en-US" sz="1600" dirty="0" smtClean="0">
                          <a:latin typeface="Arial" panose="020B0604020202020204" pitchFamily="34" charset="0"/>
                          <a:cs typeface="Arial" panose="020B0604020202020204" pitchFamily="34" charset="0"/>
                        </a:rPr>
                        <a:t>IR</a:t>
                      </a:r>
                      <a:r>
                        <a:rPr lang="en-US" sz="1600" baseline="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a:t>
                      </a:r>
                      <a:r>
                        <a:rPr lang="en-US" sz="1600" baseline="-25000" dirty="0" smtClean="0">
                          <a:latin typeface="Arial" panose="020B0604020202020204" pitchFamily="34" charset="0"/>
                          <a:cs typeface="Arial" panose="020B0604020202020204" pitchFamily="34" charset="0"/>
                        </a:rPr>
                        <a:t>0</a:t>
                      </a:r>
                      <a:endParaRPr lang="en-GB" sz="1600" baseline="-250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1.01</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0.88</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1.54</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1.53</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2.75</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59422384"/>
                  </a:ext>
                </a:extLst>
              </a:tr>
            </a:tbl>
          </a:graphicData>
        </a:graphic>
      </p:graphicFrame>
      <p:sp>
        <p:nvSpPr>
          <p:cNvPr id="22" name="矩形 21"/>
          <p:cNvSpPr/>
          <p:nvPr/>
        </p:nvSpPr>
        <p:spPr>
          <a:xfrm>
            <a:off x="7773691" y="4342946"/>
            <a:ext cx="1258991" cy="2304897"/>
          </a:xfrm>
          <a:prstGeom prst="rect">
            <a:avLst/>
          </a:prstGeom>
          <a:noFill/>
          <a:ln w="34925">
            <a:solidFill>
              <a:srgbClr val="C50A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aphicFrame>
        <p:nvGraphicFramePr>
          <p:cNvPr id="3" name="表格 2"/>
          <p:cNvGraphicFramePr>
            <a:graphicFrameLocks noGrp="1"/>
          </p:cNvGraphicFramePr>
          <p:nvPr>
            <p:extLst>
              <p:ext uri="{D42A27DB-BD31-4B8C-83A1-F6EECF244321}">
                <p14:modId xmlns:p14="http://schemas.microsoft.com/office/powerpoint/2010/main" val="2556277241"/>
              </p:ext>
            </p:extLst>
          </p:nvPr>
        </p:nvGraphicFramePr>
        <p:xfrm>
          <a:off x="7788402" y="4342946"/>
          <a:ext cx="1244996" cy="2306794"/>
        </p:xfrm>
        <a:graphic>
          <a:graphicData uri="http://schemas.openxmlformats.org/drawingml/2006/table">
            <a:tbl>
              <a:tblPr bandRow="1">
                <a:tableStyleId>{BC89EF96-8CEA-46FF-86C4-4CE0E7609802}</a:tableStyleId>
              </a:tblPr>
              <a:tblGrid>
                <a:gridCol w="1244996">
                  <a:extLst>
                    <a:ext uri="{9D8B030D-6E8A-4147-A177-3AD203B41FA5}">
                      <a16:colId xmlns:a16="http://schemas.microsoft.com/office/drawing/2014/main" val="20000"/>
                    </a:ext>
                  </a:extLst>
                </a:gridCol>
              </a:tblGrid>
              <a:tr h="423104">
                <a:tc>
                  <a:txBody>
                    <a:bodyPr/>
                    <a:lstStyle/>
                    <a:p>
                      <a:pPr algn="ctr"/>
                      <a:r>
                        <a:rPr lang="en-GB" sz="1600" dirty="0" smtClean="0">
                          <a:latin typeface="Arial" panose="020B0604020202020204" pitchFamily="34" charset="0"/>
                          <a:cs typeface="Arial" panose="020B0604020202020204" pitchFamily="34" charset="0"/>
                        </a:rPr>
                        <a:t>853</a:t>
                      </a:r>
                      <a:endParaRPr lang="en-GB" sz="16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23104">
                <a:tc>
                  <a:txBody>
                    <a:bodyPr/>
                    <a:lstStyle/>
                    <a:p>
                      <a:pPr algn="ctr"/>
                      <a:r>
                        <a:rPr lang="en-GB" sz="1600" dirty="0" smtClean="0">
                          <a:latin typeface="Arial" panose="020B0604020202020204" pitchFamily="34" charset="0"/>
                          <a:cs typeface="Arial" panose="020B0604020202020204" pitchFamily="34" charset="0"/>
                        </a:rPr>
                        <a:t>20.0</a:t>
                      </a:r>
                      <a:endParaRPr lang="en-GB" sz="160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23104">
                <a:tc>
                  <a:txBody>
                    <a:bodyPr/>
                    <a:lstStyle/>
                    <a:p>
                      <a:pPr algn="ctr"/>
                      <a:r>
                        <a:rPr lang="en-US" sz="1600" smtClean="0">
                          <a:latin typeface="Arial" panose="020B0604020202020204" pitchFamily="34" charset="0"/>
                          <a:cs typeface="Arial" panose="020B0604020202020204" pitchFamily="34" charset="0"/>
                        </a:rPr>
                        <a:t>77.4</a:t>
                      </a:r>
                      <a:endParaRPr lang="en-US" sz="1600" dirty="0" smtClean="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23104">
                <a:tc>
                  <a:txBody>
                    <a:bodyPr/>
                    <a:lstStyle/>
                    <a:p>
                      <a:pPr marL="0" algn="ctr" defTabSz="457200" rtl="0" eaLnBrk="1" latinLnBrk="0" hangingPunct="1"/>
                      <a:r>
                        <a:rPr lang="en-US" sz="1600" kern="1200" smtClean="0">
                          <a:solidFill>
                            <a:schemeClr val="tx1"/>
                          </a:solidFill>
                          <a:latin typeface="Arial" panose="020B0604020202020204" pitchFamily="34" charset="0"/>
                          <a:ea typeface="+mn-ea"/>
                          <a:cs typeface="Arial" panose="020B0604020202020204" pitchFamily="34" charset="0"/>
                        </a:rPr>
                        <a:t>5.7 </a:t>
                      </a:r>
                    </a:p>
                    <a:p>
                      <a:pPr marL="0" algn="ctr" defTabSz="457200" rtl="0" eaLnBrk="1" latinLnBrk="0" hangingPunct="1"/>
                      <a:r>
                        <a:rPr lang="en-US" sz="1600" kern="1200" smtClean="0">
                          <a:solidFill>
                            <a:schemeClr val="tx1"/>
                          </a:solidFill>
                          <a:latin typeface="Arial" panose="020B0604020202020204" pitchFamily="34" charset="0"/>
                          <a:ea typeface="+mn-ea"/>
                          <a:cs typeface="Arial" panose="020B0604020202020204" pitchFamily="34" charset="0"/>
                        </a:rPr>
                        <a:t>(13~40μm)</a:t>
                      </a:r>
                      <a:endParaRPr lang="en-US" sz="1600" kern="1200" dirty="0" smtClean="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58362">
                <a:tc>
                  <a:txBody>
                    <a:bodyPr/>
                    <a:lstStyle/>
                    <a:p>
                      <a:pPr algn="ctr"/>
                      <a:r>
                        <a:rPr lang="en-GB" sz="1600" dirty="0" smtClean="0">
                          <a:latin typeface="Arial" panose="020B0604020202020204" pitchFamily="34" charset="0"/>
                          <a:cs typeface="Arial" panose="020B0604020202020204" pitchFamily="34" charset="0"/>
                        </a:rPr>
                        <a:t>2.75</a:t>
                      </a:r>
                      <a:endParaRPr lang="en-GB" sz="160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pSp>
        <p:nvGrpSpPr>
          <p:cNvPr id="11" name="组合 10"/>
          <p:cNvGrpSpPr/>
          <p:nvPr/>
        </p:nvGrpSpPr>
        <p:grpSpPr>
          <a:xfrm>
            <a:off x="226633" y="939344"/>
            <a:ext cx="5036865" cy="5242985"/>
            <a:chOff x="226633" y="739832"/>
            <a:chExt cx="5036865" cy="5242985"/>
          </a:xfrm>
        </p:grpSpPr>
        <p:pic>
          <p:nvPicPr>
            <p:cNvPr id="12" name="图片 11"/>
            <p:cNvPicPr/>
            <p:nvPr/>
          </p:nvPicPr>
          <p:blipFill>
            <a:blip r:embed="rId4">
              <a:extLst>
                <a:ext uri="{28A0092B-C50C-407E-A947-70E740481C1C}">
                  <a14:useLocalDpi xmlns:a14="http://schemas.microsoft.com/office/drawing/2010/main" val="0"/>
                </a:ext>
              </a:extLst>
            </a:blip>
            <a:stretch>
              <a:fillRect/>
            </a:stretch>
          </p:blipFill>
          <p:spPr bwMode="auto">
            <a:xfrm>
              <a:off x="226633" y="739832"/>
              <a:ext cx="5036865" cy="5242985"/>
            </a:xfrm>
            <a:prstGeom prst="rect">
              <a:avLst/>
            </a:prstGeom>
            <a:noFill/>
            <a:ln w="34925">
              <a:solidFill>
                <a:srgbClr val="C50A26"/>
              </a:solidFill>
            </a:ln>
          </p:spPr>
        </p:pic>
        <p:sp>
          <p:nvSpPr>
            <p:cNvPr id="19" name="内容占位符 1"/>
            <p:cNvSpPr txBox="1">
              <a:spLocks/>
            </p:cNvSpPr>
            <p:nvPr/>
          </p:nvSpPr>
          <p:spPr bwMode="auto">
            <a:xfrm>
              <a:off x="4061094" y="4458276"/>
              <a:ext cx="905426"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800" kern="0" dirty="0" smtClean="0">
                  <a:latin typeface="Arial" panose="020B0604020202020204" pitchFamily="34" charset="0"/>
                  <a:cs typeface="Arial" panose="020B0604020202020204" pitchFamily="34" charset="0"/>
                </a:rPr>
                <a:t>20μm</a:t>
              </a:r>
              <a:endParaRPr lang="zh-CN" altLang="en-US" sz="1800" kern="0" dirty="0">
                <a:latin typeface="Arial" panose="020B0604020202020204" pitchFamily="34" charset="0"/>
                <a:cs typeface="Arial" panose="020B0604020202020204" pitchFamily="34" charset="0"/>
              </a:endParaRPr>
            </a:p>
          </p:txBody>
        </p:sp>
        <p:sp>
          <p:nvSpPr>
            <p:cNvPr id="21" name="内容占位符 1"/>
            <p:cNvSpPr txBox="1">
              <a:spLocks/>
            </p:cNvSpPr>
            <p:nvPr/>
          </p:nvSpPr>
          <p:spPr bwMode="auto">
            <a:xfrm>
              <a:off x="946277" y="4458275"/>
              <a:ext cx="901145" cy="445301"/>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sz="1800" kern="0" dirty="0" smtClean="0">
                  <a:latin typeface="Arial" panose="020B0604020202020204" pitchFamily="34" charset="0"/>
                  <a:cs typeface="Arial" panose="020B0604020202020204" pitchFamily="34" charset="0"/>
                </a:rPr>
                <a:t>77.4fs</a:t>
              </a:r>
              <a:endParaRPr lang="zh-CN" altLang="en-US" sz="1800" kern="0" dirty="0">
                <a:latin typeface="Arial" panose="020B0604020202020204" pitchFamily="34" charset="0"/>
                <a:cs typeface="Arial" panose="020B0604020202020204" pitchFamily="34" charset="0"/>
              </a:endParaRPr>
            </a:p>
          </p:txBody>
        </p:sp>
      </p:grpSp>
      <p:sp>
        <p:nvSpPr>
          <p:cNvPr id="13" name="标题 4"/>
          <p:cNvSpPr>
            <a:spLocks noGrp="1"/>
          </p:cNvSpPr>
          <p:nvPr>
            <p:ph type="title"/>
          </p:nvPr>
        </p:nvSpPr>
        <p:spPr>
          <a:xfrm>
            <a:off x="465574" y="3572"/>
            <a:ext cx="8233172" cy="843266"/>
          </a:xfrm>
        </p:spPr>
        <p:txBody>
          <a:bodyPr/>
          <a:lstStyle/>
          <a:p>
            <a:r>
              <a:rPr lang="en-US" altLang="zh-CN" sz="3400" b="1" dirty="0">
                <a:solidFill>
                  <a:srgbClr val="002060"/>
                </a:solidFill>
                <a:latin typeface="Helvetica" panose="020B0604020202030204" pitchFamily="34" charset="0"/>
              </a:rPr>
              <a:t>Wavelength </a:t>
            </a:r>
            <a:r>
              <a:rPr lang="en-US" altLang="zh-CN" sz="3400" b="1" dirty="0" err="1">
                <a:solidFill>
                  <a:srgbClr val="002060"/>
                </a:solidFill>
                <a:latin typeface="Helvetica" panose="020B0604020202030204" pitchFamily="34" charset="0"/>
              </a:rPr>
              <a:t>tunability</a:t>
            </a:r>
            <a:endParaRPr lang="zh-CN" altLang="en-US" sz="3400" b="1" dirty="0">
              <a:solidFill>
                <a:srgbClr val="002060"/>
              </a:solidFill>
              <a:latin typeface="Helvetica" panose="020B0604020202030204" pitchFamily="34" charset="0"/>
            </a:endParaRPr>
          </a:p>
        </p:txBody>
      </p:sp>
    </p:spTree>
    <p:extLst>
      <p:ext uri="{BB962C8B-B14F-4D97-AF65-F5344CB8AC3E}">
        <p14:creationId xmlns:p14="http://schemas.microsoft.com/office/powerpoint/2010/main" val="2953993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7"/>
                                        </p:tgtEl>
                                        <p:attrNameLst>
                                          <p:attrName>style.opacity</p:attrName>
                                        </p:attrNameLst>
                                      </p:cBhvr>
                                      <p:to>
                                        <p:strVal val="0.25"/>
                                      </p:to>
                                    </p:set>
                                    <p:animEffect filter="image" prLst="opacity: 0.25">
                                      <p:cBhvr rctx="IE">
                                        <p:cTn id="7" dur="indefinite"/>
                                        <p:tgtEl>
                                          <p:spTgt spid="7"/>
                                        </p:tgtEl>
                                      </p:cBhvr>
                                    </p:animEffect>
                                  </p:childTnLst>
                                </p:cTn>
                              </p:par>
                              <p:par>
                                <p:cTn id="8" presetID="9" presetClass="emph" presetSubtype="0" nodeType="withEffect">
                                  <p:stCondLst>
                                    <p:cond delay="0"/>
                                  </p:stCondLst>
                                  <p:childTnLst>
                                    <p:set>
                                      <p:cBhvr rctx="PPT">
                                        <p:cTn id="9" dur="indefinite"/>
                                        <p:tgtEl>
                                          <p:spTgt spid="20"/>
                                        </p:tgtEl>
                                        <p:attrNameLst>
                                          <p:attrName>style.opacity</p:attrName>
                                        </p:attrNameLst>
                                      </p:cBhvr>
                                      <p:to>
                                        <p:strVal val="0.25"/>
                                      </p:to>
                                    </p:set>
                                    <p:animEffect filter="image" prLst="opacity: 0.25">
                                      <p:cBhvr rctx="IE">
                                        <p:cTn id="10" dur="indefinite"/>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xfrm>
            <a:off x="464768" y="0"/>
            <a:ext cx="8229600" cy="1143000"/>
          </a:xfrm>
        </p:spPr>
        <p:txBody>
          <a:bodyPr/>
          <a:lstStyle/>
          <a:p>
            <a:pPr eaLnBrk="1" hangingPunct="1"/>
            <a:r>
              <a:rPr lang="en-US" altLang="zh-CN" sz="3600" b="1" dirty="0" smtClean="0">
                <a:solidFill>
                  <a:srgbClr val="000066"/>
                </a:solidFill>
                <a:latin typeface="Arial Black" panose="020B0A04020102020204" pitchFamily="34" charset="0"/>
                <a:cs typeface="Arial" panose="020B0604020202020204" pitchFamily="34" charset="0"/>
              </a:rPr>
              <a:t>Summary</a:t>
            </a:r>
          </a:p>
        </p:txBody>
      </p:sp>
      <p:sp>
        <p:nvSpPr>
          <p:cNvPr id="4" name="Content Placeholder 2"/>
          <p:cNvSpPr txBox="1">
            <a:spLocks/>
          </p:cNvSpPr>
          <p:nvPr/>
        </p:nvSpPr>
        <p:spPr bwMode="auto">
          <a:xfrm>
            <a:off x="457200" y="5500672"/>
            <a:ext cx="8229600"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pitchFamily="34" charset="0"/>
              <a:buNone/>
            </a:pPr>
            <a:r>
              <a:rPr lang="en-US" altLang="zh-CN" sz="4400" b="1" dirty="0" smtClean="0">
                <a:solidFill>
                  <a:srgbClr val="000066"/>
                </a:solidFill>
                <a:latin typeface="Helvetica" panose="020B0604020202030204" pitchFamily="34" charset="0"/>
                <a:cs typeface="Arial" panose="020B0604020202020204" pitchFamily="34" charset="0"/>
              </a:rPr>
              <a:t>Thank you for your attention!</a:t>
            </a:r>
          </a:p>
        </p:txBody>
      </p:sp>
      <p:sp>
        <p:nvSpPr>
          <p:cNvPr id="6" name="Content Placeholder 2"/>
          <p:cNvSpPr txBox="1">
            <a:spLocks/>
          </p:cNvSpPr>
          <p:nvPr/>
        </p:nvSpPr>
        <p:spPr bwMode="auto">
          <a:xfrm>
            <a:off x="227169" y="1015159"/>
            <a:ext cx="8704797" cy="4280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1500"/>
              </a:spcBef>
              <a:buFont typeface="Wingdings" panose="05000000000000000000" pitchFamily="2" charset="2"/>
              <a:buChar char="Ø"/>
            </a:pPr>
            <a:r>
              <a:rPr lang="en-US" altLang="zh-CN" sz="2400" dirty="0">
                <a:latin typeface="Helvetica" panose="020B0604020202030204" pitchFamily="34" charset="0"/>
                <a:cs typeface="Arial" panose="020B0604020202020204" pitchFamily="34" charset="0"/>
              </a:rPr>
              <a:t>A </a:t>
            </a:r>
            <a:r>
              <a:rPr lang="en-US" altLang="zh-CN" sz="2400" dirty="0" smtClean="0">
                <a:latin typeface="Helvetica" panose="020B0604020202030204" pitchFamily="34" charset="0"/>
                <a:cs typeface="Arial" panose="020B0604020202020204" pitchFamily="34" charset="0"/>
              </a:rPr>
              <a:t>novel </a:t>
            </a:r>
            <a:r>
              <a:rPr lang="en-US" altLang="zh-CN" sz="2400" dirty="0">
                <a:latin typeface="Helvetica" panose="020B0604020202030204" pitchFamily="34" charset="0"/>
                <a:cs typeface="Arial" panose="020B0604020202020204" pitchFamily="34" charset="0"/>
              </a:rPr>
              <a:t>scheme </a:t>
            </a:r>
            <a:r>
              <a:rPr lang="en-US" altLang="zh-CN" sz="2400" dirty="0" smtClean="0">
                <a:latin typeface="Helvetica" panose="020B0604020202030204" pitchFamily="34" charset="0"/>
                <a:cs typeface="Arial" panose="020B0604020202020204" pitchFamily="34" charset="0"/>
              </a:rPr>
              <a:t>of generating </a:t>
            </a:r>
            <a:r>
              <a:rPr lang="en-US" altLang="zh-CN" sz="2400" dirty="0">
                <a:latin typeface="Helvetica" panose="020B0604020202030204" pitchFamily="34" charset="0"/>
                <a:cs typeface="Arial" panose="020B0604020202020204" pitchFamily="34" charset="0"/>
              </a:rPr>
              <a:t>relativistic single-cycle </a:t>
            </a:r>
            <a:r>
              <a:rPr lang="en-US" altLang="zh-CN" sz="2400" dirty="0" smtClean="0">
                <a:latin typeface="Helvetica" panose="020B0604020202030204" pitchFamily="34" charset="0"/>
                <a:cs typeface="Arial" panose="020B0604020202020204" pitchFamily="34" charset="0"/>
              </a:rPr>
              <a:t>long-wavelength IR </a:t>
            </a:r>
            <a:r>
              <a:rPr lang="en-US" altLang="zh-CN" sz="2400" dirty="0">
                <a:latin typeface="Helvetica" panose="020B0604020202030204" pitchFamily="34" charset="0"/>
                <a:cs typeface="Arial" panose="020B0604020202020204" pitchFamily="34" charset="0"/>
              </a:rPr>
              <a:t>pulses </a:t>
            </a:r>
            <a:r>
              <a:rPr lang="en-US" altLang="zh-CN" sz="2400" dirty="0">
                <a:latin typeface="Helvetica" panose="020B0604020202030204" pitchFamily="34" charset="0"/>
              </a:rPr>
              <a:t>by density-tailored plasma structures</a:t>
            </a:r>
            <a:r>
              <a:rPr lang="en-US" altLang="zh-CN" sz="2400" dirty="0" smtClean="0">
                <a:latin typeface="Helvetica" panose="020B0604020202030204" pitchFamily="34" charset="0"/>
                <a:cs typeface="Arial" panose="020B0604020202020204" pitchFamily="34" charset="0"/>
              </a:rPr>
              <a:t> </a:t>
            </a:r>
            <a:r>
              <a:rPr lang="en-US" altLang="zh-CN" sz="2400" dirty="0">
                <a:latin typeface="Helvetica" panose="020B0604020202030204" pitchFamily="34" charset="0"/>
                <a:cs typeface="Arial" panose="020B0604020202020204" pitchFamily="34" charset="0"/>
              </a:rPr>
              <a:t>has been proposed.</a:t>
            </a:r>
            <a:endParaRPr lang="en-US" altLang="zh-CN" sz="2400" dirty="0">
              <a:latin typeface="Helvetica" panose="020B0604020202030204" pitchFamily="34" charset="0"/>
              <a:cs typeface="Arial" panose="020B0604020202020204" pitchFamily="34" charset="0"/>
              <a:sym typeface="华文宋体" pitchFamily="-109" charset="-122"/>
            </a:endParaRPr>
          </a:p>
          <a:p>
            <a:pPr algn="just">
              <a:buFont typeface="Wingdings" panose="05000000000000000000" pitchFamily="2" charset="2"/>
              <a:buChar char="Ø"/>
            </a:pPr>
            <a:r>
              <a:rPr lang="en-US" altLang="zh-CN" sz="2400" dirty="0">
                <a:latin typeface="Helvetica" panose="020B0604020202030204" pitchFamily="34" charset="0"/>
              </a:rPr>
              <a:t>We demonstrate relativistic, single-cycle </a:t>
            </a:r>
            <a:r>
              <a:rPr lang="en-US" altLang="zh-CN" sz="2400" dirty="0" smtClean="0">
                <a:latin typeface="Helvetica" panose="020B0604020202030204" pitchFamily="34" charset="0"/>
              </a:rPr>
              <a:t>IR </a:t>
            </a:r>
            <a:r>
              <a:rPr lang="en-US" altLang="zh-CN" sz="2400" dirty="0">
                <a:latin typeface="Helvetica" panose="020B0604020202030204" pitchFamily="34" charset="0"/>
              </a:rPr>
              <a:t>pulses tunable in the spectral range of 3-19 </a:t>
            </a:r>
            <a:r>
              <a:rPr lang="en-US" altLang="zh-CN" sz="2400" dirty="0" err="1">
                <a:latin typeface="Helvetica" panose="020B0604020202030204" pitchFamily="34" charset="0"/>
              </a:rPr>
              <a:t>μm</a:t>
            </a:r>
            <a:r>
              <a:rPr lang="en-US" altLang="zh-CN" sz="2400" dirty="0">
                <a:latin typeface="Helvetica" panose="020B0604020202030204" pitchFamily="34" charset="0"/>
              </a:rPr>
              <a:t> can be generated from a tailored plasma structure using an 810 nm drive laser.  </a:t>
            </a:r>
            <a:endParaRPr lang="zh-CN" altLang="en-US" sz="2400" dirty="0">
              <a:latin typeface="Helvetica" panose="020B0604020202030204" pitchFamily="34" charset="0"/>
            </a:endParaRPr>
          </a:p>
          <a:p>
            <a:pPr algn="just">
              <a:spcBef>
                <a:spcPts val="1500"/>
              </a:spcBef>
              <a:buFont typeface="Wingdings" panose="05000000000000000000" pitchFamily="2" charset="2"/>
              <a:buChar char="Ø"/>
            </a:pPr>
            <a:r>
              <a:rPr lang="en-US" altLang="zh-CN" sz="2400" dirty="0" smtClean="0">
                <a:latin typeface="Helvetica" panose="020B0604020202030204" pitchFamily="34" charset="0"/>
                <a:cs typeface="Arial" panose="020B0604020202020204" pitchFamily="34" charset="0"/>
              </a:rPr>
              <a:t>This </a:t>
            </a:r>
            <a:r>
              <a:rPr lang="en-US" altLang="zh-CN" sz="2400" dirty="0">
                <a:latin typeface="Helvetica" panose="020B0604020202030204" pitchFamily="34" charset="0"/>
                <a:cs typeface="Arial" panose="020B0604020202020204" pitchFamily="34" charset="0"/>
              </a:rPr>
              <a:t>new </a:t>
            </a:r>
            <a:r>
              <a:rPr lang="en-US" altLang="zh-CN" sz="2400" dirty="0" smtClean="0">
                <a:latin typeface="Helvetica" panose="020B0604020202030204" pitchFamily="34" charset="0"/>
                <a:cs typeface="Arial" panose="020B0604020202020204" pitchFamily="34" charset="0"/>
              </a:rPr>
              <a:t>IR </a:t>
            </a:r>
            <a:r>
              <a:rPr lang="en-US" altLang="zh-CN" sz="2400" dirty="0">
                <a:latin typeface="Helvetica" panose="020B0604020202030204" pitchFamily="34" charset="0"/>
                <a:cs typeface="Arial" panose="020B0604020202020204" pitchFamily="34" charset="0"/>
              </a:rPr>
              <a:t>sources based on nonlinear plasma wakes opens up a new area of relativistic plasma physics and brings new opportunities for strong-field physics and impulse IR spectroscopy.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10194" y="314530"/>
            <a:ext cx="8229600" cy="1143000"/>
          </a:xfrm>
        </p:spPr>
        <p:txBody>
          <a:bodyPr/>
          <a:lstStyle/>
          <a:p>
            <a:pPr eaLnBrk="1" hangingPunct="1"/>
            <a:r>
              <a:rPr lang="en-US" altLang="zh-CN" sz="4000" b="1" dirty="0" smtClean="0">
                <a:solidFill>
                  <a:srgbClr val="000066"/>
                </a:solidFill>
                <a:latin typeface="Helvetica" panose="020B0604020202030204" pitchFamily="34" charset="0"/>
              </a:rPr>
              <a:t>Outline</a:t>
            </a:r>
          </a:p>
        </p:txBody>
      </p:sp>
      <p:sp>
        <p:nvSpPr>
          <p:cNvPr id="16387" name="Content Placeholder 2"/>
          <p:cNvSpPr>
            <a:spLocks noGrp="1"/>
          </p:cNvSpPr>
          <p:nvPr>
            <p:ph idx="1"/>
          </p:nvPr>
        </p:nvSpPr>
        <p:spPr>
          <a:xfrm>
            <a:off x="256083" y="1765158"/>
            <a:ext cx="8631834" cy="4946598"/>
          </a:xfrm>
        </p:spPr>
        <p:txBody>
          <a:bodyPr/>
          <a:lstStyle/>
          <a:p>
            <a:pPr lvl="1" algn="just" eaLnBrk="1" hangingPunct="1">
              <a:spcBef>
                <a:spcPts val="2000"/>
              </a:spcBef>
              <a:buFont typeface="Wingdings" panose="05000000000000000000" pitchFamily="2" charset="2"/>
              <a:buChar char="Ø"/>
              <a:defRPr/>
            </a:pPr>
            <a:r>
              <a:rPr lang="en-US" altLang="zh-CN" dirty="0" smtClean="0">
                <a:latin typeface="Helvetica" panose="020B0604020202030204" pitchFamily="34" charset="0"/>
                <a:cs typeface="Arial" panose="020B0604020202020204" pitchFamily="34" charset="0"/>
              </a:rPr>
              <a:t>Motivation: ultrashort mid-IR pulses</a:t>
            </a:r>
          </a:p>
          <a:p>
            <a:pPr lvl="1" algn="just" eaLnBrk="1" hangingPunct="1">
              <a:spcBef>
                <a:spcPts val="2000"/>
              </a:spcBef>
              <a:buFont typeface="Wingdings" panose="05000000000000000000" pitchFamily="2" charset="2"/>
              <a:buChar char="Ø"/>
              <a:defRPr/>
            </a:pPr>
            <a:r>
              <a:rPr lang="en-US" altLang="zh-CN" dirty="0" smtClean="0">
                <a:latin typeface="Helvetica" panose="020B0604020202030204" pitchFamily="34" charset="0"/>
                <a:cs typeface="Arial" panose="020B0604020202020204" pitchFamily="34" charset="0"/>
              </a:rPr>
              <a:t>Simulation</a:t>
            </a:r>
            <a:r>
              <a:rPr lang="en-US" altLang="zh-CN" dirty="0">
                <a:latin typeface="Helvetica" panose="020B0604020202030204" pitchFamily="34" charset="0"/>
                <a:cs typeface="Arial" panose="020B0604020202020204" pitchFamily="34" charset="0"/>
              </a:rPr>
              <a:t>: Generation of relativistic, single-cycle, tunable, IR pulses </a:t>
            </a:r>
            <a:r>
              <a:rPr lang="en-US" altLang="zh-CN" dirty="0" smtClean="0">
                <a:latin typeface="Helvetica" panose="020B0604020202030204" pitchFamily="34" charset="0"/>
                <a:cs typeface="Arial" panose="020B0604020202020204" pitchFamily="34" charset="0"/>
              </a:rPr>
              <a:t>from density-tailored plasma structure</a:t>
            </a:r>
            <a:endParaRPr lang="en-US" altLang="zh-CN" dirty="0">
              <a:latin typeface="Helvetica" panose="020B0604020202030204" pitchFamily="34" charset="0"/>
              <a:cs typeface="Arial" panose="020B0604020202020204" pitchFamily="34" charset="0"/>
            </a:endParaRPr>
          </a:p>
          <a:p>
            <a:pPr lvl="1" algn="just" eaLnBrk="1" hangingPunct="1">
              <a:spcBef>
                <a:spcPts val="2000"/>
              </a:spcBef>
              <a:buFont typeface="Wingdings" panose="05000000000000000000" pitchFamily="2" charset="2"/>
              <a:buChar char="Ø"/>
              <a:defRPr/>
            </a:pPr>
            <a:r>
              <a:rPr lang="en-US" altLang="zh-CN" dirty="0" smtClean="0">
                <a:latin typeface="Helvetica" panose="020B0604020202030204" pitchFamily="34" charset="0"/>
                <a:cs typeface="Arial" panose="020B0604020202020204" pitchFamily="34" charset="0"/>
              </a:rPr>
              <a:t>Experimental demonstration using 800-nm drive laser </a:t>
            </a:r>
          </a:p>
          <a:p>
            <a:pPr lvl="1" algn="just" eaLnBrk="1" hangingPunct="1">
              <a:spcBef>
                <a:spcPts val="2000"/>
              </a:spcBef>
              <a:buFont typeface="Wingdings" panose="05000000000000000000" pitchFamily="2" charset="2"/>
              <a:buChar char="Ø"/>
              <a:defRPr/>
            </a:pPr>
            <a:r>
              <a:rPr lang="en-US" altLang="zh-CN" dirty="0" smtClean="0">
                <a:latin typeface="Helvetica" panose="020B0604020202030204" pitchFamily="34" charset="0"/>
                <a:cs typeface="Arial" panose="020B0604020202020204" pitchFamily="34" charset="0"/>
              </a:rPr>
              <a:t>Summary</a:t>
            </a:r>
            <a:endParaRPr lang="en-US" altLang="zh-CN" dirty="0">
              <a:latin typeface="Helvetica" panose="020B0604020202030204" pitchFamily="34" charset="0"/>
              <a:cs typeface="Arial" panose="020B0604020202020204" pitchFamily="34" charset="0"/>
            </a:endParaRPr>
          </a:p>
        </p:txBody>
      </p:sp>
    </p:spTree>
    <p:extLst>
      <p:ext uri="{BB962C8B-B14F-4D97-AF65-F5344CB8AC3E}">
        <p14:creationId xmlns:p14="http://schemas.microsoft.com/office/powerpoint/2010/main" val="942192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内容占位符 5"/>
          <p:cNvSpPr txBox="1">
            <a:spLocks/>
          </p:cNvSpPr>
          <p:nvPr/>
        </p:nvSpPr>
        <p:spPr bwMode="auto">
          <a:xfrm>
            <a:off x="2728545" y="1577807"/>
            <a:ext cx="4147176" cy="765518"/>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normAutofit fontScale="92500"/>
          </a:bodyPr>
          <a:lstStyle>
            <a:lvl1pPr marL="344016" indent="-342900" algn="l" rtl="0" eaLnBrk="0" fontAlgn="base" hangingPunct="0">
              <a:spcBef>
                <a:spcPts val="773"/>
              </a:spcBef>
              <a:spcAft>
                <a:spcPct val="0"/>
              </a:spcAft>
              <a:buClr>
                <a:schemeClr val="accent2"/>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1pPr>
            <a:lvl2pPr marL="757000" indent="-342900" algn="l" rtl="0" eaLnBrk="0" fontAlgn="base" hangingPunct="0">
              <a:spcBef>
                <a:spcPts val="633"/>
              </a:spcBef>
              <a:spcAft>
                <a:spcPct val="0"/>
              </a:spcAft>
              <a:buClr>
                <a:srgbClr val="00B0F0"/>
              </a:buClr>
              <a:buSzPct val="100000"/>
              <a:buFont typeface="Arial" panose="020B0604020202020204" pitchFamily="34" charset="0"/>
              <a:buChar char="•"/>
              <a:defRPr sz="2400">
                <a:solidFill>
                  <a:schemeClr val="tx1"/>
                </a:solidFill>
                <a:latin typeface="Calibri" panose="020F0502020204030204" pitchFamily="34" charset="0"/>
                <a:ea typeface="+mn-ea"/>
                <a:cs typeface="+mn-cs"/>
                <a:sym typeface="Times New Roman" pitchFamily="18" charset="0"/>
              </a:defRPr>
            </a:lvl2pPr>
            <a:lvl3pPr marL="1099429" indent="-228815" algn="l" rtl="0" eaLnBrk="0" fontAlgn="base" hangingPunct="0">
              <a:spcBef>
                <a:spcPts val="562"/>
              </a:spcBef>
              <a:spcAft>
                <a:spcPct val="0"/>
              </a:spcAft>
              <a:buClr>
                <a:schemeClr val="bg2">
                  <a:lumMod val="50000"/>
                </a:schemeClr>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3pPr>
            <a:lvl4pPr marL="1557059" indent="-228815" algn="l" rtl="0" eaLnBrk="0" fontAlgn="base" hangingPunct="0">
              <a:spcBef>
                <a:spcPts val="422"/>
              </a:spcBef>
              <a:spcAft>
                <a:spcPct val="0"/>
              </a:spcAft>
              <a:buClr>
                <a:schemeClr val="accent2"/>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800">
                <a:solidFill>
                  <a:schemeClr val="tx1"/>
                </a:solidFill>
                <a:latin typeface="Calibri" panose="020F0502020204030204" pitchFamily="34" charset="0"/>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Font typeface="Arial" panose="020B0604020202020204" pitchFamily="34" charset="0"/>
              <a:buNone/>
            </a:pPr>
            <a:r>
              <a:rPr lang="en-US" altLang="zh-CN" kern="0" dirty="0" smtClean="0">
                <a:latin typeface="Helvetica" panose="020B0604020202030204" pitchFamily="34" charset="0"/>
                <a:cs typeface="Arial" panose="020B0604020202020204" pitchFamily="34" charset="0"/>
              </a:rPr>
              <a:t>(0.8-1) </a:t>
            </a:r>
            <a:r>
              <a:rPr lang="en-US" altLang="zh-CN" kern="0" dirty="0" err="1" smtClean="0">
                <a:latin typeface="Helvetica" panose="020B0604020202030204" pitchFamily="34" charset="0"/>
                <a:cs typeface="Arial" panose="020B0604020202020204" pitchFamily="34" charset="0"/>
              </a:rPr>
              <a:t>μm</a:t>
            </a:r>
            <a:r>
              <a:rPr lang="en-US" altLang="zh-CN" kern="0" dirty="0" smtClean="0">
                <a:latin typeface="Helvetica" panose="020B0604020202030204" pitchFamily="34" charset="0"/>
                <a:cs typeface="Arial" panose="020B0604020202020204" pitchFamily="34" charset="0"/>
              </a:rPr>
              <a:t>                 (2-20) </a:t>
            </a:r>
            <a:r>
              <a:rPr lang="en-US" altLang="zh-CN" kern="0" dirty="0" err="1" smtClean="0">
                <a:latin typeface="Helvetica" panose="020B0604020202030204" pitchFamily="34" charset="0"/>
                <a:cs typeface="Arial" panose="020B0604020202020204" pitchFamily="34" charset="0"/>
              </a:rPr>
              <a:t>μm</a:t>
            </a:r>
            <a:endParaRPr lang="en-US" altLang="zh-CN" kern="0" dirty="0" smtClean="0">
              <a:latin typeface="Helvetica" panose="020B0604020202030204" pitchFamily="34" charset="0"/>
              <a:cs typeface="Arial" panose="020B0604020202020204" pitchFamily="34" charset="0"/>
            </a:endParaRPr>
          </a:p>
        </p:txBody>
      </p:sp>
      <p:sp>
        <p:nvSpPr>
          <p:cNvPr id="5" name="标题 4"/>
          <p:cNvSpPr>
            <a:spLocks noGrp="1"/>
          </p:cNvSpPr>
          <p:nvPr>
            <p:ph type="title"/>
          </p:nvPr>
        </p:nvSpPr>
        <p:spPr>
          <a:xfrm>
            <a:off x="473596" y="11545"/>
            <a:ext cx="8229600" cy="1143000"/>
          </a:xfrm>
        </p:spPr>
        <p:txBody>
          <a:bodyPr/>
          <a:lstStyle/>
          <a:p>
            <a:r>
              <a:rPr lang="en-US" altLang="zh-CN" sz="3600" b="1" dirty="0" smtClean="0">
                <a:solidFill>
                  <a:srgbClr val="000066"/>
                </a:solidFill>
                <a:latin typeface="Helvetica" panose="020B0604020202030204" pitchFamily="34" charset="0"/>
                <a:ea typeface="仿宋" panose="02010609060101010101" pitchFamily="49" charset="-122"/>
              </a:rPr>
              <a:t>Ultrashort infrared pulses</a:t>
            </a:r>
            <a:endParaRPr lang="zh-CN" altLang="en-US" sz="3600" b="1" dirty="0">
              <a:solidFill>
                <a:srgbClr val="000066"/>
              </a:solidFill>
              <a:latin typeface="Helvetica" panose="020B0604020202030204" pitchFamily="34" charset="0"/>
              <a:ea typeface="仿宋" panose="02010609060101010101" pitchFamily="49" charset="-122"/>
            </a:endParaRPr>
          </a:p>
        </p:txBody>
      </p:sp>
      <p:sp>
        <p:nvSpPr>
          <p:cNvPr id="8" name="内容占位符 2"/>
          <p:cNvSpPr txBox="1">
            <a:spLocks/>
          </p:cNvSpPr>
          <p:nvPr/>
        </p:nvSpPr>
        <p:spPr bwMode="auto">
          <a:xfrm>
            <a:off x="5526292" y="6422624"/>
            <a:ext cx="4588349" cy="363470"/>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3781" indent="-342665" algn="l" rtl="0" eaLnBrk="0" fontAlgn="base" hangingPunct="0">
              <a:spcBef>
                <a:spcPts val="773"/>
              </a:spcBef>
              <a:spcAft>
                <a:spcPct val="0"/>
              </a:spcAft>
              <a:buClr>
                <a:srgbClr val="0000FF"/>
              </a:buClr>
              <a:buSzPct val="100000"/>
              <a:buFont typeface="Wingdings" panose="05000000000000000000" pitchFamily="2" charset="2"/>
              <a:buChar char="p"/>
              <a:defRPr sz="2000">
                <a:solidFill>
                  <a:srgbClr val="0000FF"/>
                </a:solidFill>
                <a:latin typeface="+mn-lt"/>
                <a:ea typeface="+mn-ea"/>
                <a:cs typeface="+mn-cs"/>
                <a:sym typeface="Times New Roman" pitchFamily="18" charset="0"/>
              </a:defRPr>
            </a:lvl1pPr>
            <a:lvl2pPr marL="699840" indent="-285740" algn="l" rtl="0" eaLnBrk="0" fontAlgn="base" hangingPunct="0">
              <a:spcBef>
                <a:spcPts val="633"/>
              </a:spcBef>
              <a:spcAft>
                <a:spcPct val="0"/>
              </a:spcAft>
              <a:buClr>
                <a:srgbClr val="3366FF"/>
              </a:buClr>
              <a:buSzPct val="100000"/>
              <a:buFont typeface="Times New Roman" pitchFamily="18" charset="0"/>
              <a:buChar char="–"/>
              <a:defRPr sz="1800">
                <a:solidFill>
                  <a:schemeClr val="tx1"/>
                </a:solidFill>
                <a:latin typeface="+mn-lt"/>
                <a:ea typeface="+mn-ea"/>
                <a:cs typeface="+mn-cs"/>
                <a:sym typeface="Times New Roman" pitchFamily="18" charset="0"/>
              </a:defRPr>
            </a:lvl2pPr>
            <a:lvl3pPr marL="1099429" indent="-228815" algn="l" rtl="0" eaLnBrk="0" fontAlgn="base" hangingPunct="0">
              <a:spcBef>
                <a:spcPts val="56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3pPr>
            <a:lvl4pPr marL="1557059" indent="-228815" algn="l" rtl="0" eaLnBrk="0" fontAlgn="base" hangingPunct="0">
              <a:spcBef>
                <a:spcPts val="42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None/>
            </a:pPr>
            <a:r>
              <a:rPr lang="en-US" altLang="zh-CN" sz="1200" i="1" dirty="0">
                <a:solidFill>
                  <a:schemeClr val="tx1"/>
                </a:solidFill>
                <a:latin typeface="Arial" panose="020B0604020202020204" pitchFamily="34" charset="0"/>
                <a:cs typeface="Arial" panose="020B0604020202020204" pitchFamily="34" charset="0"/>
              </a:rPr>
              <a:t>Dave Caffey, et al. </a:t>
            </a:r>
            <a:r>
              <a:rPr lang="en-US" altLang="zh-CN" sz="1200" i="1" dirty="0" smtClean="0">
                <a:solidFill>
                  <a:schemeClr val="tx1"/>
                </a:solidFill>
                <a:latin typeface="Arial" panose="020B0604020202020204" pitchFamily="34" charset="0"/>
                <a:cs typeface="Arial" panose="020B0604020202020204" pitchFamily="34" charset="0"/>
              </a:rPr>
              <a:t>Proc. SPIE 7953, 79531K(2011)</a:t>
            </a:r>
            <a:endParaRPr lang="en-US" altLang="zh-CN" sz="1200" i="1" dirty="0">
              <a:solidFill>
                <a:schemeClr val="tx1"/>
              </a:solidFill>
              <a:latin typeface="Arial" panose="020B0604020202020204" pitchFamily="34" charset="0"/>
              <a:cs typeface="Arial" panose="020B0604020202020204" pitchFamily="34" charset="0"/>
            </a:endParaRPr>
          </a:p>
        </p:txBody>
      </p:sp>
      <p:sp>
        <p:nvSpPr>
          <p:cNvPr id="9" name="内容占位符 5"/>
          <p:cNvSpPr>
            <a:spLocks noGrp="1"/>
          </p:cNvSpPr>
          <p:nvPr>
            <p:ph idx="1"/>
          </p:nvPr>
        </p:nvSpPr>
        <p:spPr>
          <a:xfrm>
            <a:off x="450486" y="1012914"/>
            <a:ext cx="8255941" cy="710511"/>
          </a:xfrm>
        </p:spPr>
        <p:txBody>
          <a:bodyPr>
            <a:normAutofit/>
          </a:bodyPr>
          <a:lstStyle/>
          <a:p>
            <a:pPr marL="1116" indent="0">
              <a:buNone/>
            </a:pPr>
            <a:r>
              <a:rPr lang="en-US" altLang="zh-CN" sz="2400" dirty="0" smtClean="0">
                <a:latin typeface="Helvetica" panose="020B0604020202030204" pitchFamily="34" charset="0"/>
                <a:cs typeface="Arial" panose="020B0604020202020204" pitchFamily="34" charset="0"/>
              </a:rPr>
              <a:t>From</a:t>
            </a:r>
            <a:r>
              <a:rPr lang="en-US" altLang="zh-CN" sz="2400" b="1" dirty="0" smtClean="0">
                <a:latin typeface="Helvetica" panose="020B0604020202030204" pitchFamily="34" charset="0"/>
                <a:cs typeface="Arial" panose="020B0604020202020204" pitchFamily="34" charset="0"/>
              </a:rPr>
              <a:t> near-infrared (NIR) </a:t>
            </a:r>
            <a:r>
              <a:rPr lang="en-US" altLang="zh-CN" sz="2400" dirty="0" smtClean="0">
                <a:latin typeface="Helvetica" panose="020B0604020202030204" pitchFamily="34" charset="0"/>
                <a:cs typeface="Arial" panose="020B0604020202020204" pitchFamily="34" charset="0"/>
              </a:rPr>
              <a:t>to</a:t>
            </a:r>
            <a:r>
              <a:rPr lang="en-US" altLang="zh-CN" sz="2400" b="1" dirty="0" smtClean="0">
                <a:latin typeface="Helvetica" panose="020B0604020202030204" pitchFamily="34" charset="0"/>
                <a:cs typeface="Arial" panose="020B0604020202020204" pitchFamily="34" charset="0"/>
              </a:rPr>
              <a:t> mid-infrared infrared</a:t>
            </a:r>
          </a:p>
        </p:txBody>
      </p:sp>
      <p:cxnSp>
        <p:nvCxnSpPr>
          <p:cNvPr id="18" name="直接箭头连接符 17"/>
          <p:cNvCxnSpPr/>
          <p:nvPr/>
        </p:nvCxnSpPr>
        <p:spPr bwMode="auto">
          <a:xfrm>
            <a:off x="4383682" y="1839548"/>
            <a:ext cx="778631" cy="0"/>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sp>
        <p:nvSpPr>
          <p:cNvPr id="19" name="椭圆 18"/>
          <p:cNvSpPr/>
          <p:nvPr/>
        </p:nvSpPr>
        <p:spPr>
          <a:xfrm>
            <a:off x="454629" y="2216571"/>
            <a:ext cx="2324013" cy="962188"/>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b="1" i="0" u="none" strike="noStrike" kern="120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Pump-probe</a:t>
            </a:r>
            <a:r>
              <a:rPr kumimoji="0" lang="en-US" altLang="zh-CN" b="1" i="0" u="none" strike="noStrike" kern="1200" cap="none" spc="0" normalizeH="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experiments</a:t>
            </a:r>
            <a:endParaRPr kumimoji="0" lang="zh-CN" altLang="en-US" b="1" i="0" u="none" strike="noStrike" kern="120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0" name="椭圆 19"/>
          <p:cNvSpPr/>
          <p:nvPr/>
        </p:nvSpPr>
        <p:spPr>
          <a:xfrm>
            <a:off x="3253947" y="2247815"/>
            <a:ext cx="2668899" cy="979481"/>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i="0" u="none" strike="noStrike" kern="120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Mode-selective chemistry</a:t>
            </a:r>
          </a:p>
        </p:txBody>
      </p:sp>
      <p:sp>
        <p:nvSpPr>
          <p:cNvPr id="21" name="椭圆 20"/>
          <p:cNvSpPr/>
          <p:nvPr/>
        </p:nvSpPr>
        <p:spPr>
          <a:xfrm>
            <a:off x="6481083" y="2148646"/>
            <a:ext cx="2189456" cy="1143643"/>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i="0" u="none" strike="noStrike" kern="1200" cap="none" spc="0" normalizeH="0" baseline="0" noProof="0" dirty="0" err="1" smtClean="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Attosecond</a:t>
            </a:r>
            <a:r>
              <a:rPr kumimoji="0" lang="en-US" altLang="zh-CN" b="1"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 science</a:t>
            </a:r>
            <a:endParaRPr kumimoji="0" lang="zh-CN" altLang="en-US"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6" name="图片 15"/>
          <p:cNvPicPr>
            <a:picLocks noChangeAspect="1"/>
          </p:cNvPicPr>
          <p:nvPr/>
        </p:nvPicPr>
        <p:blipFill>
          <a:blip r:embed="rId3"/>
          <a:stretch>
            <a:fillRect/>
          </a:stretch>
        </p:blipFill>
        <p:spPr>
          <a:xfrm>
            <a:off x="212652" y="3490883"/>
            <a:ext cx="8768316" cy="2590037"/>
          </a:xfrm>
          <a:prstGeom prst="rect">
            <a:avLst/>
          </a:prstGeom>
        </p:spPr>
      </p:pic>
    </p:spTree>
    <p:extLst>
      <p:ext uri="{BB962C8B-B14F-4D97-AF65-F5344CB8AC3E}">
        <p14:creationId xmlns:p14="http://schemas.microsoft.com/office/powerpoint/2010/main" val="204384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内容占位符 16"/>
          <p:cNvGraphicFramePr>
            <a:graphicFrameLocks noGrp="1"/>
          </p:cNvGraphicFramePr>
          <p:nvPr>
            <p:ph idx="1"/>
            <p:extLst>
              <p:ext uri="{D42A27DB-BD31-4B8C-83A1-F6EECF244321}">
                <p14:modId xmlns:p14="http://schemas.microsoft.com/office/powerpoint/2010/main" val="256855902"/>
              </p:ext>
            </p:extLst>
          </p:nvPr>
        </p:nvGraphicFramePr>
        <p:xfrm>
          <a:off x="356050" y="1227361"/>
          <a:ext cx="8577557" cy="4480560"/>
        </p:xfrm>
        <a:graphic>
          <a:graphicData uri="http://schemas.openxmlformats.org/drawingml/2006/table">
            <a:tbl>
              <a:tblPr firstRow="1" bandRow="1">
                <a:tableStyleId>{2A488322-F2BA-4B5B-9748-0D474271808F}</a:tableStyleId>
              </a:tblPr>
              <a:tblGrid>
                <a:gridCol w="1780395">
                  <a:extLst>
                    <a:ext uri="{9D8B030D-6E8A-4147-A177-3AD203B41FA5}">
                      <a16:colId xmlns:a16="http://schemas.microsoft.com/office/drawing/2014/main" val="20000"/>
                    </a:ext>
                  </a:extLst>
                </a:gridCol>
                <a:gridCol w="1919784">
                  <a:extLst>
                    <a:ext uri="{9D8B030D-6E8A-4147-A177-3AD203B41FA5}">
                      <a16:colId xmlns:a16="http://schemas.microsoft.com/office/drawing/2014/main" val="20001"/>
                    </a:ext>
                  </a:extLst>
                </a:gridCol>
                <a:gridCol w="1558191">
                  <a:extLst>
                    <a:ext uri="{9D8B030D-6E8A-4147-A177-3AD203B41FA5}">
                      <a16:colId xmlns:a16="http://schemas.microsoft.com/office/drawing/2014/main" val="20002"/>
                    </a:ext>
                  </a:extLst>
                </a:gridCol>
                <a:gridCol w="1603675">
                  <a:extLst>
                    <a:ext uri="{9D8B030D-6E8A-4147-A177-3AD203B41FA5}">
                      <a16:colId xmlns:a16="http://schemas.microsoft.com/office/drawing/2014/main" val="20003"/>
                    </a:ext>
                  </a:extLst>
                </a:gridCol>
                <a:gridCol w="1715512">
                  <a:extLst>
                    <a:ext uri="{9D8B030D-6E8A-4147-A177-3AD203B41FA5}">
                      <a16:colId xmlns:a16="http://schemas.microsoft.com/office/drawing/2014/main" val="20005"/>
                    </a:ext>
                  </a:extLst>
                </a:gridCol>
              </a:tblGrid>
              <a:tr h="640080">
                <a:tc>
                  <a:txBody>
                    <a:bodyPr/>
                    <a:lstStyle/>
                    <a:p>
                      <a:pPr algn="ctr"/>
                      <a:r>
                        <a:rPr lang="en-US" altLang="zh-CN" sz="1800" b="1" dirty="0" smtClean="0">
                          <a:latin typeface="Arial" panose="020B0604020202020204" pitchFamily="34" charset="0"/>
                          <a:cs typeface="Arial" panose="020B0604020202020204" pitchFamily="34" charset="0"/>
                        </a:rPr>
                        <a:t>MIR sources</a:t>
                      </a:r>
                      <a:endParaRPr lang="zh-CN" altLang="en-US" sz="1800" b="1" dirty="0">
                        <a:latin typeface="Arial" panose="020B0604020202020204" pitchFamily="34" charset="0"/>
                        <a:cs typeface="Arial" panose="020B0604020202020204" pitchFamily="34" charset="0"/>
                      </a:endParaRPr>
                    </a:p>
                  </a:txBody>
                  <a:tcPr anchor="ctr">
                    <a:solidFill>
                      <a:schemeClr val="tx2">
                        <a:lumMod val="40000"/>
                        <a:lumOff val="60000"/>
                      </a:schemeClr>
                    </a:solidFill>
                  </a:tcPr>
                </a:tc>
                <a:tc>
                  <a:txBody>
                    <a:bodyPr/>
                    <a:lstStyle/>
                    <a:p>
                      <a:pPr algn="ctr"/>
                      <a:r>
                        <a:rPr lang="en-US" altLang="zh-CN" sz="1800" b="1" dirty="0" smtClean="0">
                          <a:latin typeface="Arial" panose="020B0604020202020204" pitchFamily="34" charset="0"/>
                          <a:cs typeface="Arial" panose="020B0604020202020204" pitchFamily="34" charset="0"/>
                        </a:rPr>
                        <a:t>Energy</a:t>
                      </a:r>
                      <a:endParaRPr lang="zh-CN" altLang="en-US" sz="1800" b="1" dirty="0">
                        <a:latin typeface="Arial" panose="020B0604020202020204" pitchFamily="34" charset="0"/>
                        <a:cs typeface="Arial" panose="020B0604020202020204" pitchFamily="34" charset="0"/>
                      </a:endParaRPr>
                    </a:p>
                  </a:txBody>
                  <a:tcPr anchor="ctr">
                    <a:solidFill>
                      <a:schemeClr val="tx2">
                        <a:lumMod val="40000"/>
                        <a:lumOff val="60000"/>
                      </a:schemeClr>
                    </a:solidFill>
                  </a:tcPr>
                </a:tc>
                <a:tc>
                  <a:txBody>
                    <a:bodyPr/>
                    <a:lstStyle/>
                    <a:p>
                      <a:pPr algn="ctr"/>
                      <a:r>
                        <a:rPr lang="en-US" altLang="zh-CN" sz="1800" b="1" dirty="0" smtClean="0">
                          <a:latin typeface="Arial" panose="020B0604020202020204" pitchFamily="34" charset="0"/>
                          <a:cs typeface="Arial" panose="020B0604020202020204" pitchFamily="34" charset="0"/>
                        </a:rPr>
                        <a:t>Pulse duration</a:t>
                      </a:r>
                      <a:endParaRPr lang="zh-CN" altLang="en-US" sz="1800" b="1" dirty="0">
                        <a:latin typeface="Arial" panose="020B0604020202020204" pitchFamily="34" charset="0"/>
                        <a:cs typeface="Arial" panose="020B0604020202020204" pitchFamily="34" charset="0"/>
                      </a:endParaRPr>
                    </a:p>
                  </a:txBody>
                  <a:tcPr anchor="ctr">
                    <a:solidFill>
                      <a:schemeClr val="tx2">
                        <a:lumMod val="40000"/>
                        <a:lumOff val="60000"/>
                      </a:schemeClr>
                    </a:solidFill>
                  </a:tcPr>
                </a:tc>
                <a:tc>
                  <a:txBody>
                    <a:bodyPr/>
                    <a:lstStyle/>
                    <a:p>
                      <a:pPr marL="0" algn="ctr" defTabSz="321457" rtl="0" eaLnBrk="1" latinLnBrk="0" hangingPunct="1"/>
                      <a:r>
                        <a:rPr lang="en-US" altLang="zh-CN" sz="1800" b="1" kern="1200" dirty="0" smtClean="0">
                          <a:solidFill>
                            <a:schemeClr val="lt1"/>
                          </a:solidFill>
                          <a:latin typeface="Arial" panose="020B0604020202020204" pitchFamily="34" charset="0"/>
                          <a:ea typeface="+mn-ea"/>
                          <a:cs typeface="Arial" panose="020B0604020202020204" pitchFamily="34" charset="0"/>
                        </a:rPr>
                        <a:t>Peak power</a:t>
                      </a:r>
                      <a:endParaRPr lang="zh-CN" altLang="en-US" sz="1800" b="1" kern="1200" dirty="0">
                        <a:solidFill>
                          <a:schemeClr val="lt1"/>
                        </a:solidFill>
                        <a:latin typeface="Arial" panose="020B0604020202020204" pitchFamily="34" charset="0"/>
                        <a:ea typeface="+mn-ea"/>
                        <a:cs typeface="Arial" panose="020B0604020202020204" pitchFamily="34" charset="0"/>
                      </a:endParaRPr>
                    </a:p>
                  </a:txBody>
                  <a:tcPr anchor="ctr">
                    <a:solidFill>
                      <a:schemeClr val="tx2">
                        <a:lumMod val="40000"/>
                        <a:lumOff val="60000"/>
                      </a:schemeClr>
                    </a:solidFill>
                  </a:tcPr>
                </a:tc>
                <a:tc>
                  <a:txBody>
                    <a:bodyPr/>
                    <a:lstStyle/>
                    <a:p>
                      <a:pPr algn="ctr"/>
                      <a:r>
                        <a:rPr lang="en-US" altLang="zh-CN" sz="1800" b="1" dirty="0" smtClean="0">
                          <a:latin typeface="Arial" panose="020B0604020202020204" pitchFamily="34" charset="0"/>
                          <a:cs typeface="Arial" panose="020B0604020202020204" pitchFamily="34" charset="0"/>
                        </a:rPr>
                        <a:t>Wavelength range</a:t>
                      </a:r>
                      <a:endParaRPr lang="zh-CN" altLang="en-US" sz="1800" b="1" dirty="0">
                        <a:latin typeface="Arial" panose="020B0604020202020204" pitchFamily="34" charset="0"/>
                        <a:cs typeface="Arial" panose="020B0604020202020204" pitchFamily="34" charset="0"/>
                      </a:endParaRPr>
                    </a:p>
                  </a:txBody>
                  <a:tcPr anchor="ctr">
                    <a:solidFill>
                      <a:schemeClr val="tx2">
                        <a:lumMod val="40000"/>
                        <a:lumOff val="60000"/>
                      </a:schemeClr>
                    </a:solidFill>
                  </a:tcPr>
                </a:tc>
                <a:extLst>
                  <a:ext uri="{0D108BD9-81ED-4DB2-BD59-A6C34878D82A}">
                    <a16:rowId xmlns:a16="http://schemas.microsoft.com/office/drawing/2014/main" val="10000"/>
                  </a:ext>
                </a:extLst>
              </a:tr>
              <a:tr h="640080">
                <a:tc>
                  <a:txBody>
                    <a:bodyPr/>
                    <a:lstStyle/>
                    <a:p>
                      <a:pPr algn="ctr"/>
                      <a:r>
                        <a:rPr lang="en-US" altLang="zh-CN" sz="1600" b="1" baseline="0" dirty="0" smtClean="0">
                          <a:latin typeface="Arial" panose="020B0604020202020204" pitchFamily="34" charset="0"/>
                          <a:cs typeface="Arial" panose="020B0604020202020204" pitchFamily="34" charset="0"/>
                        </a:rPr>
                        <a:t>CO</a:t>
                      </a:r>
                      <a:r>
                        <a:rPr lang="en-US" altLang="zh-CN" sz="1600" b="1" baseline="-25000" dirty="0" smtClean="0">
                          <a:latin typeface="Arial" panose="020B0604020202020204" pitchFamily="34" charset="0"/>
                          <a:cs typeface="Arial" panose="020B0604020202020204" pitchFamily="34" charset="0"/>
                        </a:rPr>
                        <a:t>2</a:t>
                      </a:r>
                      <a:r>
                        <a:rPr lang="en-US" altLang="zh-CN" sz="1600" b="1" baseline="0" dirty="0" smtClean="0">
                          <a:latin typeface="Arial" panose="020B0604020202020204" pitchFamily="34" charset="0"/>
                          <a:cs typeface="Arial" panose="020B0604020202020204" pitchFamily="34" charset="0"/>
                        </a:rPr>
                        <a:t> laser</a:t>
                      </a:r>
                      <a:r>
                        <a:rPr lang="en-US" altLang="zh-CN" sz="1600" b="1" baseline="30000" dirty="0" smtClean="0">
                          <a:latin typeface="Arial" panose="020B0604020202020204" pitchFamily="34" charset="0"/>
                          <a:cs typeface="Arial" panose="020B0604020202020204" pitchFamily="34" charset="0"/>
                        </a:rPr>
                        <a:t>1</a:t>
                      </a:r>
                      <a:r>
                        <a:rPr lang="en-US" altLang="zh-CN" sz="1600" b="1" baseline="0" dirty="0" smtClean="0">
                          <a:latin typeface="Arial" panose="020B0604020202020204" pitchFamily="34" charset="0"/>
                          <a:cs typeface="Arial" panose="020B0604020202020204" pitchFamily="34" charset="0"/>
                        </a:rPr>
                        <a:t> </a:t>
                      </a:r>
                      <a:endParaRPr lang="zh-CN" altLang="en-US" sz="1600" b="1" dirty="0">
                        <a:latin typeface="Arial" panose="020B0604020202020204" pitchFamily="34" charset="0"/>
                        <a:cs typeface="Arial" panose="020B0604020202020204" pitchFamily="34" charset="0"/>
                      </a:endParaRPr>
                    </a:p>
                  </a:txBody>
                  <a:tcPr anchor="ctr"/>
                </a:tc>
                <a:tc>
                  <a:txBody>
                    <a:bodyPr/>
                    <a:lstStyle/>
                    <a:p>
                      <a:pPr algn="ctr"/>
                      <a:r>
                        <a:rPr lang="en-US" altLang="zh-CN" sz="1600" b="1" dirty="0" smtClean="0">
                          <a:latin typeface="Arial" panose="020B0604020202020204" pitchFamily="34" charset="0"/>
                          <a:cs typeface="Arial" panose="020B0604020202020204" pitchFamily="34" charset="0"/>
                        </a:rPr>
                        <a:t>45 J</a:t>
                      </a:r>
                      <a:endParaRPr lang="zh-CN" altLang="en-US" sz="1600" b="1" dirty="0">
                        <a:latin typeface="Arial" panose="020B0604020202020204" pitchFamily="34" charset="0"/>
                        <a:cs typeface="Arial" panose="020B0604020202020204" pitchFamily="34" charset="0"/>
                      </a:endParaRPr>
                    </a:p>
                  </a:txBody>
                  <a:tcPr anchor="ctr"/>
                </a:tc>
                <a:tc>
                  <a:txBody>
                    <a:bodyPr/>
                    <a:lstStyle/>
                    <a:p>
                      <a:pPr algn="ctr"/>
                      <a:r>
                        <a:rPr lang="en-US" altLang="zh-CN" sz="1600" b="1" dirty="0" smtClean="0">
                          <a:latin typeface="Arial" panose="020B0604020202020204" pitchFamily="34" charset="0"/>
                          <a:cs typeface="Arial" panose="020B0604020202020204" pitchFamily="34" charset="0"/>
                        </a:rPr>
                        <a:t>3 </a:t>
                      </a:r>
                      <a:r>
                        <a:rPr lang="en-US" altLang="zh-CN" sz="1600" b="1" dirty="0" err="1" smtClean="0">
                          <a:latin typeface="Arial" panose="020B0604020202020204" pitchFamily="34" charset="0"/>
                          <a:cs typeface="Arial" panose="020B0604020202020204" pitchFamily="34" charset="0"/>
                        </a:rPr>
                        <a:t>ps</a:t>
                      </a:r>
                      <a:endParaRPr lang="zh-CN" altLang="en-US" sz="1600" b="1" dirty="0">
                        <a:latin typeface="Arial" panose="020B0604020202020204" pitchFamily="34" charset="0"/>
                        <a:cs typeface="Arial" panose="020B0604020202020204" pitchFamily="34" charset="0"/>
                      </a:endParaRPr>
                    </a:p>
                  </a:txBody>
                  <a:tcPr anchor="ctr"/>
                </a:tc>
                <a:tc>
                  <a:txBody>
                    <a:bodyPr/>
                    <a:lstStyle/>
                    <a:p>
                      <a:pPr marL="0" algn="ctr" defTabSz="321457" rtl="0" eaLnBrk="1" latinLnBrk="0" hangingPunct="1"/>
                      <a:r>
                        <a:rPr lang="en-US" altLang="zh-CN" sz="1600" b="1" kern="1200" dirty="0" smtClean="0">
                          <a:solidFill>
                            <a:srgbClr val="FF0000"/>
                          </a:solidFill>
                          <a:latin typeface="Arial" panose="020B0604020202020204" pitchFamily="34" charset="0"/>
                          <a:cs typeface="Arial" panose="020B0604020202020204" pitchFamily="34" charset="0"/>
                        </a:rPr>
                        <a:t>15 TW</a:t>
                      </a:r>
                      <a:endParaRPr lang="zh-CN" altLang="en-US" sz="1600" b="1" kern="1200" dirty="0">
                        <a:solidFill>
                          <a:srgbClr val="FF0000"/>
                        </a:solidFill>
                        <a:latin typeface="Arial" panose="020B0604020202020204" pitchFamily="34" charset="0"/>
                        <a:ea typeface="+mn-ea"/>
                        <a:cs typeface="Arial" panose="020B0604020202020204" pitchFamily="34" charset="0"/>
                      </a:endParaRPr>
                    </a:p>
                  </a:txBody>
                  <a:tcPr anchor="ctr"/>
                </a:tc>
                <a:tc>
                  <a:txBody>
                    <a:bodyPr/>
                    <a:lstStyle/>
                    <a:p>
                      <a:pPr algn="ctr"/>
                      <a:r>
                        <a:rPr lang="en-US" altLang="zh-CN" sz="1600" b="1" dirty="0" smtClean="0">
                          <a:solidFill>
                            <a:srgbClr val="FF0000"/>
                          </a:solidFill>
                          <a:latin typeface="Arial" panose="020B0604020202020204" pitchFamily="34" charset="0"/>
                          <a:cs typeface="Arial" panose="020B0604020202020204" pitchFamily="34" charset="0"/>
                        </a:rPr>
                        <a:t>~10 </a:t>
                      </a:r>
                      <a:r>
                        <a:rPr lang="en-US" altLang="zh-CN" sz="1600" b="1" dirty="0" err="1" smtClean="0">
                          <a:solidFill>
                            <a:srgbClr val="FF0000"/>
                          </a:solidFill>
                          <a:latin typeface="Arial" panose="020B0604020202020204" pitchFamily="34" charset="0"/>
                          <a:cs typeface="Arial" panose="020B0604020202020204" pitchFamily="34" charset="0"/>
                        </a:rPr>
                        <a:t>μm</a:t>
                      </a:r>
                      <a:endParaRPr lang="zh-CN" altLang="en-US" sz="1600" b="1"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640080">
                <a:tc>
                  <a:txBody>
                    <a:bodyPr/>
                    <a:lstStyle/>
                    <a:p>
                      <a:pPr algn="ctr"/>
                      <a:r>
                        <a:rPr lang="en-US" altLang="zh-CN" sz="1600" b="1" dirty="0" smtClean="0">
                          <a:latin typeface="Arial" panose="020B0604020202020204" pitchFamily="34" charset="0"/>
                          <a:cs typeface="Arial" panose="020B0604020202020204" pitchFamily="34" charset="0"/>
                        </a:rPr>
                        <a:t>OPCPA</a:t>
                      </a:r>
                      <a:r>
                        <a:rPr lang="en-US" altLang="zh-CN" sz="1600" b="1" baseline="30000" dirty="0" smtClean="0">
                          <a:latin typeface="Arial" panose="020B0604020202020204" pitchFamily="34" charset="0"/>
                          <a:cs typeface="Arial" panose="020B0604020202020204" pitchFamily="34" charset="0"/>
                        </a:rPr>
                        <a:t>2</a:t>
                      </a:r>
                      <a:endParaRPr lang="en-US" altLang="zh-CN" sz="1600" b="1" dirty="0" smtClean="0">
                        <a:latin typeface="Arial" panose="020B0604020202020204" pitchFamily="34" charset="0"/>
                        <a:cs typeface="Arial" panose="020B0604020202020204" pitchFamily="34" charset="0"/>
                      </a:endParaRPr>
                    </a:p>
                  </a:txBody>
                  <a:tcPr anchor="ctr"/>
                </a:tc>
                <a:tc>
                  <a:txBody>
                    <a:bodyPr/>
                    <a:lstStyle/>
                    <a:p>
                      <a:pPr algn="ctr"/>
                      <a:r>
                        <a:rPr lang="en-US" altLang="zh-CN" sz="1600" b="1" dirty="0" smtClean="0">
                          <a:latin typeface="Arial" panose="020B0604020202020204" pitchFamily="34" charset="0"/>
                          <a:cs typeface="Arial" panose="020B0604020202020204" pitchFamily="34" charset="0"/>
                        </a:rPr>
                        <a:t>31 </a:t>
                      </a:r>
                      <a:r>
                        <a:rPr lang="en-US" altLang="zh-CN" sz="1600" b="1" dirty="0" err="1" smtClean="0">
                          <a:latin typeface="Arial" panose="020B0604020202020204" pitchFamily="34" charset="0"/>
                          <a:cs typeface="Arial" panose="020B0604020202020204" pitchFamily="34" charset="0"/>
                        </a:rPr>
                        <a:t>mJ</a:t>
                      </a:r>
                      <a:endParaRPr lang="en-US" altLang="zh-CN" sz="1600" b="1" dirty="0" smtClean="0">
                        <a:latin typeface="Arial" panose="020B0604020202020204" pitchFamily="34" charset="0"/>
                        <a:cs typeface="Arial" panose="020B0604020202020204" pitchFamily="34" charset="0"/>
                      </a:endParaRPr>
                    </a:p>
                  </a:txBody>
                  <a:tcPr anchor="ctr"/>
                </a:tc>
                <a:tc>
                  <a:txBody>
                    <a:bodyPr/>
                    <a:lstStyle/>
                    <a:p>
                      <a:pPr algn="ctr"/>
                      <a:r>
                        <a:rPr lang="en-US" altLang="zh-CN" sz="1600" b="1" dirty="0" smtClean="0">
                          <a:latin typeface="Arial" panose="020B0604020202020204" pitchFamily="34" charset="0"/>
                          <a:cs typeface="Arial" panose="020B0604020202020204" pitchFamily="34" charset="0"/>
                        </a:rPr>
                        <a:t>70 fs</a:t>
                      </a:r>
                    </a:p>
                  </a:txBody>
                  <a:tcPr anchor="ctr"/>
                </a:tc>
                <a:tc>
                  <a:txBody>
                    <a:bodyPr/>
                    <a:lstStyle/>
                    <a:p>
                      <a:pPr marL="0" algn="ctr" defTabSz="321457" rtl="0" eaLnBrk="1" latinLnBrk="0" hangingPunct="1"/>
                      <a:r>
                        <a:rPr lang="en-US" altLang="zh-CN" sz="1600" b="1" kern="1200" dirty="0" smtClean="0">
                          <a:solidFill>
                            <a:srgbClr val="FF0000"/>
                          </a:solidFill>
                          <a:latin typeface="Arial" panose="020B0604020202020204" pitchFamily="34" charset="0"/>
                          <a:cs typeface="Arial" panose="020B0604020202020204" pitchFamily="34" charset="0"/>
                        </a:rPr>
                        <a:t>300 GW</a:t>
                      </a:r>
                    </a:p>
                  </a:txBody>
                  <a:tcPr anchor="ctr"/>
                </a:tc>
                <a:tc>
                  <a:txBody>
                    <a:bodyPr/>
                    <a:lstStyle/>
                    <a:p>
                      <a:pPr algn="ctr"/>
                      <a:r>
                        <a:rPr lang="en-US" altLang="zh-CN" sz="1600" b="1" dirty="0" smtClean="0">
                          <a:solidFill>
                            <a:srgbClr val="FF0000"/>
                          </a:solidFill>
                          <a:latin typeface="Arial" panose="020B0604020202020204" pitchFamily="34" charset="0"/>
                          <a:cs typeface="Arial" panose="020B0604020202020204" pitchFamily="34" charset="0"/>
                        </a:rPr>
                        <a:t>3.1~3.6 </a:t>
                      </a:r>
                      <a:r>
                        <a:rPr lang="en-US" altLang="zh-CN" sz="1600" b="1" dirty="0" err="1" smtClean="0">
                          <a:solidFill>
                            <a:srgbClr val="FF0000"/>
                          </a:solidFill>
                          <a:latin typeface="Arial" panose="020B0604020202020204" pitchFamily="34" charset="0"/>
                          <a:cs typeface="Arial" panose="020B0604020202020204" pitchFamily="34" charset="0"/>
                        </a:rPr>
                        <a:t>μm</a:t>
                      </a:r>
                      <a:endParaRPr lang="en-US" altLang="zh-CN" sz="1600" b="1" dirty="0" smtClean="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640080">
                <a:tc>
                  <a:txBody>
                    <a:bodyPr/>
                    <a:lstStyle/>
                    <a:p>
                      <a:pPr algn="ctr"/>
                      <a:r>
                        <a:rPr lang="en-US" altLang="zh-CN" sz="1600" dirty="0" smtClean="0">
                          <a:latin typeface="Arial" panose="020B0604020202020204" pitchFamily="34" charset="0"/>
                          <a:cs typeface="Arial" panose="020B0604020202020204" pitchFamily="34" charset="0"/>
                        </a:rPr>
                        <a:t>DFG</a:t>
                      </a:r>
                      <a:r>
                        <a:rPr lang="en-US" altLang="zh-CN" sz="1600" baseline="30000" dirty="0" smtClean="0">
                          <a:latin typeface="Arial" panose="020B0604020202020204" pitchFamily="34" charset="0"/>
                          <a:cs typeface="Arial" panose="020B0604020202020204" pitchFamily="34" charset="0"/>
                        </a:rPr>
                        <a:t>3</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1.5 </a:t>
                      </a:r>
                      <a:r>
                        <a:rPr lang="en-US" altLang="zh-CN" sz="1600" dirty="0" err="1" smtClean="0">
                          <a:latin typeface="Arial" panose="020B0604020202020204" pitchFamily="34" charset="0"/>
                          <a:cs typeface="Arial" panose="020B0604020202020204" pitchFamily="34" charset="0"/>
                        </a:rPr>
                        <a:t>μJ</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11 fs</a:t>
                      </a:r>
                      <a:endParaRPr lang="zh-CN" altLang="en-US" sz="1600" dirty="0">
                        <a:latin typeface="Arial" panose="020B0604020202020204" pitchFamily="34" charset="0"/>
                        <a:cs typeface="Arial" panose="020B0604020202020204" pitchFamily="34" charset="0"/>
                      </a:endParaRPr>
                    </a:p>
                  </a:txBody>
                  <a:tcPr anchor="ctr"/>
                </a:tc>
                <a:tc>
                  <a:txBody>
                    <a:bodyPr/>
                    <a:lstStyle/>
                    <a:p>
                      <a:pPr marL="0" algn="ctr" defTabSz="321457" rtl="0" eaLnBrk="1" latinLnBrk="0" hangingPunct="1"/>
                      <a:r>
                        <a:rPr lang="en-US" altLang="zh-CN" sz="1600" kern="1200" dirty="0" smtClean="0">
                          <a:solidFill>
                            <a:schemeClr val="tx1"/>
                          </a:solidFill>
                          <a:latin typeface="Arial" panose="020B0604020202020204" pitchFamily="34" charset="0"/>
                          <a:cs typeface="Arial" panose="020B0604020202020204" pitchFamily="34" charset="0"/>
                        </a:rPr>
                        <a:t>136 MW</a:t>
                      </a:r>
                      <a:endParaRPr lang="zh-CN" altLang="en-US" sz="16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indent="0" algn="ctr" defTabSz="321457" rtl="0" eaLnBrk="1" fontAlgn="auto" latinLnBrk="0" hangingPunct="1">
                        <a:lnSpc>
                          <a:spcPct val="100000"/>
                        </a:lnSpc>
                        <a:spcBef>
                          <a:spcPts val="0"/>
                        </a:spcBef>
                        <a:spcAft>
                          <a:spcPts val="0"/>
                        </a:spcAft>
                        <a:buClrTx/>
                        <a:buSzTx/>
                        <a:buFontTx/>
                        <a:buNone/>
                        <a:tabLst/>
                        <a:defRPr/>
                      </a:pPr>
                      <a:r>
                        <a:rPr lang="en-US" altLang="zh-CN" sz="1600" dirty="0" smtClean="0">
                          <a:solidFill>
                            <a:schemeClr val="tx1"/>
                          </a:solidFill>
                          <a:latin typeface="Arial" panose="020B0604020202020204" pitchFamily="34" charset="0"/>
                          <a:cs typeface="Arial" panose="020B0604020202020204" pitchFamily="34" charset="0"/>
                        </a:rPr>
                        <a:t>1.8-4.4 </a:t>
                      </a:r>
                      <a:r>
                        <a:rPr lang="en-US" altLang="zh-CN" sz="1600" dirty="0" err="1" smtClean="0">
                          <a:solidFill>
                            <a:schemeClr val="tx1"/>
                          </a:solidFill>
                          <a:latin typeface="Arial" panose="020B0604020202020204" pitchFamily="34" charset="0"/>
                          <a:cs typeface="Arial" panose="020B0604020202020204" pitchFamily="34" charset="0"/>
                        </a:rPr>
                        <a:t>μm</a:t>
                      </a:r>
                      <a:endParaRPr lang="en-US" altLang="zh-CN" sz="1600" dirty="0" smtClean="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640080">
                <a:tc>
                  <a:txBody>
                    <a:bodyPr/>
                    <a:lstStyle/>
                    <a:p>
                      <a:pPr algn="ctr"/>
                      <a:r>
                        <a:rPr lang="en-US" altLang="zh-CN" sz="1600" dirty="0" smtClean="0">
                          <a:latin typeface="Arial" panose="020B0604020202020204" pitchFamily="34" charset="0"/>
                          <a:cs typeface="Arial" panose="020B0604020202020204" pitchFamily="34" charset="0"/>
                        </a:rPr>
                        <a:t>Two-color filamentation</a:t>
                      </a:r>
                      <a:r>
                        <a:rPr lang="en-US" altLang="zh-CN" sz="1600" baseline="30000" dirty="0" smtClean="0">
                          <a:latin typeface="Arial" panose="020B0604020202020204" pitchFamily="34" charset="0"/>
                          <a:cs typeface="Arial" panose="020B0604020202020204" pitchFamily="34" charset="0"/>
                        </a:rPr>
                        <a:t>4</a:t>
                      </a:r>
                      <a:endParaRPr lang="en-US" altLang="zh-CN" sz="1600" dirty="0" smtClean="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1.5 </a:t>
                      </a:r>
                      <a:r>
                        <a:rPr lang="en-US" altLang="zh-CN" sz="1600" dirty="0" err="1" smtClean="0">
                          <a:latin typeface="Arial" panose="020B0604020202020204" pitchFamily="34" charset="0"/>
                          <a:cs typeface="Arial" panose="020B0604020202020204" pitchFamily="34" charset="0"/>
                        </a:rPr>
                        <a:t>μJ</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13 fs</a:t>
                      </a:r>
                      <a:endParaRPr lang="zh-CN" altLang="en-US" sz="1600" dirty="0">
                        <a:latin typeface="Arial" panose="020B0604020202020204" pitchFamily="34" charset="0"/>
                        <a:cs typeface="Arial" panose="020B0604020202020204" pitchFamily="34" charset="0"/>
                      </a:endParaRPr>
                    </a:p>
                  </a:txBody>
                  <a:tcPr anchor="ctr"/>
                </a:tc>
                <a:tc>
                  <a:txBody>
                    <a:bodyPr/>
                    <a:lstStyle/>
                    <a:p>
                      <a:pPr marL="0" algn="ctr" defTabSz="321457" rtl="0" eaLnBrk="1" latinLnBrk="0" hangingPunct="1"/>
                      <a:r>
                        <a:rPr lang="en-US" altLang="zh-CN" sz="1600" kern="1200" dirty="0" smtClean="0">
                          <a:solidFill>
                            <a:schemeClr val="tx1"/>
                          </a:solidFill>
                          <a:latin typeface="Arial" panose="020B0604020202020204" pitchFamily="34" charset="0"/>
                          <a:cs typeface="Arial" panose="020B0604020202020204" pitchFamily="34" charset="0"/>
                        </a:rPr>
                        <a:t>115 MW</a:t>
                      </a:r>
                      <a:endParaRPr lang="zh-CN" altLang="en-US" sz="16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US" altLang="zh-CN" sz="1600" dirty="0" smtClean="0">
                          <a:solidFill>
                            <a:schemeClr val="tx1"/>
                          </a:solidFill>
                          <a:latin typeface="Arial" panose="020B0604020202020204" pitchFamily="34" charset="0"/>
                          <a:cs typeface="Arial" panose="020B0604020202020204" pitchFamily="34" charset="0"/>
                        </a:rPr>
                        <a:t>2.5~5.5 </a:t>
                      </a:r>
                      <a:r>
                        <a:rPr lang="en-US" altLang="zh-CN" sz="1600" dirty="0" err="1" smtClean="0">
                          <a:solidFill>
                            <a:schemeClr val="tx1"/>
                          </a:solidFill>
                          <a:latin typeface="Arial" panose="020B0604020202020204" pitchFamily="34" charset="0"/>
                          <a:cs typeface="Arial" panose="020B0604020202020204" pitchFamily="34" charset="0"/>
                        </a:rPr>
                        <a:t>μm</a:t>
                      </a:r>
                      <a:endParaRPr lang="zh-CN" altLang="en-US" sz="16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640080">
                <a:tc>
                  <a:txBody>
                    <a:bodyPr/>
                    <a:lstStyle/>
                    <a:p>
                      <a:pPr algn="ctr"/>
                      <a:r>
                        <a:rPr lang="en-US" altLang="zh-CN" sz="1600" dirty="0" smtClean="0">
                          <a:latin typeface="Arial" panose="020B0604020202020204" pitchFamily="34" charset="0"/>
                          <a:cs typeface="Arial" panose="020B0604020202020204" pitchFamily="34" charset="0"/>
                        </a:rPr>
                        <a:t>Mid-infrared fiber laser</a:t>
                      </a:r>
                      <a:r>
                        <a:rPr lang="en-US" altLang="zh-CN" sz="1600" baseline="30000" dirty="0" smtClean="0">
                          <a:latin typeface="Arial" panose="020B0604020202020204" pitchFamily="34" charset="0"/>
                          <a:cs typeface="Arial" panose="020B0604020202020204" pitchFamily="34" charset="0"/>
                        </a:rPr>
                        <a:t>5</a:t>
                      </a:r>
                      <a:endParaRPr lang="en-US" altLang="zh-CN" sz="1600" dirty="0" smtClean="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150 </a:t>
                      </a:r>
                      <a:r>
                        <a:rPr lang="en-US" altLang="zh-CN" sz="1600" dirty="0" err="1" smtClean="0">
                          <a:latin typeface="Arial" panose="020B0604020202020204" pitchFamily="34" charset="0"/>
                          <a:cs typeface="Arial" panose="020B0604020202020204" pitchFamily="34" charset="0"/>
                        </a:rPr>
                        <a:t>nJ</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~100 fs</a:t>
                      </a:r>
                      <a:endParaRPr lang="zh-CN" altLang="en-US" sz="1600" dirty="0">
                        <a:latin typeface="Arial" panose="020B0604020202020204" pitchFamily="34" charset="0"/>
                        <a:cs typeface="Arial" panose="020B0604020202020204" pitchFamily="34" charset="0"/>
                      </a:endParaRPr>
                    </a:p>
                  </a:txBody>
                  <a:tcPr anchor="ctr"/>
                </a:tc>
                <a:tc>
                  <a:txBody>
                    <a:bodyPr/>
                    <a:lstStyle/>
                    <a:p>
                      <a:pPr marL="0" algn="ctr" defTabSz="321457" rtl="0" eaLnBrk="1" latinLnBrk="0" hangingPunct="1"/>
                      <a:r>
                        <a:rPr lang="en-US" altLang="zh-CN" sz="1600" kern="1200" dirty="0" smtClean="0">
                          <a:solidFill>
                            <a:schemeClr val="tx1"/>
                          </a:solidFill>
                          <a:latin typeface="Arial" panose="020B0604020202020204" pitchFamily="34" charset="0"/>
                          <a:cs typeface="Arial" panose="020B0604020202020204" pitchFamily="34" charset="0"/>
                        </a:rPr>
                        <a:t>~1.5 MW</a:t>
                      </a:r>
                      <a:endParaRPr lang="zh-CN" altLang="en-US" sz="16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US" altLang="zh-CN" sz="1600" dirty="0" smtClean="0">
                          <a:solidFill>
                            <a:schemeClr val="tx1"/>
                          </a:solidFill>
                          <a:latin typeface="Arial" panose="020B0604020202020204" pitchFamily="34" charset="0"/>
                          <a:cs typeface="Arial" panose="020B0604020202020204" pitchFamily="34" charset="0"/>
                        </a:rPr>
                        <a:t>1.4~13.3 </a:t>
                      </a:r>
                      <a:r>
                        <a:rPr lang="en-US" altLang="zh-CN" sz="1600" dirty="0" err="1" smtClean="0">
                          <a:solidFill>
                            <a:schemeClr val="tx1"/>
                          </a:solidFill>
                          <a:latin typeface="Arial" panose="020B0604020202020204" pitchFamily="34" charset="0"/>
                          <a:cs typeface="Arial" panose="020B0604020202020204" pitchFamily="34" charset="0"/>
                        </a:rPr>
                        <a:t>μm</a:t>
                      </a:r>
                      <a:endParaRPr lang="zh-CN" altLang="en-US" sz="16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640080">
                <a:tc>
                  <a:txBody>
                    <a:bodyPr/>
                    <a:lstStyle/>
                    <a:p>
                      <a:pPr algn="ctr"/>
                      <a:r>
                        <a:rPr lang="en-US" altLang="zh-CN" sz="1600" dirty="0" smtClean="0">
                          <a:latin typeface="Arial" panose="020B0604020202020204" pitchFamily="34" charset="0"/>
                          <a:cs typeface="Arial" panose="020B0604020202020204" pitchFamily="34" charset="0"/>
                        </a:rPr>
                        <a:t>MIR-FEL</a:t>
                      </a:r>
                      <a:r>
                        <a:rPr lang="en-US" altLang="zh-CN" sz="1600" baseline="30000" dirty="0" smtClean="0">
                          <a:latin typeface="Arial" panose="020B0604020202020204" pitchFamily="34" charset="0"/>
                          <a:cs typeface="Arial" panose="020B0604020202020204" pitchFamily="34" charset="0"/>
                        </a:rPr>
                        <a:t>6</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Macro: 6-8 </a:t>
                      </a:r>
                      <a:r>
                        <a:rPr lang="en-US" altLang="zh-CN" sz="1600" dirty="0" err="1" smtClean="0">
                          <a:latin typeface="Arial" panose="020B0604020202020204" pitchFamily="34" charset="0"/>
                          <a:cs typeface="Arial" panose="020B0604020202020204" pitchFamily="34" charset="0"/>
                        </a:rPr>
                        <a:t>mJ</a:t>
                      </a:r>
                      <a:endParaRPr lang="en-US" altLang="zh-CN" sz="1600" dirty="0" smtClean="0">
                        <a:latin typeface="Arial" panose="020B0604020202020204" pitchFamily="34" charset="0"/>
                        <a:cs typeface="Arial" panose="020B0604020202020204" pitchFamily="34" charset="0"/>
                      </a:endParaRPr>
                    </a:p>
                    <a:p>
                      <a:pPr algn="ctr"/>
                      <a:r>
                        <a:rPr lang="en-US" altLang="zh-CN" sz="1600" dirty="0" smtClean="0">
                          <a:latin typeface="Arial" panose="020B0604020202020204" pitchFamily="34" charset="0"/>
                          <a:cs typeface="Arial" panose="020B0604020202020204" pitchFamily="34" charset="0"/>
                        </a:rPr>
                        <a:t>Micro: 2-2.7 </a:t>
                      </a:r>
                      <a:r>
                        <a:rPr lang="en-US" altLang="zh-CN" sz="1600" dirty="0" err="1" smtClean="0">
                          <a:latin typeface="Arial" panose="020B0604020202020204" pitchFamily="34" charset="0"/>
                          <a:cs typeface="Arial" panose="020B0604020202020204" pitchFamily="34" charset="0"/>
                        </a:rPr>
                        <a:t>μJ</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Macro: 2 </a:t>
                      </a:r>
                      <a:r>
                        <a:rPr lang="en-US" altLang="zh-CN" sz="1600" dirty="0" err="1" smtClean="0">
                          <a:latin typeface="Arial" panose="020B0604020202020204" pitchFamily="34" charset="0"/>
                          <a:cs typeface="Arial" panose="020B0604020202020204" pitchFamily="34" charset="0"/>
                        </a:rPr>
                        <a:t>μs</a:t>
                      </a:r>
                      <a:endParaRPr lang="en-US" altLang="zh-CN" sz="1600" dirty="0" smtClean="0">
                        <a:latin typeface="Arial" panose="020B0604020202020204" pitchFamily="34" charset="0"/>
                        <a:cs typeface="Arial" panose="020B0604020202020204" pitchFamily="34" charset="0"/>
                      </a:endParaRPr>
                    </a:p>
                    <a:p>
                      <a:pPr algn="ctr"/>
                      <a:r>
                        <a:rPr lang="en-US" altLang="zh-CN" sz="1600" dirty="0" smtClean="0">
                          <a:latin typeface="Arial" panose="020B0604020202020204" pitchFamily="34" charset="0"/>
                          <a:cs typeface="Arial" panose="020B0604020202020204" pitchFamily="34" charset="0"/>
                        </a:rPr>
                        <a:t>Micro: 2 </a:t>
                      </a:r>
                      <a:r>
                        <a:rPr lang="en-US" altLang="zh-CN" sz="1600" dirty="0" err="1" smtClean="0">
                          <a:latin typeface="Arial" panose="020B0604020202020204" pitchFamily="34" charset="0"/>
                          <a:cs typeface="Arial" panose="020B0604020202020204" pitchFamily="34" charset="0"/>
                        </a:rPr>
                        <a:t>ps</a:t>
                      </a:r>
                      <a:endParaRPr lang="zh-CN" altLang="en-US" sz="1600" dirty="0" smtClean="0">
                        <a:latin typeface="Arial" panose="020B0604020202020204" pitchFamily="34" charset="0"/>
                        <a:cs typeface="Arial" panose="020B0604020202020204" pitchFamily="34" charset="0"/>
                      </a:endParaRPr>
                    </a:p>
                  </a:txBody>
                  <a:tcPr anchor="ctr"/>
                </a:tc>
                <a:tc>
                  <a:txBody>
                    <a:bodyPr/>
                    <a:lstStyle/>
                    <a:p>
                      <a:pPr marL="0" algn="ctr" defTabSz="321457" rtl="0" eaLnBrk="1" latinLnBrk="0" hangingPunct="1"/>
                      <a:r>
                        <a:rPr lang="en-US" altLang="zh-CN" sz="1600" kern="1200" dirty="0" smtClean="0">
                          <a:solidFill>
                            <a:schemeClr val="tx1"/>
                          </a:solidFill>
                          <a:latin typeface="Arial" panose="020B0604020202020204" pitchFamily="34" charset="0"/>
                          <a:cs typeface="Arial" panose="020B0604020202020204" pitchFamily="34" charset="0"/>
                        </a:rPr>
                        <a:t>~1 MW</a:t>
                      </a:r>
                      <a:endParaRPr lang="zh-CN" altLang="en-US" sz="16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US" altLang="zh-CN" sz="1600" dirty="0" smtClean="0">
                          <a:solidFill>
                            <a:schemeClr val="tx1"/>
                          </a:solidFill>
                          <a:latin typeface="Arial" panose="020B0604020202020204" pitchFamily="34" charset="0"/>
                          <a:cs typeface="Arial" panose="020B0604020202020204" pitchFamily="34" charset="0"/>
                        </a:rPr>
                        <a:t>5~16 </a:t>
                      </a:r>
                      <a:r>
                        <a:rPr lang="en-US" altLang="zh-CN" sz="1600" dirty="0" err="1" smtClean="0">
                          <a:solidFill>
                            <a:schemeClr val="tx1"/>
                          </a:solidFill>
                          <a:latin typeface="Arial" panose="020B0604020202020204" pitchFamily="34" charset="0"/>
                          <a:cs typeface="Arial" panose="020B0604020202020204" pitchFamily="34" charset="0"/>
                        </a:rPr>
                        <a:t>μm</a:t>
                      </a:r>
                      <a:endParaRPr lang="zh-CN" altLang="en-US" sz="16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sp>
        <p:nvSpPr>
          <p:cNvPr id="10" name="矩形 9"/>
          <p:cNvSpPr/>
          <p:nvPr/>
        </p:nvSpPr>
        <p:spPr bwMode="auto">
          <a:xfrm>
            <a:off x="568638" y="2250755"/>
            <a:ext cx="8025709" cy="2345125"/>
          </a:xfrm>
          <a:prstGeom prst="rect">
            <a:avLst/>
          </a:prstGeom>
          <a:solidFill>
            <a:schemeClr val="lt1"/>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360000" tIns="360000" rIns="360000" bIns="360000" numCol="1" rtlCol="0" anchor="t" anchorCtr="0" compatLnSpc="1">
            <a:prstTxWarp prst="textNoShape">
              <a:avLst/>
            </a:prstTxWarp>
          </a:bodyPr>
          <a:lstStyle/>
          <a:p>
            <a:pPr algn="ctr" defTabSz="914400" eaLnBrk="1" hangingPunct="1">
              <a:spcBef>
                <a:spcPts val="1000"/>
              </a:spcBef>
            </a:pPr>
            <a:r>
              <a:rPr lang="en-US" altLang="zh-CN" sz="3300" b="1" kern="0" dirty="0" smtClean="0">
                <a:solidFill>
                  <a:srgbClr val="FF0000"/>
                </a:solidFill>
                <a:latin typeface="Helvetica" panose="020B0604020202030204" pitchFamily="34" charset="0"/>
                <a:cs typeface="Arial" panose="020B0604020202020204" pitchFamily="34" charset="0"/>
              </a:rPr>
              <a:t>No existing </a:t>
            </a:r>
            <a:r>
              <a:rPr lang="en-US" altLang="zh-CN" sz="3300" b="1" kern="0" dirty="0" err="1" smtClean="0">
                <a:solidFill>
                  <a:srgbClr val="FF0000"/>
                </a:solidFill>
                <a:latin typeface="Helvetica" panose="020B0604020202030204" pitchFamily="34" charset="0"/>
                <a:cs typeface="Arial" panose="020B0604020202020204" pitchFamily="34" charset="0"/>
              </a:rPr>
              <a:t>relativistically</a:t>
            </a:r>
            <a:r>
              <a:rPr lang="en-US" altLang="zh-CN" sz="3300" b="1" kern="0" dirty="0" smtClean="0">
                <a:solidFill>
                  <a:srgbClr val="FF0000"/>
                </a:solidFill>
                <a:latin typeface="Helvetica" panose="020B0604020202030204" pitchFamily="34" charset="0"/>
                <a:cs typeface="Arial" panose="020B0604020202020204" pitchFamily="34" charset="0"/>
              </a:rPr>
              <a:t> intense, </a:t>
            </a:r>
            <a:r>
              <a:rPr lang="en-US" altLang="zh-CN" sz="3300" b="1" kern="0" dirty="0">
                <a:solidFill>
                  <a:srgbClr val="FF0000"/>
                </a:solidFill>
                <a:latin typeface="Helvetica" panose="020B0604020202030204" pitchFamily="34" charset="0"/>
                <a:cs typeface="Arial" panose="020B0604020202020204" pitchFamily="34" charset="0"/>
              </a:rPr>
              <a:t>single-cycle </a:t>
            </a:r>
            <a:r>
              <a:rPr lang="en-US" altLang="zh-CN" sz="3300" b="1" kern="0" dirty="0" smtClean="0">
                <a:solidFill>
                  <a:srgbClr val="FF0000"/>
                </a:solidFill>
                <a:latin typeface="Helvetica" panose="020B0604020202030204" pitchFamily="34" charset="0"/>
                <a:cs typeface="Arial" panose="020B0604020202020204" pitchFamily="34" charset="0"/>
              </a:rPr>
              <a:t>pulses in long-wavelength </a:t>
            </a:r>
            <a:r>
              <a:rPr lang="en-US" altLang="zh-CN" sz="3300" b="1" kern="0" dirty="0">
                <a:solidFill>
                  <a:srgbClr val="FF0000"/>
                </a:solidFill>
                <a:latin typeface="Helvetica" panose="020B0604020202030204" pitchFamily="34" charset="0"/>
                <a:cs typeface="Arial" panose="020B0604020202020204" pitchFamily="34" charset="0"/>
              </a:rPr>
              <a:t>(</a:t>
            </a:r>
            <a:r>
              <a:rPr lang="en-US" altLang="zh-CN" sz="3300" b="1" kern="0" dirty="0" smtClean="0">
                <a:solidFill>
                  <a:srgbClr val="FF0000"/>
                </a:solidFill>
                <a:latin typeface="Helvetica" panose="020B0604020202030204" pitchFamily="34" charset="0"/>
                <a:cs typeface="Arial" panose="020B0604020202020204" pitchFamily="34" charset="0"/>
              </a:rPr>
              <a:t>5-14 </a:t>
            </a:r>
            <a:r>
              <a:rPr lang="en-US" altLang="zh-CN" sz="3300" b="1" kern="0" dirty="0" err="1" smtClean="0">
                <a:solidFill>
                  <a:srgbClr val="FF0000"/>
                </a:solidFill>
                <a:latin typeface="Helvetica" panose="020B0604020202030204" pitchFamily="34" charset="0"/>
                <a:cs typeface="Arial" panose="020B0604020202020204" pitchFamily="34" charset="0"/>
              </a:rPr>
              <a:t>μm</a:t>
            </a:r>
            <a:r>
              <a:rPr lang="en-US" altLang="zh-CN" sz="3300" b="1" kern="0" dirty="0" smtClean="0">
                <a:solidFill>
                  <a:srgbClr val="FF0000"/>
                </a:solidFill>
                <a:latin typeface="Helvetica" panose="020B0604020202030204" pitchFamily="34" charset="0"/>
                <a:cs typeface="Arial" panose="020B0604020202020204" pitchFamily="34" charset="0"/>
              </a:rPr>
              <a:t>)!</a:t>
            </a:r>
            <a:endParaRPr lang="en-US" altLang="zh-CN" sz="3300" b="1" kern="0" dirty="0">
              <a:solidFill>
                <a:srgbClr val="FF0000"/>
              </a:solidFill>
              <a:latin typeface="Helvetica" panose="020B060402020203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dirty="0">
              <a:ln>
                <a:noFill/>
              </a:ln>
              <a:solidFill>
                <a:srgbClr val="FF0000"/>
              </a:solidFill>
              <a:effectLst/>
              <a:latin typeface="Helvetica" panose="020B0604020202030204" pitchFamily="34" charset="0"/>
              <a:ea typeface="华文细黑" pitchFamily="-109" charset="-122"/>
              <a:cs typeface="华文细黑" pitchFamily="-109" charset="-122"/>
              <a:sym typeface="Helvetica Neue Light" pitchFamily="-109" charset="0"/>
            </a:endParaRPr>
          </a:p>
        </p:txBody>
      </p:sp>
      <p:sp>
        <p:nvSpPr>
          <p:cNvPr id="5" name="标题 4"/>
          <p:cNvSpPr>
            <a:spLocks noGrp="1"/>
          </p:cNvSpPr>
          <p:nvPr>
            <p:ph type="title"/>
          </p:nvPr>
        </p:nvSpPr>
        <p:spPr>
          <a:xfrm>
            <a:off x="459186" y="84361"/>
            <a:ext cx="8229600" cy="1143000"/>
          </a:xfrm>
        </p:spPr>
        <p:txBody>
          <a:bodyPr/>
          <a:lstStyle/>
          <a:p>
            <a:r>
              <a:rPr lang="en-US" altLang="zh-CN" sz="3400" b="1" dirty="0">
                <a:solidFill>
                  <a:srgbClr val="002060"/>
                </a:solidFill>
                <a:latin typeface="Helvetica" panose="020B0604020202030204" pitchFamily="34" charset="0"/>
                <a:sym typeface="Times New Roman" pitchFamily="18" charset="0"/>
              </a:rPr>
              <a:t>Current</a:t>
            </a:r>
            <a:r>
              <a:rPr lang="en-US" altLang="zh-CN" sz="3600" b="1" dirty="0">
                <a:solidFill>
                  <a:srgbClr val="000066"/>
                </a:solidFill>
                <a:latin typeface="Helvetica" panose="020B0604020202030204" pitchFamily="34" charset="0"/>
                <a:ea typeface="仿宋" panose="02010609060101010101" pitchFamily="49" charset="-122"/>
              </a:rPr>
              <a:t> </a:t>
            </a:r>
            <a:r>
              <a:rPr lang="en-US" altLang="zh-CN" sz="3600" b="1" dirty="0" smtClean="0">
                <a:solidFill>
                  <a:srgbClr val="000066"/>
                </a:solidFill>
                <a:latin typeface="Helvetica" panose="020B0604020202030204" pitchFamily="34" charset="0"/>
                <a:ea typeface="仿宋" panose="02010609060101010101" pitchFamily="49" charset="-122"/>
              </a:rPr>
              <a:t>ultrashort </a:t>
            </a:r>
            <a:r>
              <a:rPr lang="en-US" altLang="zh-CN" sz="3600" b="1" dirty="0">
                <a:solidFill>
                  <a:srgbClr val="000066"/>
                </a:solidFill>
                <a:latin typeface="Helvetica" panose="020B0604020202030204" pitchFamily="34" charset="0"/>
                <a:ea typeface="仿宋" panose="02010609060101010101" pitchFamily="49" charset="-122"/>
              </a:rPr>
              <a:t>IR sources</a:t>
            </a:r>
            <a:endParaRPr lang="zh-CN" altLang="en-US" sz="3600" b="1" dirty="0">
              <a:solidFill>
                <a:srgbClr val="000066"/>
              </a:solidFill>
              <a:latin typeface="Helvetica" panose="020B0604020202030204" pitchFamily="34" charset="0"/>
              <a:ea typeface="仿宋" panose="02010609060101010101" pitchFamily="49" charset="-122"/>
            </a:endParaRPr>
          </a:p>
        </p:txBody>
      </p:sp>
      <p:sp>
        <p:nvSpPr>
          <p:cNvPr id="6" name="内容占位符 2"/>
          <p:cNvSpPr txBox="1">
            <a:spLocks/>
          </p:cNvSpPr>
          <p:nvPr/>
        </p:nvSpPr>
        <p:spPr bwMode="auto">
          <a:xfrm>
            <a:off x="356050" y="5835098"/>
            <a:ext cx="4354650" cy="1325878"/>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3781" indent="-342665" algn="l" rtl="0" eaLnBrk="0" fontAlgn="base" hangingPunct="0">
              <a:spcBef>
                <a:spcPts val="773"/>
              </a:spcBef>
              <a:spcAft>
                <a:spcPct val="0"/>
              </a:spcAft>
              <a:buClr>
                <a:srgbClr val="0000FF"/>
              </a:buClr>
              <a:buSzPct val="100000"/>
              <a:buFont typeface="Wingdings" panose="05000000000000000000" pitchFamily="2" charset="2"/>
              <a:buChar char="p"/>
              <a:defRPr sz="2000">
                <a:solidFill>
                  <a:srgbClr val="0000FF"/>
                </a:solidFill>
                <a:latin typeface="+mn-lt"/>
                <a:ea typeface="+mn-ea"/>
                <a:cs typeface="+mn-cs"/>
                <a:sym typeface="Times New Roman" pitchFamily="18" charset="0"/>
              </a:defRPr>
            </a:lvl1pPr>
            <a:lvl2pPr marL="699840" indent="-285740" algn="l" rtl="0" eaLnBrk="0" fontAlgn="base" hangingPunct="0">
              <a:spcBef>
                <a:spcPts val="633"/>
              </a:spcBef>
              <a:spcAft>
                <a:spcPct val="0"/>
              </a:spcAft>
              <a:buClr>
                <a:srgbClr val="3366FF"/>
              </a:buClr>
              <a:buSzPct val="100000"/>
              <a:buFont typeface="Times New Roman" pitchFamily="18" charset="0"/>
              <a:buChar char="–"/>
              <a:defRPr sz="1800">
                <a:solidFill>
                  <a:schemeClr val="tx1"/>
                </a:solidFill>
                <a:latin typeface="+mn-lt"/>
                <a:ea typeface="+mn-ea"/>
                <a:cs typeface="+mn-cs"/>
                <a:sym typeface="Times New Roman" pitchFamily="18" charset="0"/>
              </a:defRPr>
            </a:lvl2pPr>
            <a:lvl3pPr marL="1099429" indent="-228815" algn="l" rtl="0" eaLnBrk="0" fontAlgn="base" hangingPunct="0">
              <a:spcBef>
                <a:spcPts val="56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3pPr>
            <a:lvl4pPr marL="1557059" indent="-228815" algn="l" rtl="0" eaLnBrk="0" fontAlgn="base" hangingPunct="0">
              <a:spcBef>
                <a:spcPts val="42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None/>
            </a:pPr>
            <a:r>
              <a:rPr lang="en-US" altLang="zh-CN" sz="1200" i="1" dirty="0" smtClean="0">
                <a:solidFill>
                  <a:schemeClr val="tx1"/>
                </a:solidFill>
                <a:latin typeface="Helvetica" panose="020B0604020202030204" pitchFamily="34" charset="0"/>
                <a:cs typeface="Arial" panose="020B0604020202020204" pitchFamily="34" charset="0"/>
              </a:rPr>
              <a:t>[1] D</a:t>
            </a:r>
            <a:r>
              <a:rPr lang="en-US" altLang="zh-CN" sz="1200" i="1" dirty="0">
                <a:solidFill>
                  <a:schemeClr val="tx1"/>
                </a:solidFill>
                <a:latin typeface="Helvetica" panose="020B0604020202030204" pitchFamily="34" charset="0"/>
                <a:cs typeface="Arial" panose="020B0604020202020204" pitchFamily="34" charset="0"/>
              </a:rPr>
              <a:t>. </a:t>
            </a:r>
            <a:r>
              <a:rPr lang="en-US" altLang="zh-CN" sz="1200" i="1" dirty="0" err="1">
                <a:solidFill>
                  <a:schemeClr val="tx1"/>
                </a:solidFill>
                <a:latin typeface="Helvetica" panose="020B0604020202030204" pitchFamily="34" charset="0"/>
                <a:cs typeface="Arial" panose="020B0604020202020204" pitchFamily="34" charset="0"/>
              </a:rPr>
              <a:t>Haberberger</a:t>
            </a:r>
            <a:r>
              <a:rPr lang="en-US" altLang="zh-CN" sz="1200" i="1" dirty="0">
                <a:solidFill>
                  <a:schemeClr val="tx1"/>
                </a:solidFill>
                <a:latin typeface="Helvetica" panose="020B0604020202030204" pitchFamily="34" charset="0"/>
                <a:cs typeface="Arial" panose="020B0604020202020204" pitchFamily="34" charset="0"/>
              </a:rPr>
              <a:t>, et al. </a:t>
            </a:r>
            <a:r>
              <a:rPr lang="en-US" altLang="zh-CN" sz="1200" i="1" dirty="0" smtClean="0">
                <a:solidFill>
                  <a:schemeClr val="tx1"/>
                </a:solidFill>
                <a:latin typeface="Helvetica" panose="020B0604020202030204" pitchFamily="34" charset="0"/>
                <a:cs typeface="Arial" panose="020B0604020202020204" pitchFamily="34" charset="0"/>
              </a:rPr>
              <a:t>Opt. </a:t>
            </a:r>
            <a:r>
              <a:rPr lang="en-US" altLang="zh-CN" sz="1200" i="1" dirty="0">
                <a:solidFill>
                  <a:schemeClr val="tx1"/>
                </a:solidFill>
                <a:latin typeface="Helvetica" panose="020B0604020202030204" pitchFamily="34" charset="0"/>
                <a:cs typeface="Arial" panose="020B0604020202020204" pitchFamily="34" charset="0"/>
              </a:rPr>
              <a:t>Express, 18, 17865(2010)</a:t>
            </a:r>
          </a:p>
          <a:p>
            <a:pPr marL="1116" indent="0">
              <a:buNone/>
            </a:pPr>
            <a:r>
              <a:rPr lang="en-US" altLang="zh-CN" sz="1200" i="1" dirty="0" smtClean="0">
                <a:solidFill>
                  <a:schemeClr val="tx1"/>
                </a:solidFill>
                <a:latin typeface="Helvetica" panose="020B0604020202030204" pitchFamily="34" charset="0"/>
                <a:cs typeface="Arial" panose="020B0604020202020204" pitchFamily="34" charset="0"/>
              </a:rPr>
              <a:t>[2] </a:t>
            </a:r>
            <a:r>
              <a:rPr lang="en-US" altLang="zh-CN" sz="1200" i="1" dirty="0" err="1" smtClean="0">
                <a:solidFill>
                  <a:schemeClr val="tx1"/>
                </a:solidFill>
                <a:latin typeface="Helvetica" panose="020B0604020202030204" pitchFamily="34" charset="0"/>
                <a:cs typeface="Arial" panose="020B0604020202020204" pitchFamily="34" charset="0"/>
              </a:rPr>
              <a:t>Yuxi</a:t>
            </a:r>
            <a:r>
              <a:rPr lang="en-US" altLang="zh-CN" sz="1200" i="1" dirty="0" smtClean="0">
                <a:solidFill>
                  <a:schemeClr val="tx1"/>
                </a:solidFill>
                <a:latin typeface="Helvetica" panose="020B0604020202030204" pitchFamily="34" charset="0"/>
                <a:cs typeface="Arial" panose="020B0604020202020204" pitchFamily="34" charset="0"/>
              </a:rPr>
              <a:t> Fu, </a:t>
            </a:r>
            <a:r>
              <a:rPr lang="en-US" altLang="zh-CN" sz="1200" i="1" dirty="0">
                <a:solidFill>
                  <a:schemeClr val="tx1"/>
                </a:solidFill>
                <a:latin typeface="Helvetica" panose="020B0604020202030204" pitchFamily="34" charset="0"/>
                <a:cs typeface="Arial" panose="020B0604020202020204" pitchFamily="34" charset="0"/>
              </a:rPr>
              <a:t>et al. </a:t>
            </a:r>
            <a:r>
              <a:rPr lang="en-US" altLang="zh-CN" sz="1200" i="1" dirty="0" smtClean="0">
                <a:solidFill>
                  <a:schemeClr val="tx1"/>
                </a:solidFill>
                <a:latin typeface="Helvetica" panose="020B0604020202030204" pitchFamily="34" charset="0"/>
                <a:cs typeface="Arial" panose="020B0604020202020204" pitchFamily="34" charset="0"/>
              </a:rPr>
              <a:t>Appl. Phys. Lett. 112, 241105(2018) </a:t>
            </a:r>
            <a:endParaRPr lang="en-US" altLang="zh-CN" sz="1200" i="1" dirty="0">
              <a:solidFill>
                <a:schemeClr val="tx1"/>
              </a:solidFill>
              <a:latin typeface="Helvetica" panose="020B0604020202030204" pitchFamily="34" charset="0"/>
              <a:cs typeface="Arial" panose="020B0604020202020204" pitchFamily="34" charset="0"/>
            </a:endParaRPr>
          </a:p>
          <a:p>
            <a:pPr marL="1116" indent="0">
              <a:buNone/>
            </a:pPr>
            <a:r>
              <a:rPr lang="en-US" altLang="zh-CN" sz="1200" i="1" dirty="0" smtClean="0">
                <a:solidFill>
                  <a:schemeClr val="tx1"/>
                </a:solidFill>
                <a:latin typeface="Helvetica" panose="020B0604020202030204" pitchFamily="34" charset="0"/>
                <a:cs typeface="Arial" panose="020B0604020202020204" pitchFamily="34" charset="0"/>
              </a:rPr>
              <a:t>[</a:t>
            </a:r>
            <a:r>
              <a:rPr lang="en-US" altLang="zh-CN" sz="1200" i="1" dirty="0">
                <a:solidFill>
                  <a:schemeClr val="tx1"/>
                </a:solidFill>
                <a:latin typeface="Helvetica" panose="020B0604020202030204" pitchFamily="34" charset="0"/>
                <a:cs typeface="Arial" panose="020B0604020202020204" pitchFamily="34" charset="0"/>
              </a:rPr>
              <a:t>3] Peter </a:t>
            </a:r>
            <a:r>
              <a:rPr lang="en-US" altLang="zh-CN" sz="1200" i="1" dirty="0" err="1">
                <a:solidFill>
                  <a:schemeClr val="tx1"/>
                </a:solidFill>
                <a:latin typeface="Helvetica" panose="020B0604020202030204" pitchFamily="34" charset="0"/>
                <a:cs typeface="Arial" panose="020B0604020202020204" pitchFamily="34" charset="0"/>
              </a:rPr>
              <a:t>Krogen</a:t>
            </a:r>
            <a:r>
              <a:rPr lang="en-US" altLang="zh-CN" sz="1200" i="1" dirty="0">
                <a:solidFill>
                  <a:schemeClr val="tx1"/>
                </a:solidFill>
                <a:latin typeface="Helvetica" panose="020B0604020202030204" pitchFamily="34" charset="0"/>
                <a:cs typeface="Arial" panose="020B0604020202020204" pitchFamily="34" charset="0"/>
              </a:rPr>
              <a:t>, et al. Nat. Photonics 11, 222(2017) </a:t>
            </a:r>
          </a:p>
          <a:p>
            <a:pPr marL="1116" indent="0">
              <a:buNone/>
            </a:pPr>
            <a:endParaRPr lang="en-US" altLang="zh-CN" sz="1200" i="1" dirty="0">
              <a:solidFill>
                <a:schemeClr val="tx1"/>
              </a:solidFill>
              <a:latin typeface="Helvetica" panose="020B0604020202030204" pitchFamily="34" charset="0"/>
              <a:cs typeface="Arial" panose="020B0604020202020204" pitchFamily="34" charset="0"/>
            </a:endParaRPr>
          </a:p>
        </p:txBody>
      </p:sp>
      <p:sp>
        <p:nvSpPr>
          <p:cNvPr id="9" name="内容占位符 2"/>
          <p:cNvSpPr txBox="1">
            <a:spLocks/>
          </p:cNvSpPr>
          <p:nvPr/>
        </p:nvSpPr>
        <p:spPr bwMode="auto">
          <a:xfrm>
            <a:off x="4739575" y="5835098"/>
            <a:ext cx="4235115" cy="1032388"/>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3781" indent="-342665" algn="l" rtl="0" eaLnBrk="0" fontAlgn="base" hangingPunct="0">
              <a:spcBef>
                <a:spcPts val="773"/>
              </a:spcBef>
              <a:spcAft>
                <a:spcPct val="0"/>
              </a:spcAft>
              <a:buClr>
                <a:srgbClr val="0000FF"/>
              </a:buClr>
              <a:buSzPct val="100000"/>
              <a:buFont typeface="Wingdings" panose="05000000000000000000" pitchFamily="2" charset="2"/>
              <a:buChar char="p"/>
              <a:defRPr sz="2000">
                <a:solidFill>
                  <a:srgbClr val="0000FF"/>
                </a:solidFill>
                <a:latin typeface="+mn-lt"/>
                <a:ea typeface="+mn-ea"/>
                <a:cs typeface="+mn-cs"/>
                <a:sym typeface="Times New Roman" pitchFamily="18" charset="0"/>
              </a:defRPr>
            </a:lvl1pPr>
            <a:lvl2pPr marL="699840" indent="-285740" algn="l" rtl="0" eaLnBrk="0" fontAlgn="base" hangingPunct="0">
              <a:spcBef>
                <a:spcPts val="633"/>
              </a:spcBef>
              <a:spcAft>
                <a:spcPct val="0"/>
              </a:spcAft>
              <a:buClr>
                <a:srgbClr val="3366FF"/>
              </a:buClr>
              <a:buSzPct val="100000"/>
              <a:buFont typeface="Times New Roman" pitchFamily="18" charset="0"/>
              <a:buChar char="–"/>
              <a:defRPr sz="1800">
                <a:solidFill>
                  <a:schemeClr val="tx1"/>
                </a:solidFill>
                <a:latin typeface="+mn-lt"/>
                <a:ea typeface="+mn-ea"/>
                <a:cs typeface="+mn-cs"/>
                <a:sym typeface="Times New Roman" pitchFamily="18" charset="0"/>
              </a:defRPr>
            </a:lvl2pPr>
            <a:lvl3pPr marL="1099429" indent="-228815" algn="l" rtl="0" eaLnBrk="0" fontAlgn="base" hangingPunct="0">
              <a:spcBef>
                <a:spcPts val="56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3pPr>
            <a:lvl4pPr marL="1557059" indent="-228815" algn="l" rtl="0" eaLnBrk="0" fontAlgn="base" hangingPunct="0">
              <a:spcBef>
                <a:spcPts val="42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None/>
            </a:pPr>
            <a:r>
              <a:rPr lang="en-US" altLang="zh-CN" sz="1200" i="1" dirty="0" smtClean="0">
                <a:solidFill>
                  <a:schemeClr val="tx1"/>
                </a:solidFill>
                <a:latin typeface="Helvetica" panose="020B0604020202030204" pitchFamily="34" charset="0"/>
                <a:cs typeface="Arial" panose="020B0604020202020204" pitchFamily="34" charset="0"/>
              </a:rPr>
              <a:t>[4] </a:t>
            </a:r>
            <a:r>
              <a:rPr lang="en-US" altLang="zh-CN" sz="1200" i="1" dirty="0">
                <a:solidFill>
                  <a:schemeClr val="tx1"/>
                </a:solidFill>
                <a:latin typeface="Helvetica" panose="020B0604020202030204" pitchFamily="34" charset="0"/>
                <a:cs typeface="Arial" panose="020B0604020202020204" pitchFamily="34" charset="0"/>
              </a:rPr>
              <a:t>Takao Fuji, et al. </a:t>
            </a:r>
            <a:r>
              <a:rPr lang="en-US" altLang="zh-CN" sz="1200" i="1" dirty="0" smtClean="0">
                <a:solidFill>
                  <a:schemeClr val="tx1"/>
                </a:solidFill>
                <a:latin typeface="Helvetica" panose="020B0604020202030204" pitchFamily="34" charset="0"/>
                <a:cs typeface="Arial" panose="020B0604020202020204" pitchFamily="34" charset="0"/>
              </a:rPr>
              <a:t>Opt. Lett. 32, 3330(2007)</a:t>
            </a:r>
            <a:endParaRPr lang="en-US" altLang="zh-CN" sz="1200" i="1" dirty="0">
              <a:solidFill>
                <a:schemeClr val="tx1"/>
              </a:solidFill>
              <a:latin typeface="Helvetica" panose="020B0604020202030204" pitchFamily="34" charset="0"/>
              <a:cs typeface="Arial" panose="020B0604020202020204" pitchFamily="34" charset="0"/>
            </a:endParaRPr>
          </a:p>
          <a:p>
            <a:pPr marL="1116" indent="0">
              <a:buNone/>
            </a:pPr>
            <a:r>
              <a:rPr lang="en-US" altLang="zh-CN" sz="1200" i="1" dirty="0" smtClean="0">
                <a:solidFill>
                  <a:schemeClr val="tx1"/>
                </a:solidFill>
                <a:latin typeface="Helvetica" panose="020B0604020202030204" pitchFamily="34" charset="0"/>
                <a:cs typeface="Arial" panose="020B0604020202020204" pitchFamily="34" charset="0"/>
              </a:rPr>
              <a:t>[5] </a:t>
            </a:r>
            <a:r>
              <a:rPr lang="en-US" altLang="zh-CN" sz="1200" i="1" dirty="0">
                <a:solidFill>
                  <a:schemeClr val="tx1"/>
                </a:solidFill>
                <a:latin typeface="Helvetica" panose="020B0604020202030204" pitchFamily="34" charset="0"/>
                <a:cs typeface="Arial" panose="020B0604020202020204" pitchFamily="34" charset="0"/>
              </a:rPr>
              <a:t>I. </a:t>
            </a:r>
            <a:r>
              <a:rPr lang="en-US" altLang="zh-CN" sz="1200" i="1" dirty="0" err="1">
                <a:solidFill>
                  <a:schemeClr val="tx1"/>
                </a:solidFill>
                <a:latin typeface="Helvetica" panose="020B0604020202030204" pitchFamily="34" charset="0"/>
                <a:cs typeface="Arial" panose="020B0604020202020204" pitchFamily="34" charset="0"/>
              </a:rPr>
              <a:t>Pupeza</a:t>
            </a:r>
            <a:r>
              <a:rPr lang="en-US" altLang="zh-CN" sz="1200" i="1" dirty="0">
                <a:solidFill>
                  <a:schemeClr val="tx1"/>
                </a:solidFill>
                <a:latin typeface="Helvetica" panose="020B0604020202030204" pitchFamily="34" charset="0"/>
                <a:cs typeface="Arial" panose="020B0604020202020204" pitchFamily="34" charset="0"/>
              </a:rPr>
              <a:t>, et al. Nat. Photonics 9, 721(2015) </a:t>
            </a:r>
          </a:p>
          <a:p>
            <a:pPr marL="1116" indent="0">
              <a:buNone/>
            </a:pPr>
            <a:r>
              <a:rPr lang="en-US" altLang="zh-CN" sz="1200" i="1" dirty="0" smtClean="0">
                <a:solidFill>
                  <a:schemeClr val="tx1"/>
                </a:solidFill>
                <a:latin typeface="Helvetica" panose="020B0604020202030204" pitchFamily="34" charset="0"/>
                <a:cs typeface="Arial" panose="020B0604020202020204" pitchFamily="34" charset="0"/>
              </a:rPr>
              <a:t>[6</a:t>
            </a:r>
            <a:r>
              <a:rPr lang="en-US" altLang="zh-CN" sz="1200" i="1" dirty="0">
                <a:solidFill>
                  <a:schemeClr val="tx1"/>
                </a:solidFill>
                <a:latin typeface="Helvetica" panose="020B0604020202030204" pitchFamily="34" charset="0"/>
                <a:cs typeface="Arial" panose="020B0604020202020204" pitchFamily="34" charset="0"/>
              </a:rPr>
              <a:t>] </a:t>
            </a:r>
            <a:r>
              <a:rPr lang="en-US" altLang="zh-CN" sz="1200" i="1" dirty="0" err="1">
                <a:solidFill>
                  <a:schemeClr val="tx1"/>
                </a:solidFill>
                <a:latin typeface="Helvetica" panose="020B0604020202030204" pitchFamily="34" charset="0"/>
                <a:cs typeface="Arial" panose="020B0604020202020204" pitchFamily="34" charset="0"/>
              </a:rPr>
              <a:t>Kyohei</a:t>
            </a:r>
            <a:r>
              <a:rPr lang="en-US" altLang="zh-CN" sz="1200" i="1" dirty="0">
                <a:solidFill>
                  <a:schemeClr val="tx1"/>
                </a:solidFill>
                <a:latin typeface="Helvetica" panose="020B0604020202030204" pitchFamily="34" charset="0"/>
                <a:cs typeface="Arial" panose="020B0604020202020204" pitchFamily="34" charset="0"/>
              </a:rPr>
              <a:t> Yoshida, et al. Energy Procedia 9, 483(2011</a:t>
            </a:r>
            <a:r>
              <a:rPr lang="en-US" altLang="zh-CN" sz="1200" i="1" dirty="0" smtClean="0">
                <a:solidFill>
                  <a:schemeClr val="tx1"/>
                </a:solidFill>
                <a:latin typeface="Helvetica" panose="020B0604020202030204" pitchFamily="34" charset="0"/>
                <a:cs typeface="Arial" panose="020B0604020202020204" pitchFamily="34" charset="0"/>
              </a:rPr>
              <a:t>)</a:t>
            </a:r>
            <a:br>
              <a:rPr lang="en-US" altLang="zh-CN" sz="1200" i="1" dirty="0" smtClean="0">
                <a:solidFill>
                  <a:schemeClr val="tx1"/>
                </a:solidFill>
                <a:latin typeface="Helvetica" panose="020B0604020202030204" pitchFamily="34" charset="0"/>
                <a:cs typeface="Arial" panose="020B0604020202020204" pitchFamily="34" charset="0"/>
              </a:rPr>
            </a:br>
            <a:endParaRPr lang="en-US" altLang="zh-CN" sz="1200" i="1" dirty="0">
              <a:solidFill>
                <a:schemeClr val="tx1"/>
              </a:solidFill>
              <a:latin typeface="Helvetica" panose="020B0604020202030204" pitchFamily="34" charset="0"/>
              <a:cs typeface="Arial" panose="020B0604020202020204" pitchFamily="34" charset="0"/>
            </a:endParaRPr>
          </a:p>
        </p:txBody>
      </p:sp>
    </p:spTree>
    <p:extLst>
      <p:ext uri="{BB962C8B-B14F-4D97-AF65-F5344CB8AC3E}">
        <p14:creationId xmlns:p14="http://schemas.microsoft.com/office/powerpoint/2010/main" val="4168020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3512" y="1740947"/>
            <a:ext cx="1527059" cy="1455161"/>
          </a:xfrm>
          <a:prstGeom prst="rect">
            <a:avLst/>
          </a:prstGeom>
        </p:spPr>
      </p:pic>
      <p:sp>
        <p:nvSpPr>
          <p:cNvPr id="2" name="标题 1"/>
          <p:cNvSpPr>
            <a:spLocks noGrp="1"/>
          </p:cNvSpPr>
          <p:nvPr>
            <p:ph type="title"/>
          </p:nvPr>
        </p:nvSpPr>
        <p:spPr>
          <a:xfrm>
            <a:off x="442748" y="-73676"/>
            <a:ext cx="8229600" cy="1143000"/>
          </a:xfrm>
        </p:spPr>
        <p:txBody>
          <a:bodyPr/>
          <a:lstStyle/>
          <a:p>
            <a:r>
              <a:rPr lang="en-US" altLang="zh-CN" sz="3400" b="1" dirty="0">
                <a:solidFill>
                  <a:srgbClr val="002060"/>
                </a:solidFill>
                <a:latin typeface="Helvetica" panose="020B0604020202030204" pitchFamily="34" charset="0"/>
                <a:sym typeface="华文宋体" pitchFamily="2" charset="-122"/>
              </a:rPr>
              <a:t>Laser-plasma interaction</a:t>
            </a:r>
            <a:endParaRPr lang="zh-CN" altLang="en-US" sz="3400" b="1" dirty="0">
              <a:solidFill>
                <a:srgbClr val="002060"/>
              </a:solidFill>
              <a:latin typeface="Helvetica" panose="020B0604020202030204" pitchFamily="34"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1735" y="3344163"/>
            <a:ext cx="6312689" cy="2749260"/>
          </a:xfrm>
          <a:prstGeom prst="rect">
            <a:avLst/>
          </a:prstGeom>
        </p:spPr>
      </p:pic>
      <p:sp>
        <p:nvSpPr>
          <p:cNvPr id="10" name="椭圆 9"/>
          <p:cNvSpPr/>
          <p:nvPr/>
        </p:nvSpPr>
        <p:spPr bwMode="auto">
          <a:xfrm>
            <a:off x="544609" y="1048358"/>
            <a:ext cx="1896177" cy="6869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2400" b="1" dirty="0" smtClean="0">
                <a:solidFill>
                  <a:srgbClr val="000000"/>
                </a:solidFill>
                <a:latin typeface="Helvetica" panose="020B0604020202030204" pitchFamily="34" charset="0"/>
                <a:ea typeface="华文细黑" pitchFamily="-109" charset="-122"/>
                <a:cs typeface="Arial" panose="020B0604020202020204" pitchFamily="34" charset="0"/>
                <a:sym typeface="Helvetica Neue Light" pitchFamily="-109" charset="0"/>
              </a:rPr>
              <a:t>Laser</a:t>
            </a:r>
            <a:endParaRPr kumimoji="0" lang="en-GB" sz="2400" b="1" i="0" u="none" strike="noStrike" cap="none" normalizeH="0" baseline="0" dirty="0">
              <a:ln>
                <a:noFill/>
              </a:ln>
              <a:solidFill>
                <a:srgbClr val="000000"/>
              </a:solidFill>
              <a:effectLst/>
              <a:latin typeface="Helvetica" panose="020B0604020202030204" pitchFamily="34" charset="0"/>
              <a:ea typeface="华文细黑" pitchFamily="-109" charset="-122"/>
              <a:cs typeface="Arial" panose="020B0604020202020204" pitchFamily="34" charset="0"/>
              <a:sym typeface="Helvetica Neue Light" pitchFamily="-109" charset="0"/>
            </a:endParaRPr>
          </a:p>
        </p:txBody>
      </p:sp>
      <p:sp>
        <p:nvSpPr>
          <p:cNvPr id="11" name="椭圆 10"/>
          <p:cNvSpPr/>
          <p:nvPr/>
        </p:nvSpPr>
        <p:spPr bwMode="auto">
          <a:xfrm>
            <a:off x="6713300" y="1048358"/>
            <a:ext cx="1896177" cy="6869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2400" b="1" dirty="0" smtClean="0">
                <a:solidFill>
                  <a:srgbClr val="000000"/>
                </a:solidFill>
                <a:latin typeface="Helvetica" panose="020B0604020202030204" pitchFamily="34" charset="0"/>
                <a:ea typeface="华文细黑" pitchFamily="-109" charset="-122"/>
                <a:cs typeface="Arial" panose="020B0604020202020204" pitchFamily="34" charset="0"/>
                <a:sym typeface="Helvetica Neue Light" pitchFamily="-109" charset="0"/>
              </a:rPr>
              <a:t>Particle</a:t>
            </a:r>
            <a:endParaRPr kumimoji="0" lang="en-GB" sz="2400" b="1" i="0" u="none" strike="noStrike" cap="none" normalizeH="0" baseline="0" dirty="0">
              <a:ln>
                <a:noFill/>
              </a:ln>
              <a:solidFill>
                <a:srgbClr val="000000"/>
              </a:solidFill>
              <a:effectLst/>
              <a:latin typeface="Helvetica" panose="020B0604020202030204" pitchFamily="34" charset="0"/>
              <a:ea typeface="华文细黑" pitchFamily="-109" charset="-122"/>
              <a:cs typeface="Arial" panose="020B0604020202020204" pitchFamily="34" charset="0"/>
              <a:sym typeface="Helvetica Neue Light" pitchFamily="-109" charset="0"/>
            </a:endParaRPr>
          </a:p>
        </p:txBody>
      </p:sp>
      <p:sp>
        <p:nvSpPr>
          <p:cNvPr id="12" name="椭圆 11"/>
          <p:cNvSpPr/>
          <p:nvPr/>
        </p:nvSpPr>
        <p:spPr bwMode="auto">
          <a:xfrm>
            <a:off x="3628954" y="1048357"/>
            <a:ext cx="1896177" cy="6869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smtClean="0">
                <a:solidFill>
                  <a:srgbClr val="000000"/>
                </a:solidFill>
                <a:latin typeface="Helvetica" panose="020B0604020202030204" pitchFamily="34" charset="0"/>
                <a:ea typeface="华文细黑" pitchFamily="-109" charset="-122"/>
                <a:cs typeface="Arial" panose="020B0604020202020204" pitchFamily="34" charset="0"/>
                <a:sym typeface="Helvetica Neue Light" pitchFamily="-109" charset="0"/>
              </a:rPr>
              <a:t>P</a:t>
            </a:r>
            <a:r>
              <a:rPr lang="en-US" altLang="zh-CN" sz="2400" b="1" dirty="0" smtClean="0">
                <a:solidFill>
                  <a:srgbClr val="000000"/>
                </a:solidFill>
                <a:latin typeface="Helvetica" panose="020B0604020202030204" pitchFamily="34" charset="0"/>
                <a:ea typeface="华文细黑" pitchFamily="-109" charset="-122"/>
                <a:cs typeface="Arial" panose="020B0604020202020204" pitchFamily="34" charset="0"/>
                <a:sym typeface="Helvetica Neue Light" pitchFamily="-109" charset="0"/>
              </a:rPr>
              <a:t>lasma</a:t>
            </a:r>
            <a:endParaRPr kumimoji="0" lang="en-GB" sz="2400" b="1" i="0" u="none" strike="noStrike" cap="none" normalizeH="0" baseline="0" dirty="0">
              <a:ln>
                <a:noFill/>
              </a:ln>
              <a:solidFill>
                <a:srgbClr val="000000"/>
              </a:solidFill>
              <a:effectLst/>
              <a:latin typeface="Helvetica" panose="020B0604020202030204" pitchFamily="34" charset="0"/>
              <a:ea typeface="华文细黑" pitchFamily="-109" charset="-122"/>
              <a:cs typeface="Arial" panose="020B0604020202020204" pitchFamily="34" charset="0"/>
              <a:sym typeface="Helvetica Neue Light" pitchFamily="-109" charset="0"/>
            </a:endParaRPr>
          </a:p>
        </p:txBody>
      </p:sp>
      <p:sp>
        <p:nvSpPr>
          <p:cNvPr id="14" name="右箭头 13"/>
          <p:cNvSpPr/>
          <p:nvPr/>
        </p:nvSpPr>
        <p:spPr bwMode="auto">
          <a:xfrm>
            <a:off x="2553607" y="1271492"/>
            <a:ext cx="962526" cy="240631"/>
          </a:xfrm>
          <a:prstGeom prst="right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Helvetica" panose="020B0604020202030204" pitchFamily="34" charset="0"/>
              <a:ea typeface="华文细黑" pitchFamily="-109" charset="-122"/>
              <a:cs typeface="华文细黑" pitchFamily="-109" charset="-122"/>
              <a:sym typeface="Helvetica Neue Light" pitchFamily="-109" charset="0"/>
            </a:endParaRPr>
          </a:p>
        </p:txBody>
      </p:sp>
      <p:sp>
        <p:nvSpPr>
          <p:cNvPr id="15" name="右箭头 14"/>
          <p:cNvSpPr/>
          <p:nvPr/>
        </p:nvSpPr>
        <p:spPr bwMode="auto">
          <a:xfrm>
            <a:off x="5637952" y="1271491"/>
            <a:ext cx="962526" cy="240631"/>
          </a:xfrm>
          <a:prstGeom prst="right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Helvetica" panose="020B0604020202030204" pitchFamily="34" charset="0"/>
              <a:ea typeface="华文细黑" pitchFamily="-109" charset="-122"/>
              <a:cs typeface="华文细黑" pitchFamily="-109" charset="-122"/>
              <a:sym typeface="Helvetica Neue Light" pitchFamily="-109" charset="0"/>
            </a:endParaRPr>
          </a:p>
        </p:txBody>
      </p:sp>
      <p:sp>
        <p:nvSpPr>
          <p:cNvPr id="16" name="矩形 15"/>
          <p:cNvSpPr/>
          <p:nvPr/>
        </p:nvSpPr>
        <p:spPr>
          <a:xfrm>
            <a:off x="6839592" y="1939546"/>
            <a:ext cx="1880643" cy="1200329"/>
          </a:xfrm>
          <a:prstGeom prst="rect">
            <a:avLst/>
          </a:prstGeom>
        </p:spPr>
        <p:txBody>
          <a:bodyPr wrap="none">
            <a:spAutoFit/>
          </a:bodyPr>
          <a:lstStyle/>
          <a:p>
            <a:r>
              <a:rPr lang="en-US" altLang="zh-CN" sz="2000" b="1" dirty="0" smtClean="0">
                <a:solidFill>
                  <a:srgbClr val="FF0000"/>
                </a:solidFill>
                <a:latin typeface="Helvetica" panose="020B0604020202030204" pitchFamily="34" charset="0"/>
                <a:cs typeface="Arial" panose="020B0604020202020204" pitchFamily="34" charset="0"/>
              </a:rPr>
              <a:t>   </a:t>
            </a:r>
            <a:r>
              <a:rPr lang="en-US" altLang="zh-CN" sz="2400" b="1" dirty="0" smtClean="0">
                <a:solidFill>
                  <a:srgbClr val="FF0000"/>
                </a:solidFill>
                <a:latin typeface="Helvetica" panose="020B0604020202030204" pitchFamily="34" charset="0"/>
                <a:cs typeface="Arial" panose="020B0604020202020204" pitchFamily="34" charset="0"/>
              </a:rPr>
              <a:t>Particle </a:t>
            </a:r>
          </a:p>
          <a:p>
            <a:r>
              <a:rPr lang="en-US" altLang="zh-CN" sz="2400" b="1" dirty="0" smtClean="0">
                <a:solidFill>
                  <a:srgbClr val="FF0000"/>
                </a:solidFill>
                <a:latin typeface="Helvetica" panose="020B0604020202030204" pitchFamily="34" charset="0"/>
                <a:cs typeface="Arial" panose="020B0604020202020204" pitchFamily="34" charset="0"/>
              </a:rPr>
              <a:t>Accelerator</a:t>
            </a:r>
          </a:p>
          <a:p>
            <a:r>
              <a:rPr lang="en-US" altLang="zh-CN" sz="2400" b="1" dirty="0" smtClean="0">
                <a:solidFill>
                  <a:srgbClr val="FF0000"/>
                </a:solidFill>
                <a:latin typeface="Helvetica" panose="020B0604020202030204" pitchFamily="34" charset="0"/>
                <a:cs typeface="Arial" panose="020B0604020202020204" pitchFamily="34" charset="0"/>
              </a:rPr>
              <a:t>   </a:t>
            </a:r>
            <a:r>
              <a:rPr lang="en-US" altLang="zh-CN" sz="2400" dirty="0" smtClean="0">
                <a:solidFill>
                  <a:srgbClr val="FF0000"/>
                </a:solidFill>
                <a:latin typeface="Helvetica" panose="020B0604020202030204" pitchFamily="34" charset="0"/>
                <a:cs typeface="Arial" panose="020B0604020202020204" pitchFamily="34" charset="0"/>
              </a:rPr>
              <a:t>(LWFA)</a:t>
            </a:r>
            <a:endParaRPr lang="zh-CN" altLang="en-US" sz="2400" dirty="0">
              <a:solidFill>
                <a:srgbClr val="FF0000"/>
              </a:solidFill>
              <a:latin typeface="Helvetica" panose="020B0604020202030204" pitchFamily="34" charset="0"/>
              <a:cs typeface="Arial" panose="020B0604020202020204" pitchFamily="34" charset="0"/>
            </a:endParaRPr>
          </a:p>
        </p:txBody>
      </p:sp>
      <p:sp>
        <p:nvSpPr>
          <p:cNvPr id="17" name="矩形 16"/>
          <p:cNvSpPr/>
          <p:nvPr/>
        </p:nvSpPr>
        <p:spPr>
          <a:xfrm>
            <a:off x="463130" y="1909358"/>
            <a:ext cx="2135521" cy="1200329"/>
          </a:xfrm>
          <a:prstGeom prst="rect">
            <a:avLst/>
          </a:prstGeom>
        </p:spPr>
        <p:txBody>
          <a:bodyPr wrap="none">
            <a:spAutoFit/>
          </a:bodyPr>
          <a:lstStyle/>
          <a:p>
            <a:r>
              <a:rPr lang="en-US" altLang="zh-CN" sz="2000" b="1" dirty="0" smtClean="0">
                <a:solidFill>
                  <a:srgbClr val="002060"/>
                </a:solidFill>
                <a:latin typeface="Helvetica" panose="020B0604020202030204" pitchFamily="34" charset="0"/>
                <a:cs typeface="Arial" panose="020B0604020202020204" pitchFamily="34" charset="0"/>
              </a:rPr>
              <a:t>       </a:t>
            </a:r>
            <a:r>
              <a:rPr lang="en-US" altLang="zh-CN" sz="2400" b="1" dirty="0" smtClean="0">
                <a:solidFill>
                  <a:srgbClr val="002060"/>
                </a:solidFill>
                <a:latin typeface="Helvetica" panose="020B0604020202030204" pitchFamily="34" charset="0"/>
                <a:cs typeface="Arial" panose="020B0604020202020204" pitchFamily="34" charset="0"/>
              </a:rPr>
              <a:t>Photon</a:t>
            </a:r>
          </a:p>
          <a:p>
            <a:r>
              <a:rPr lang="en-US" altLang="zh-CN" sz="2400" b="1" dirty="0" smtClean="0">
                <a:solidFill>
                  <a:srgbClr val="002060"/>
                </a:solidFill>
                <a:latin typeface="Helvetica" panose="020B0604020202030204" pitchFamily="34" charset="0"/>
                <a:cs typeface="Arial" panose="020B0604020202020204" pitchFamily="34" charset="0"/>
              </a:rPr>
              <a:t>   Decelerator</a:t>
            </a:r>
          </a:p>
          <a:p>
            <a:r>
              <a:rPr lang="en-US" altLang="zh-CN" sz="2400" dirty="0" smtClean="0">
                <a:solidFill>
                  <a:srgbClr val="002060"/>
                </a:solidFill>
                <a:latin typeface="Helvetica" panose="020B0604020202030204" pitchFamily="34" charset="0"/>
                <a:cs typeface="Arial" panose="020B0604020202020204" pitchFamily="34" charset="0"/>
              </a:rPr>
              <a:t>(IR generator)</a:t>
            </a:r>
            <a:endParaRPr lang="zh-CN" altLang="en-US" sz="2400" dirty="0">
              <a:solidFill>
                <a:srgbClr val="002060"/>
              </a:solidFill>
              <a:latin typeface="Helvetica" panose="020B0604020202030204" pitchFamily="34" charset="0"/>
              <a:cs typeface="Arial" panose="020B0604020202020204" pitchFamily="34" charset="0"/>
            </a:endParaRPr>
          </a:p>
        </p:txBody>
      </p:sp>
      <p:sp>
        <p:nvSpPr>
          <p:cNvPr id="13" name="内容占位符 2"/>
          <p:cNvSpPr txBox="1">
            <a:spLocks/>
          </p:cNvSpPr>
          <p:nvPr/>
        </p:nvSpPr>
        <p:spPr bwMode="auto">
          <a:xfrm>
            <a:off x="4367765" y="6365977"/>
            <a:ext cx="4943653" cy="496125"/>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3781" indent="-342665" algn="l" rtl="0" eaLnBrk="0" fontAlgn="base" hangingPunct="0">
              <a:spcBef>
                <a:spcPts val="773"/>
              </a:spcBef>
              <a:spcAft>
                <a:spcPct val="0"/>
              </a:spcAft>
              <a:buClr>
                <a:srgbClr val="0000FF"/>
              </a:buClr>
              <a:buSzPct val="100000"/>
              <a:buFont typeface="Wingdings" panose="05000000000000000000" pitchFamily="2" charset="2"/>
              <a:buChar char="p"/>
              <a:defRPr sz="2000">
                <a:solidFill>
                  <a:srgbClr val="0000FF"/>
                </a:solidFill>
                <a:latin typeface="+mn-lt"/>
                <a:ea typeface="+mn-ea"/>
                <a:cs typeface="+mn-cs"/>
                <a:sym typeface="Times New Roman" pitchFamily="18" charset="0"/>
              </a:defRPr>
            </a:lvl1pPr>
            <a:lvl2pPr marL="699840" indent="-285740" algn="l" rtl="0" eaLnBrk="0" fontAlgn="base" hangingPunct="0">
              <a:spcBef>
                <a:spcPts val="633"/>
              </a:spcBef>
              <a:spcAft>
                <a:spcPct val="0"/>
              </a:spcAft>
              <a:buClr>
                <a:srgbClr val="3366FF"/>
              </a:buClr>
              <a:buSzPct val="100000"/>
              <a:buFont typeface="Times New Roman" pitchFamily="18" charset="0"/>
              <a:buChar char="–"/>
              <a:defRPr sz="1800">
                <a:solidFill>
                  <a:schemeClr val="tx1"/>
                </a:solidFill>
                <a:latin typeface="+mn-lt"/>
                <a:ea typeface="+mn-ea"/>
                <a:cs typeface="+mn-cs"/>
                <a:sym typeface="Times New Roman" pitchFamily="18" charset="0"/>
              </a:defRPr>
            </a:lvl2pPr>
            <a:lvl3pPr marL="1099429" indent="-228815" algn="l" rtl="0" eaLnBrk="0" fontAlgn="base" hangingPunct="0">
              <a:spcBef>
                <a:spcPts val="56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3pPr>
            <a:lvl4pPr marL="1557059" indent="-228815" algn="l" rtl="0" eaLnBrk="0" fontAlgn="base" hangingPunct="0">
              <a:spcBef>
                <a:spcPts val="42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None/>
            </a:pPr>
            <a:r>
              <a:rPr lang="en-US" altLang="zh-CN" sz="1600" i="1" dirty="0">
                <a:solidFill>
                  <a:schemeClr val="tx1"/>
                </a:solidFill>
                <a:latin typeface="Arial" panose="020B0604020202020204" pitchFamily="34" charset="0"/>
                <a:cs typeface="Arial" panose="020B0604020202020204" pitchFamily="34" charset="0"/>
              </a:rPr>
              <a:t>Z. Nie, et al. Nature Photonics </a:t>
            </a:r>
            <a:r>
              <a:rPr lang="en-US" altLang="zh-CN" sz="1600" b="1" i="1" dirty="0">
                <a:solidFill>
                  <a:schemeClr val="tx1"/>
                </a:solidFill>
                <a:latin typeface="Arial" panose="020B0604020202020204" pitchFamily="34" charset="0"/>
                <a:cs typeface="Arial" panose="020B0604020202020204" pitchFamily="34" charset="0"/>
              </a:rPr>
              <a:t>12</a:t>
            </a:r>
            <a:r>
              <a:rPr lang="en-US" altLang="zh-CN" sz="1600" i="1" dirty="0">
                <a:solidFill>
                  <a:schemeClr val="tx1"/>
                </a:solidFill>
                <a:latin typeface="Arial" panose="020B0604020202020204" pitchFamily="34" charset="0"/>
                <a:cs typeface="Arial" panose="020B0604020202020204" pitchFamily="34" charset="0"/>
              </a:rPr>
              <a:t>, </a:t>
            </a:r>
            <a:r>
              <a:rPr lang="en-US" altLang="zh-CN" sz="1600" i="1" dirty="0" smtClean="0">
                <a:solidFill>
                  <a:schemeClr val="tx1"/>
                </a:solidFill>
                <a:latin typeface="Arial" panose="020B0604020202020204" pitchFamily="34" charset="0"/>
                <a:cs typeface="Arial" panose="020B0604020202020204" pitchFamily="34" charset="0"/>
              </a:rPr>
              <a:t>489-494 </a:t>
            </a:r>
            <a:r>
              <a:rPr lang="en-US" altLang="zh-CN" sz="1600" i="1" dirty="0">
                <a:solidFill>
                  <a:schemeClr val="tx1"/>
                </a:solidFill>
                <a:latin typeface="Arial" panose="020B0604020202020204" pitchFamily="34" charset="0"/>
                <a:cs typeface="Arial" panose="020B0604020202020204" pitchFamily="34" charset="0"/>
              </a:rPr>
              <a:t>(2018)</a:t>
            </a:r>
            <a:endParaRPr lang="en-US" altLang="zh-CN" sz="2400" i="1" dirty="0">
              <a:solidFill>
                <a:schemeClr val="tx1"/>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623" y="3344163"/>
            <a:ext cx="2071301" cy="2749259"/>
          </a:xfrm>
          <a:prstGeom prst="rect">
            <a:avLst/>
          </a:prstGeom>
        </p:spPr>
      </p:pic>
      <p:sp>
        <p:nvSpPr>
          <p:cNvPr id="19" name="矩形 18"/>
          <p:cNvSpPr/>
          <p:nvPr/>
        </p:nvSpPr>
        <p:spPr>
          <a:xfrm>
            <a:off x="3752777" y="2179919"/>
            <a:ext cx="1609543" cy="461665"/>
          </a:xfrm>
          <a:prstGeom prst="rect">
            <a:avLst/>
          </a:prstGeom>
        </p:spPr>
        <p:txBody>
          <a:bodyPr wrap="none">
            <a:spAutoFit/>
          </a:bodyPr>
          <a:lstStyle/>
          <a:p>
            <a:r>
              <a:rPr lang="en-US" altLang="zh-CN" sz="2400" b="1" dirty="0" smtClean="0">
                <a:solidFill>
                  <a:srgbClr val="0070C0"/>
                </a:solidFill>
                <a:latin typeface="Helvetica" panose="020B0604020202030204" pitchFamily="34" charset="0"/>
                <a:cs typeface="Arial" panose="020B0604020202020204" pitchFamily="34" charset="0"/>
              </a:rPr>
              <a:t>Wakefield</a:t>
            </a:r>
            <a:endParaRPr lang="zh-CN" altLang="en-US" sz="2400" b="1" dirty="0">
              <a:solidFill>
                <a:srgbClr val="0070C0"/>
              </a:solidFill>
              <a:latin typeface="Helvetica" panose="020B0604020202030204" pitchFamily="34" charset="0"/>
              <a:cs typeface="Arial" panose="020B0604020202020204" pitchFamily="34" charset="0"/>
            </a:endParaRPr>
          </a:p>
        </p:txBody>
      </p:sp>
    </p:spTree>
    <p:extLst>
      <p:ext uri="{BB962C8B-B14F-4D97-AF65-F5344CB8AC3E}">
        <p14:creationId xmlns:p14="http://schemas.microsoft.com/office/powerpoint/2010/main" val="3090575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925" y="925394"/>
            <a:ext cx="5781458" cy="4220879"/>
          </a:xfrm>
          <a:prstGeom prst="rect">
            <a:avLst/>
          </a:prstGeom>
        </p:spPr>
      </p:pic>
      <p:sp>
        <p:nvSpPr>
          <p:cNvPr id="21" name="矩形 20"/>
          <p:cNvSpPr/>
          <p:nvPr/>
        </p:nvSpPr>
        <p:spPr>
          <a:xfrm>
            <a:off x="3539849" y="4141576"/>
            <a:ext cx="936475" cy="338554"/>
          </a:xfrm>
          <a:prstGeom prst="rect">
            <a:avLst/>
          </a:prstGeom>
        </p:spPr>
        <p:txBody>
          <a:bodyPr wrap="none">
            <a:spAutoFit/>
          </a:bodyPr>
          <a:lstStyle/>
          <a:p>
            <a:pPr algn="ctr"/>
            <a:r>
              <a:rPr lang="en-US" altLang="zh-CN" sz="1600" dirty="0" smtClean="0">
                <a:solidFill>
                  <a:srgbClr val="C00000"/>
                </a:solidFill>
                <a:latin typeface="Arial" panose="020B0604020202020204" pitchFamily="34" charset="0"/>
                <a:cs typeface="Arial" panose="020B0604020202020204" pitchFamily="34" charset="0"/>
              </a:rPr>
              <a:t>Redshift</a:t>
            </a:r>
          </a:p>
        </p:txBody>
      </p:sp>
      <p:sp>
        <p:nvSpPr>
          <p:cNvPr id="24" name="矩形 23"/>
          <p:cNvSpPr/>
          <p:nvPr/>
        </p:nvSpPr>
        <p:spPr>
          <a:xfrm>
            <a:off x="2070236" y="4141576"/>
            <a:ext cx="970137" cy="338554"/>
          </a:xfrm>
          <a:prstGeom prst="rect">
            <a:avLst/>
          </a:prstGeom>
        </p:spPr>
        <p:txBody>
          <a:bodyPr wrap="none">
            <a:spAutoFit/>
          </a:bodyPr>
          <a:lstStyle/>
          <a:p>
            <a:pPr algn="ctr"/>
            <a:r>
              <a:rPr lang="en-US" altLang="zh-CN" sz="1600" dirty="0" err="1" smtClean="0">
                <a:solidFill>
                  <a:srgbClr val="002060"/>
                </a:solidFill>
                <a:latin typeface="Arial" panose="020B0604020202020204" pitchFamily="34" charset="0"/>
                <a:cs typeface="Arial" panose="020B0604020202020204" pitchFamily="34" charset="0"/>
              </a:rPr>
              <a:t>Blueshift</a:t>
            </a:r>
            <a:endParaRPr lang="en-US" altLang="zh-CN" sz="1600" dirty="0" smtClean="0">
              <a:solidFill>
                <a:srgbClr val="002060"/>
              </a:solidFill>
              <a:latin typeface="Arial" panose="020B0604020202020204" pitchFamily="34" charset="0"/>
              <a:cs typeface="Arial" panose="020B0604020202020204" pitchFamily="34" charset="0"/>
            </a:endParaRPr>
          </a:p>
        </p:txBody>
      </p:sp>
      <p:grpSp>
        <p:nvGrpSpPr>
          <p:cNvPr id="6" name="组合 5"/>
          <p:cNvGrpSpPr/>
          <p:nvPr/>
        </p:nvGrpSpPr>
        <p:grpSpPr>
          <a:xfrm>
            <a:off x="369104" y="5339470"/>
            <a:ext cx="2240195" cy="1084584"/>
            <a:chOff x="140697" y="5195445"/>
            <a:chExt cx="2240195" cy="1084584"/>
          </a:xfrm>
        </p:grpSpPr>
        <p:graphicFrame>
          <p:nvGraphicFramePr>
            <p:cNvPr id="14" name="对象 13"/>
            <p:cNvGraphicFramePr>
              <a:graphicFrameLocks noChangeAspect="1"/>
            </p:cNvGraphicFramePr>
            <p:nvPr>
              <p:extLst>
                <p:ext uri="{D42A27DB-BD31-4B8C-83A1-F6EECF244321}">
                  <p14:modId xmlns:p14="http://schemas.microsoft.com/office/powerpoint/2010/main" val="3704858101"/>
                </p:ext>
              </p:extLst>
            </p:nvPr>
          </p:nvGraphicFramePr>
          <p:xfrm>
            <a:off x="291573" y="5308699"/>
            <a:ext cx="1911026" cy="872799"/>
          </p:xfrm>
          <a:graphic>
            <a:graphicData uri="http://schemas.openxmlformats.org/presentationml/2006/ole">
              <mc:AlternateContent xmlns:mc="http://schemas.openxmlformats.org/markup-compatibility/2006">
                <mc:Choice xmlns:v="urn:schemas-microsoft-com:vml" Requires="v">
                  <p:oleObj spid="_x0000_s1230" name="Equation" r:id="rId5" imgW="1066680" imgH="419040" progId="Equation.DSMT4">
                    <p:embed/>
                  </p:oleObj>
                </mc:Choice>
                <mc:Fallback>
                  <p:oleObj name="Equation" r:id="rId5" imgW="1066680" imgH="419040" progId="Equation.DSMT4">
                    <p:embed/>
                    <p:pic>
                      <p:nvPicPr>
                        <p:cNvPr id="0" name=""/>
                        <p:cNvPicPr>
                          <a:picLocks noChangeAspect="1" noChangeArrowheads="1"/>
                        </p:cNvPicPr>
                        <p:nvPr/>
                      </p:nvPicPr>
                      <p:blipFill>
                        <a:blip r:embed="rId6"/>
                        <a:srcRect/>
                        <a:stretch>
                          <a:fillRect/>
                        </a:stretch>
                      </p:blipFill>
                      <p:spPr bwMode="auto">
                        <a:xfrm>
                          <a:off x="291573" y="5308699"/>
                          <a:ext cx="1911026" cy="872799"/>
                        </a:xfrm>
                        <a:prstGeom prst="rect">
                          <a:avLst/>
                        </a:prstGeom>
                        <a:noFill/>
                        <a:ln>
                          <a:noFill/>
                        </a:ln>
                        <a:extLst/>
                      </p:spPr>
                    </p:pic>
                  </p:oleObj>
                </mc:Fallback>
              </mc:AlternateContent>
            </a:graphicData>
          </a:graphic>
        </p:graphicFrame>
        <p:sp>
          <p:nvSpPr>
            <p:cNvPr id="15" name="矩形 14"/>
            <p:cNvSpPr/>
            <p:nvPr/>
          </p:nvSpPr>
          <p:spPr bwMode="auto">
            <a:xfrm>
              <a:off x="140697" y="5195445"/>
              <a:ext cx="2240195" cy="1084584"/>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grpSp>
      <p:grpSp>
        <p:nvGrpSpPr>
          <p:cNvPr id="7" name="组合 6"/>
          <p:cNvGrpSpPr/>
          <p:nvPr/>
        </p:nvGrpSpPr>
        <p:grpSpPr>
          <a:xfrm>
            <a:off x="3055201" y="5287671"/>
            <a:ext cx="2372373" cy="1188182"/>
            <a:chOff x="3312428" y="5238581"/>
            <a:chExt cx="2372373" cy="1188182"/>
          </a:xfrm>
        </p:grpSpPr>
        <p:graphicFrame>
          <p:nvGraphicFramePr>
            <p:cNvPr id="26" name="对象 25"/>
            <p:cNvGraphicFramePr>
              <a:graphicFrameLocks noChangeAspect="1"/>
            </p:cNvGraphicFramePr>
            <p:nvPr>
              <p:extLst>
                <p:ext uri="{D42A27DB-BD31-4B8C-83A1-F6EECF244321}">
                  <p14:modId xmlns:p14="http://schemas.microsoft.com/office/powerpoint/2010/main" val="3706151006"/>
                </p:ext>
              </p:extLst>
            </p:nvPr>
          </p:nvGraphicFramePr>
          <p:xfrm>
            <a:off x="3346932" y="5287671"/>
            <a:ext cx="2245913" cy="1061457"/>
          </p:xfrm>
          <a:graphic>
            <a:graphicData uri="http://schemas.openxmlformats.org/presentationml/2006/ole">
              <mc:AlternateContent xmlns:mc="http://schemas.openxmlformats.org/markup-compatibility/2006">
                <mc:Choice xmlns:v="urn:schemas-microsoft-com:vml" Requires="v">
                  <p:oleObj spid="_x0000_s1231" name="Equation" r:id="rId7" imgW="1041120" imgH="457200" progId="Equation.DSMT4">
                    <p:embed/>
                  </p:oleObj>
                </mc:Choice>
                <mc:Fallback>
                  <p:oleObj name="Equation" r:id="rId7" imgW="1041120" imgH="457200" progId="Equation.DSMT4">
                    <p:embed/>
                    <p:pic>
                      <p:nvPicPr>
                        <p:cNvPr id="0" name=""/>
                        <p:cNvPicPr>
                          <a:picLocks noChangeAspect="1" noChangeArrowheads="1"/>
                        </p:cNvPicPr>
                        <p:nvPr/>
                      </p:nvPicPr>
                      <p:blipFill>
                        <a:blip r:embed="rId8"/>
                        <a:srcRect/>
                        <a:stretch>
                          <a:fillRect/>
                        </a:stretch>
                      </p:blipFill>
                      <p:spPr bwMode="auto">
                        <a:xfrm>
                          <a:off x="3346932" y="5287671"/>
                          <a:ext cx="2245913" cy="106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矩形 26"/>
            <p:cNvSpPr/>
            <p:nvPr/>
          </p:nvSpPr>
          <p:spPr bwMode="auto">
            <a:xfrm>
              <a:off x="3312428" y="5238581"/>
              <a:ext cx="2372373" cy="1188182"/>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grpSp>
      <p:sp>
        <p:nvSpPr>
          <p:cNvPr id="28" name="内容占位符 2"/>
          <p:cNvSpPr txBox="1">
            <a:spLocks/>
          </p:cNvSpPr>
          <p:nvPr/>
        </p:nvSpPr>
        <p:spPr bwMode="auto">
          <a:xfrm>
            <a:off x="5873476" y="836494"/>
            <a:ext cx="3221559" cy="5485163"/>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3781" indent="-342665" algn="l" rtl="0" eaLnBrk="0" fontAlgn="base" hangingPunct="0">
              <a:spcBef>
                <a:spcPts val="773"/>
              </a:spcBef>
              <a:spcAft>
                <a:spcPct val="0"/>
              </a:spcAft>
              <a:buClr>
                <a:srgbClr val="0000FF"/>
              </a:buClr>
              <a:buSzPct val="100000"/>
              <a:buFont typeface="Wingdings" panose="05000000000000000000" pitchFamily="2" charset="2"/>
              <a:buChar char="p"/>
              <a:defRPr sz="2000">
                <a:solidFill>
                  <a:srgbClr val="0000FF"/>
                </a:solidFill>
                <a:latin typeface="+mn-lt"/>
                <a:ea typeface="+mn-ea"/>
                <a:cs typeface="+mn-cs"/>
                <a:sym typeface="Times New Roman" pitchFamily="18" charset="0"/>
              </a:defRPr>
            </a:lvl1pPr>
            <a:lvl2pPr marL="699840" indent="-285740" algn="l" rtl="0" eaLnBrk="0" fontAlgn="base" hangingPunct="0">
              <a:spcBef>
                <a:spcPts val="633"/>
              </a:spcBef>
              <a:spcAft>
                <a:spcPct val="0"/>
              </a:spcAft>
              <a:buClr>
                <a:srgbClr val="3366FF"/>
              </a:buClr>
              <a:buSzPct val="100000"/>
              <a:buFont typeface="Times New Roman" pitchFamily="18" charset="0"/>
              <a:buChar char="–"/>
              <a:defRPr sz="1800">
                <a:solidFill>
                  <a:schemeClr val="tx1"/>
                </a:solidFill>
                <a:latin typeface="+mn-lt"/>
                <a:ea typeface="+mn-ea"/>
                <a:cs typeface="+mn-cs"/>
                <a:sym typeface="Times New Roman" pitchFamily="18" charset="0"/>
              </a:defRPr>
            </a:lvl2pPr>
            <a:lvl3pPr marL="1099429" indent="-228815" algn="l" rtl="0" eaLnBrk="0" fontAlgn="base" hangingPunct="0">
              <a:spcBef>
                <a:spcPts val="56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3pPr>
            <a:lvl4pPr marL="1557059" indent="-228815" algn="l" rtl="0" eaLnBrk="0" fontAlgn="base" hangingPunct="0">
              <a:spcBef>
                <a:spcPts val="42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600">
                <a:solidFill>
                  <a:srgbClr val="0000FF"/>
                </a:solidFill>
                <a:latin typeface="+mn-lt"/>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2531">
                <a:solidFill>
                  <a:srgbClr val="0000FF"/>
                </a:solidFill>
                <a:latin typeface="+mn-lt"/>
                <a:ea typeface="+mn-ea"/>
                <a:cs typeface="+mn-cs"/>
                <a:sym typeface="Times New Roman" pitchFamily="-109" charset="0"/>
              </a:defRPr>
            </a:lvl9pPr>
          </a:lstStyle>
          <a:p>
            <a:pPr marL="1116" indent="0">
              <a:buClr>
                <a:srgbClr val="0070C0"/>
              </a:buClr>
              <a:buNone/>
            </a:pPr>
            <a:r>
              <a:rPr lang="en-US" altLang="zh-CN" sz="1800" b="1" i="1" dirty="0" smtClean="0">
                <a:solidFill>
                  <a:schemeClr val="tx1"/>
                </a:solidFill>
                <a:latin typeface="Arial" panose="020B0604020202020204" pitchFamily="34" charset="0"/>
                <a:cs typeface="Arial" panose="020B0604020202020204" pitchFamily="34" charset="0"/>
              </a:rPr>
              <a:t>Theory and simulations:</a:t>
            </a:r>
          </a:p>
          <a:p>
            <a:pPr>
              <a:buClr>
                <a:schemeClr val="accent1"/>
              </a:buClr>
              <a:buFont typeface="Wingdings" panose="05000000000000000000" pitchFamily="2" charset="2"/>
              <a:buChar char="l"/>
            </a:pPr>
            <a:r>
              <a:rPr lang="en-US" altLang="zh-CN" sz="1600" dirty="0" smtClean="0">
                <a:solidFill>
                  <a:schemeClr val="tx1"/>
                </a:solidFill>
                <a:latin typeface="Arial" panose="020B0604020202020204" pitchFamily="34" charset="0"/>
                <a:cs typeface="Arial" panose="020B0604020202020204" pitchFamily="34" charset="0"/>
              </a:rPr>
              <a:t>S. C. Wilks, et al. Phys. Rev. Lett. 62, 2600 (1989)</a:t>
            </a:r>
          </a:p>
          <a:p>
            <a:pPr>
              <a:buClr>
                <a:schemeClr val="accent1"/>
              </a:buClr>
              <a:buFont typeface="Wingdings" panose="05000000000000000000" pitchFamily="2" charset="2"/>
              <a:buChar char="l"/>
            </a:pPr>
            <a:r>
              <a:rPr lang="en-US" altLang="zh-CN" sz="1600" dirty="0" smtClean="0">
                <a:solidFill>
                  <a:schemeClr val="tx1"/>
                </a:solidFill>
                <a:latin typeface="Arial" panose="020B0604020202020204" pitchFamily="34" charset="0"/>
                <a:cs typeface="Arial" panose="020B0604020202020204" pitchFamily="34" charset="0"/>
              </a:rPr>
              <a:t>P</a:t>
            </a:r>
            <a:r>
              <a:rPr lang="en-US" altLang="zh-CN" sz="1600" dirty="0">
                <a:solidFill>
                  <a:schemeClr val="tx1"/>
                </a:solidFill>
                <a:latin typeface="Arial" panose="020B0604020202020204" pitchFamily="34" charset="0"/>
                <a:cs typeface="Arial" panose="020B0604020202020204" pitchFamily="34" charset="0"/>
              </a:rPr>
              <a:t>. </a:t>
            </a:r>
            <a:r>
              <a:rPr lang="en-US" altLang="zh-CN" sz="1600" dirty="0" err="1" smtClean="0">
                <a:solidFill>
                  <a:schemeClr val="tx1"/>
                </a:solidFill>
                <a:latin typeface="Arial" panose="020B0604020202020204" pitchFamily="34" charset="0"/>
                <a:cs typeface="Arial" panose="020B0604020202020204" pitchFamily="34" charset="0"/>
              </a:rPr>
              <a:t>Sprangle</a:t>
            </a:r>
            <a:r>
              <a:rPr lang="en-US" altLang="zh-CN" sz="1600" dirty="0" smtClean="0">
                <a:solidFill>
                  <a:schemeClr val="tx1"/>
                </a:solidFill>
                <a:latin typeface="Arial" panose="020B0604020202020204" pitchFamily="34" charset="0"/>
                <a:cs typeface="Arial" panose="020B0604020202020204" pitchFamily="34" charset="0"/>
              </a:rPr>
              <a:t>, et al. Phys. Rev. </a:t>
            </a:r>
            <a:r>
              <a:rPr lang="en-US" altLang="zh-CN" sz="1600" dirty="0" err="1" smtClean="0">
                <a:solidFill>
                  <a:schemeClr val="tx1"/>
                </a:solidFill>
                <a:latin typeface="Arial" panose="020B0604020202020204" pitchFamily="34" charset="0"/>
                <a:cs typeface="Arial" panose="020B0604020202020204" pitchFamily="34" charset="0"/>
              </a:rPr>
              <a:t>Lett</a:t>
            </a:r>
            <a:r>
              <a:rPr lang="en-US" altLang="zh-CN" sz="1600" dirty="0" smtClean="0">
                <a:solidFill>
                  <a:schemeClr val="tx1"/>
                </a:solidFill>
                <a:latin typeface="Arial" panose="020B0604020202020204" pitchFamily="34" charset="0"/>
                <a:cs typeface="Arial" panose="020B0604020202020204" pitchFamily="34" charset="0"/>
              </a:rPr>
              <a:t>. 64, 2011 (1990)</a:t>
            </a:r>
          </a:p>
          <a:p>
            <a:pPr>
              <a:buClr>
                <a:schemeClr val="accent1"/>
              </a:buClr>
              <a:buFont typeface="Wingdings" panose="05000000000000000000" pitchFamily="2" charset="2"/>
              <a:buChar char="l"/>
            </a:pPr>
            <a:r>
              <a:rPr lang="en-US" altLang="zh-CN" sz="1600" dirty="0" smtClean="0">
                <a:solidFill>
                  <a:schemeClr val="tx1"/>
                </a:solidFill>
                <a:latin typeface="Arial" panose="020B0604020202020204" pitchFamily="34" charset="0"/>
                <a:cs typeface="Arial" panose="020B0604020202020204" pitchFamily="34" charset="0"/>
              </a:rPr>
              <a:t>W. B. Mori, IEEE J. Quantum Electron. 33, 1942 (1997)</a:t>
            </a:r>
          </a:p>
          <a:p>
            <a:pPr>
              <a:buClr>
                <a:schemeClr val="accent1"/>
              </a:buClr>
              <a:buFont typeface="Wingdings" panose="05000000000000000000" pitchFamily="2" charset="2"/>
              <a:buChar char="l"/>
            </a:pPr>
            <a:r>
              <a:rPr lang="en-US" altLang="zh-CN" sz="1600" dirty="0" smtClean="0">
                <a:solidFill>
                  <a:schemeClr val="tx1"/>
                </a:solidFill>
                <a:latin typeface="Arial" panose="020B0604020202020204" pitchFamily="34" charset="0"/>
                <a:cs typeface="Arial" panose="020B0604020202020204" pitchFamily="34" charset="0"/>
              </a:rPr>
              <a:t>F</a:t>
            </a:r>
            <a:r>
              <a:rPr lang="en-US" altLang="zh-CN" sz="1600" dirty="0">
                <a:solidFill>
                  <a:schemeClr val="tx1"/>
                </a:solidFill>
                <a:latin typeface="Arial" panose="020B0604020202020204" pitchFamily="34" charset="0"/>
                <a:cs typeface="Arial" panose="020B0604020202020204" pitchFamily="34" charset="0"/>
              </a:rPr>
              <a:t>. S. </a:t>
            </a:r>
            <a:r>
              <a:rPr lang="en-US" altLang="zh-CN" sz="1600" dirty="0" err="1" smtClean="0">
                <a:solidFill>
                  <a:schemeClr val="tx1"/>
                </a:solidFill>
                <a:latin typeface="Arial" panose="020B0604020202020204" pitchFamily="34" charset="0"/>
                <a:cs typeface="Arial" panose="020B0604020202020204" pitchFamily="34" charset="0"/>
              </a:rPr>
              <a:t>Tsung</a:t>
            </a:r>
            <a:r>
              <a:rPr lang="en-US" altLang="zh-CN" sz="1600" dirty="0" smtClean="0">
                <a:solidFill>
                  <a:schemeClr val="tx1"/>
                </a:solidFill>
                <a:latin typeface="Arial" panose="020B0604020202020204" pitchFamily="34" charset="0"/>
                <a:cs typeface="Arial" panose="020B0604020202020204" pitchFamily="34" charset="0"/>
              </a:rPr>
              <a:t>, et al, PNAS 99, 29-32 (2002)</a:t>
            </a:r>
            <a:endParaRPr lang="en-US" altLang="zh-CN" sz="1600" dirty="0">
              <a:solidFill>
                <a:schemeClr val="tx1"/>
              </a:solidFill>
              <a:latin typeface="Arial" panose="020B0604020202020204" pitchFamily="34" charset="0"/>
              <a:cs typeface="Arial" panose="020B0604020202020204" pitchFamily="34" charset="0"/>
            </a:endParaRPr>
          </a:p>
          <a:p>
            <a:pPr>
              <a:buClr>
                <a:schemeClr val="accent1"/>
              </a:buClr>
              <a:buFont typeface="Wingdings" panose="05000000000000000000" pitchFamily="2" charset="2"/>
              <a:buChar char="l"/>
            </a:pPr>
            <a:r>
              <a:rPr lang="en-US" altLang="zh-CN" sz="1600" dirty="0" smtClean="0">
                <a:solidFill>
                  <a:schemeClr val="tx1"/>
                </a:solidFill>
                <a:latin typeface="Arial" panose="020B0604020202020204" pitchFamily="34" charset="0"/>
                <a:cs typeface="Arial" panose="020B0604020202020204" pitchFamily="34" charset="0"/>
              </a:rPr>
              <a:t>Gordon</a:t>
            </a:r>
            <a:r>
              <a:rPr lang="en-US" altLang="zh-CN" sz="1600" dirty="0">
                <a:solidFill>
                  <a:schemeClr val="tx1"/>
                </a:solidFill>
                <a:latin typeface="Arial" panose="020B0604020202020204" pitchFamily="34" charset="0"/>
                <a:cs typeface="Arial" panose="020B0604020202020204" pitchFamily="34" charset="0"/>
              </a:rPr>
              <a:t>, D. F. et al. </a:t>
            </a:r>
            <a:r>
              <a:rPr lang="en-US" altLang="zh-CN" sz="1600" dirty="0" smtClean="0">
                <a:solidFill>
                  <a:schemeClr val="tx1"/>
                </a:solidFill>
                <a:latin typeface="Arial" panose="020B0604020202020204" pitchFamily="34" charset="0"/>
                <a:cs typeface="Arial" panose="020B0604020202020204" pitchFamily="34" charset="0"/>
              </a:rPr>
              <a:t>Phys</a:t>
            </a:r>
            <a:r>
              <a:rPr lang="en-US" altLang="zh-CN" sz="1600" dirty="0">
                <a:solidFill>
                  <a:schemeClr val="tx1"/>
                </a:solidFill>
                <a:latin typeface="Arial" panose="020B0604020202020204" pitchFamily="34" charset="0"/>
                <a:cs typeface="Arial" panose="020B0604020202020204" pitchFamily="34" charset="0"/>
              </a:rPr>
              <a:t>. Rev. Lett. 90, 215001 (</a:t>
            </a:r>
            <a:r>
              <a:rPr lang="en-US" altLang="zh-CN" sz="1600" dirty="0" smtClean="0">
                <a:solidFill>
                  <a:schemeClr val="tx1"/>
                </a:solidFill>
                <a:latin typeface="Arial" panose="020B0604020202020204" pitchFamily="34" charset="0"/>
                <a:cs typeface="Arial" panose="020B0604020202020204" pitchFamily="34" charset="0"/>
              </a:rPr>
              <a:t>2003)</a:t>
            </a:r>
          </a:p>
          <a:p>
            <a:pPr marL="1116" indent="0">
              <a:buClr>
                <a:srgbClr val="0070C0"/>
              </a:buClr>
              <a:buNone/>
            </a:pPr>
            <a:r>
              <a:rPr lang="en-US" altLang="zh-CN" sz="1800" b="1" i="1" dirty="0" smtClean="0">
                <a:solidFill>
                  <a:schemeClr val="tx1"/>
                </a:solidFill>
                <a:latin typeface="Arial" panose="020B0604020202020204" pitchFamily="34" charset="0"/>
                <a:cs typeface="Arial" panose="020B0604020202020204" pitchFamily="34" charset="0"/>
              </a:rPr>
              <a:t>Experiments:</a:t>
            </a:r>
          </a:p>
          <a:p>
            <a:pPr>
              <a:buClr>
                <a:schemeClr val="accent1"/>
              </a:buClr>
              <a:buFont typeface="Wingdings" panose="05000000000000000000" pitchFamily="2" charset="2"/>
              <a:buChar char="l"/>
            </a:pPr>
            <a:r>
              <a:rPr lang="en-US" altLang="zh-CN" sz="1600" dirty="0">
                <a:solidFill>
                  <a:schemeClr val="tx1"/>
                </a:solidFill>
                <a:latin typeface="Arial" panose="020B0604020202020204" pitchFamily="34" charset="0"/>
                <a:cs typeface="Arial" panose="020B0604020202020204" pitchFamily="34" charset="0"/>
              </a:rPr>
              <a:t>J. Faure, et al. Phys. Rev. Lett. 95, 205003 (2005)</a:t>
            </a:r>
          </a:p>
          <a:p>
            <a:pPr>
              <a:buClr>
                <a:schemeClr val="accent1"/>
              </a:buClr>
              <a:buFont typeface="Wingdings" panose="05000000000000000000" pitchFamily="2" charset="2"/>
              <a:buChar char="l"/>
            </a:pPr>
            <a:r>
              <a:rPr lang="en-US" altLang="zh-CN" sz="1600" dirty="0">
                <a:solidFill>
                  <a:schemeClr val="tx1"/>
                </a:solidFill>
                <a:latin typeface="Arial" panose="020B0604020202020204" pitchFamily="34" charset="0"/>
                <a:cs typeface="Arial" panose="020B0604020202020204" pitchFamily="34" charset="0"/>
              </a:rPr>
              <a:t>J. Schreiber, et al. Phys. Rev. Lett. 105, 235003 (2010)</a:t>
            </a:r>
          </a:p>
          <a:p>
            <a:pPr>
              <a:buClr>
                <a:schemeClr val="accent1"/>
              </a:buClr>
              <a:buFont typeface="Wingdings" panose="05000000000000000000" pitchFamily="2" charset="2"/>
              <a:buChar char="l"/>
            </a:pPr>
            <a:r>
              <a:rPr lang="en-US" altLang="zh-CN" sz="1600" dirty="0">
                <a:solidFill>
                  <a:schemeClr val="tx1"/>
                </a:solidFill>
                <a:latin typeface="Arial" panose="020B0604020202020204" pitchFamily="34" charset="0"/>
                <a:cs typeface="Arial" panose="020B0604020202020204" pitchFamily="34" charset="0"/>
              </a:rPr>
              <a:t>C.-H. </a:t>
            </a:r>
            <a:r>
              <a:rPr lang="en-US" altLang="zh-CN" sz="1600" dirty="0" err="1">
                <a:solidFill>
                  <a:schemeClr val="tx1"/>
                </a:solidFill>
                <a:latin typeface="Arial" panose="020B0604020202020204" pitchFamily="34" charset="0"/>
                <a:cs typeface="Arial" panose="020B0604020202020204" pitchFamily="34" charset="0"/>
              </a:rPr>
              <a:t>Pai</a:t>
            </a:r>
            <a:r>
              <a:rPr lang="en-US" altLang="zh-CN" sz="1600" dirty="0">
                <a:solidFill>
                  <a:schemeClr val="tx1"/>
                </a:solidFill>
                <a:latin typeface="Arial" panose="020B0604020202020204" pitchFamily="34" charset="0"/>
                <a:cs typeface="Arial" panose="020B0604020202020204" pitchFamily="34" charset="0"/>
              </a:rPr>
              <a:t>, et al. Phys. Rev. A 82, 63804 (2010)</a:t>
            </a:r>
          </a:p>
          <a:p>
            <a:pPr marL="1116" indent="0">
              <a:buNone/>
            </a:pPr>
            <a:r>
              <a:rPr lang="en-US" altLang="zh-CN" dirty="0">
                <a:latin typeface="Arial" panose="020B0604020202020204" pitchFamily="34" charset="0"/>
                <a:cs typeface="Arial" panose="020B0604020202020204" pitchFamily="34" charset="0"/>
              </a:rPr>
              <a:t/>
            </a:r>
            <a:br>
              <a:rPr lang="en-US" altLang="zh-CN" dirty="0">
                <a:latin typeface="Arial" panose="020B0604020202020204" pitchFamily="34" charset="0"/>
                <a:cs typeface="Arial" panose="020B0604020202020204" pitchFamily="34" charset="0"/>
              </a:rPr>
            </a:br>
            <a:r>
              <a:rPr lang="en-US" altLang="zh-CN" dirty="0">
                <a:latin typeface="Arial" panose="020B0604020202020204" pitchFamily="34" charset="0"/>
                <a:cs typeface="Arial" panose="020B0604020202020204" pitchFamily="34" charset="0"/>
              </a:rPr>
              <a:t/>
            </a:r>
            <a:br>
              <a:rPr lang="en-US" altLang="zh-CN" dirty="0">
                <a:latin typeface="Arial" panose="020B0604020202020204" pitchFamily="34" charset="0"/>
                <a:cs typeface="Arial" panose="020B0604020202020204" pitchFamily="34" charset="0"/>
              </a:rPr>
            </a:br>
            <a:endParaRPr lang="en-US" altLang="zh-CN" dirty="0" smtClean="0">
              <a:latin typeface="Arial" panose="020B0604020202020204" pitchFamily="34" charset="0"/>
              <a:cs typeface="Arial" panose="020B0604020202020204" pitchFamily="34" charset="0"/>
            </a:endParaRPr>
          </a:p>
        </p:txBody>
      </p:sp>
      <p:sp>
        <p:nvSpPr>
          <p:cNvPr id="18" name="右箭头 17"/>
          <p:cNvSpPr/>
          <p:nvPr/>
        </p:nvSpPr>
        <p:spPr bwMode="auto">
          <a:xfrm>
            <a:off x="4247582" y="1601022"/>
            <a:ext cx="619932" cy="183173"/>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sp>
        <p:nvSpPr>
          <p:cNvPr id="16" name="标题 1"/>
          <p:cNvSpPr txBox="1">
            <a:spLocks/>
          </p:cNvSpPr>
          <p:nvPr/>
        </p:nvSpPr>
        <p:spPr bwMode="auto">
          <a:xfrm>
            <a:off x="442748" y="-73676"/>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zh-CN" sz="3400" b="1" dirty="0">
                <a:solidFill>
                  <a:srgbClr val="002060"/>
                </a:solidFill>
                <a:latin typeface="Helvetica" panose="020B0604020202030204" pitchFamily="34" charset="0"/>
                <a:sym typeface="华文宋体" pitchFamily="2" charset="-122"/>
              </a:rPr>
              <a:t>Photon deceleration</a:t>
            </a:r>
            <a:endParaRPr lang="zh-CN" altLang="en-US" sz="3400" b="1" dirty="0">
              <a:solidFill>
                <a:srgbClr val="002060"/>
              </a:solidFill>
              <a:latin typeface="Helvetica" panose="020B0604020202030204" pitchFamily="34" charset="0"/>
            </a:endParaRPr>
          </a:p>
        </p:txBody>
      </p:sp>
    </p:spTree>
    <p:extLst>
      <p:ext uri="{BB962C8B-B14F-4D97-AF65-F5344CB8AC3E}">
        <p14:creationId xmlns:p14="http://schemas.microsoft.com/office/powerpoint/2010/main" val="214128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59" y="914571"/>
            <a:ext cx="5781458" cy="4220879"/>
          </a:xfrm>
          <a:prstGeom prst="rect">
            <a:avLst/>
          </a:prstGeom>
        </p:spPr>
      </p:pic>
      <p:grpSp>
        <p:nvGrpSpPr>
          <p:cNvPr id="6" name="组合 5"/>
          <p:cNvGrpSpPr/>
          <p:nvPr/>
        </p:nvGrpSpPr>
        <p:grpSpPr>
          <a:xfrm>
            <a:off x="369104" y="5339470"/>
            <a:ext cx="2240195" cy="1084584"/>
            <a:chOff x="140697" y="5195445"/>
            <a:chExt cx="2240195" cy="1084584"/>
          </a:xfrm>
        </p:grpSpPr>
        <p:graphicFrame>
          <p:nvGraphicFramePr>
            <p:cNvPr id="14" name="对象 13"/>
            <p:cNvGraphicFramePr>
              <a:graphicFrameLocks noChangeAspect="1"/>
            </p:cNvGraphicFramePr>
            <p:nvPr>
              <p:extLst/>
            </p:nvPr>
          </p:nvGraphicFramePr>
          <p:xfrm>
            <a:off x="291573" y="5308699"/>
            <a:ext cx="1911026" cy="872799"/>
          </p:xfrm>
          <a:graphic>
            <a:graphicData uri="http://schemas.openxmlformats.org/presentationml/2006/ole">
              <mc:AlternateContent xmlns:mc="http://schemas.openxmlformats.org/markup-compatibility/2006">
                <mc:Choice xmlns:v="urn:schemas-microsoft-com:vml" Requires="v">
                  <p:oleObj spid="_x0000_s5752" name="Equation" r:id="rId5" imgW="1066680" imgH="419040" progId="Equation.DSMT4">
                    <p:embed/>
                  </p:oleObj>
                </mc:Choice>
                <mc:Fallback>
                  <p:oleObj name="Equation" r:id="rId5" imgW="1066680" imgH="419040" progId="Equation.DSMT4">
                    <p:embed/>
                    <p:pic>
                      <p:nvPicPr>
                        <p:cNvPr id="0" name=""/>
                        <p:cNvPicPr>
                          <a:picLocks noChangeAspect="1" noChangeArrowheads="1"/>
                        </p:cNvPicPr>
                        <p:nvPr/>
                      </p:nvPicPr>
                      <p:blipFill>
                        <a:blip r:embed="rId6"/>
                        <a:srcRect/>
                        <a:stretch>
                          <a:fillRect/>
                        </a:stretch>
                      </p:blipFill>
                      <p:spPr bwMode="auto">
                        <a:xfrm>
                          <a:off x="291573" y="5308699"/>
                          <a:ext cx="1911026" cy="872799"/>
                        </a:xfrm>
                        <a:prstGeom prst="rect">
                          <a:avLst/>
                        </a:prstGeom>
                        <a:noFill/>
                        <a:ln>
                          <a:noFill/>
                        </a:ln>
                        <a:extLst/>
                      </p:spPr>
                    </p:pic>
                  </p:oleObj>
                </mc:Fallback>
              </mc:AlternateContent>
            </a:graphicData>
          </a:graphic>
        </p:graphicFrame>
        <p:sp>
          <p:nvSpPr>
            <p:cNvPr id="15" name="矩形 14"/>
            <p:cNvSpPr/>
            <p:nvPr/>
          </p:nvSpPr>
          <p:spPr bwMode="auto">
            <a:xfrm>
              <a:off x="140697" y="5195445"/>
              <a:ext cx="2240195" cy="1084584"/>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grpSp>
      <p:grpSp>
        <p:nvGrpSpPr>
          <p:cNvPr id="7" name="组合 6"/>
          <p:cNvGrpSpPr/>
          <p:nvPr/>
        </p:nvGrpSpPr>
        <p:grpSpPr>
          <a:xfrm>
            <a:off x="3055201" y="5287671"/>
            <a:ext cx="2372373" cy="1188182"/>
            <a:chOff x="3312428" y="5238581"/>
            <a:chExt cx="2372373" cy="1188182"/>
          </a:xfrm>
        </p:grpSpPr>
        <p:graphicFrame>
          <p:nvGraphicFramePr>
            <p:cNvPr id="26" name="对象 25"/>
            <p:cNvGraphicFramePr>
              <a:graphicFrameLocks noChangeAspect="1"/>
            </p:cNvGraphicFramePr>
            <p:nvPr>
              <p:extLst/>
            </p:nvPr>
          </p:nvGraphicFramePr>
          <p:xfrm>
            <a:off x="3346932" y="5287671"/>
            <a:ext cx="2245913" cy="1061457"/>
          </p:xfrm>
          <a:graphic>
            <a:graphicData uri="http://schemas.openxmlformats.org/presentationml/2006/ole">
              <mc:AlternateContent xmlns:mc="http://schemas.openxmlformats.org/markup-compatibility/2006">
                <mc:Choice xmlns:v="urn:schemas-microsoft-com:vml" Requires="v">
                  <p:oleObj spid="_x0000_s5753" name="Equation" r:id="rId7" imgW="1041120" imgH="457200" progId="Equation.DSMT4">
                    <p:embed/>
                  </p:oleObj>
                </mc:Choice>
                <mc:Fallback>
                  <p:oleObj name="Equation" r:id="rId7" imgW="1041120" imgH="457200" progId="Equation.DSMT4">
                    <p:embed/>
                    <p:pic>
                      <p:nvPicPr>
                        <p:cNvPr id="0" name=""/>
                        <p:cNvPicPr>
                          <a:picLocks noChangeAspect="1" noChangeArrowheads="1"/>
                        </p:cNvPicPr>
                        <p:nvPr/>
                      </p:nvPicPr>
                      <p:blipFill>
                        <a:blip r:embed="rId8"/>
                        <a:srcRect/>
                        <a:stretch>
                          <a:fillRect/>
                        </a:stretch>
                      </p:blipFill>
                      <p:spPr bwMode="auto">
                        <a:xfrm>
                          <a:off x="3346932" y="5287671"/>
                          <a:ext cx="2245913" cy="106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矩形 26"/>
            <p:cNvSpPr/>
            <p:nvPr/>
          </p:nvSpPr>
          <p:spPr bwMode="auto">
            <a:xfrm>
              <a:off x="3312428" y="5238581"/>
              <a:ext cx="2372373" cy="1188182"/>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grpSp>
      <p:sp>
        <p:nvSpPr>
          <p:cNvPr id="16" name="标题 1"/>
          <p:cNvSpPr txBox="1">
            <a:spLocks/>
          </p:cNvSpPr>
          <p:nvPr/>
        </p:nvSpPr>
        <p:spPr bwMode="auto">
          <a:xfrm>
            <a:off x="442748" y="-73676"/>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zh-CN" sz="3400" b="1" dirty="0">
                <a:solidFill>
                  <a:srgbClr val="002060"/>
                </a:solidFill>
                <a:latin typeface="Helvetica" panose="020B0604020202030204" pitchFamily="34" charset="0"/>
                <a:sym typeface="华文宋体" pitchFamily="2" charset="-122"/>
              </a:rPr>
              <a:t>Photon deceleration</a:t>
            </a:r>
            <a:endParaRPr lang="zh-CN" altLang="en-US" sz="3400" b="1" dirty="0">
              <a:solidFill>
                <a:srgbClr val="002060"/>
              </a:solidFill>
              <a:latin typeface="Helvetica" panose="020B0604020202030204" pitchFamily="34" charset="0"/>
            </a:endParaRPr>
          </a:p>
        </p:txBody>
      </p:sp>
      <p:graphicFrame>
        <p:nvGraphicFramePr>
          <p:cNvPr id="25" name="对象 24"/>
          <p:cNvGraphicFramePr>
            <a:graphicFrameLocks noChangeAspect="1"/>
          </p:cNvGraphicFramePr>
          <p:nvPr>
            <p:extLst>
              <p:ext uri="{D42A27DB-BD31-4B8C-83A1-F6EECF244321}">
                <p14:modId xmlns:p14="http://schemas.microsoft.com/office/powerpoint/2010/main" val="2838765112"/>
              </p:ext>
            </p:extLst>
          </p:nvPr>
        </p:nvGraphicFramePr>
        <p:xfrm>
          <a:off x="6319926" y="2359296"/>
          <a:ext cx="1743325" cy="1089578"/>
        </p:xfrm>
        <a:graphic>
          <a:graphicData uri="http://schemas.openxmlformats.org/presentationml/2006/ole">
            <mc:AlternateContent xmlns:mc="http://schemas.openxmlformats.org/markup-compatibility/2006">
              <mc:Choice xmlns:v="urn:schemas-microsoft-com:vml" Requires="v">
                <p:oleObj spid="_x0000_s5754" name="Equation" r:id="rId9" imgW="787320" imgH="457200" progId="Equation.DSMT4">
                  <p:embed/>
                </p:oleObj>
              </mc:Choice>
              <mc:Fallback>
                <p:oleObj name="Equation" r:id="rId9" imgW="787320" imgH="457200" progId="Equation.DSMT4">
                  <p:embed/>
                  <p:pic>
                    <p:nvPicPr>
                      <p:cNvPr id="0" name=""/>
                      <p:cNvPicPr>
                        <a:picLocks noChangeAspect="1" noChangeArrowheads="1"/>
                      </p:cNvPicPr>
                      <p:nvPr/>
                    </p:nvPicPr>
                    <p:blipFill>
                      <a:blip r:embed="rId10"/>
                      <a:srcRect/>
                      <a:stretch>
                        <a:fillRect/>
                      </a:stretch>
                    </p:blipFill>
                    <p:spPr bwMode="auto">
                      <a:xfrm>
                        <a:off x="6319926" y="2359296"/>
                        <a:ext cx="1743325" cy="1089578"/>
                      </a:xfrm>
                      <a:prstGeom prst="rect">
                        <a:avLst/>
                      </a:prstGeom>
                      <a:noFill/>
                      <a:ln>
                        <a:noFill/>
                      </a:ln>
                      <a:extLst/>
                    </p:spPr>
                  </p:pic>
                </p:oleObj>
              </mc:Fallback>
            </mc:AlternateContent>
          </a:graphicData>
        </a:graphic>
      </p:graphicFrame>
      <p:graphicFrame>
        <p:nvGraphicFramePr>
          <p:cNvPr id="29" name="对象 28"/>
          <p:cNvGraphicFramePr>
            <a:graphicFrameLocks noChangeAspect="1"/>
          </p:cNvGraphicFramePr>
          <p:nvPr>
            <p:extLst>
              <p:ext uri="{D42A27DB-BD31-4B8C-83A1-F6EECF244321}">
                <p14:modId xmlns:p14="http://schemas.microsoft.com/office/powerpoint/2010/main" val="3814280560"/>
              </p:ext>
            </p:extLst>
          </p:nvPr>
        </p:nvGraphicFramePr>
        <p:xfrm>
          <a:off x="7936238" y="1800492"/>
          <a:ext cx="1126847" cy="484874"/>
        </p:xfrm>
        <a:graphic>
          <a:graphicData uri="http://schemas.openxmlformats.org/presentationml/2006/ole">
            <mc:AlternateContent xmlns:mc="http://schemas.openxmlformats.org/markup-compatibility/2006">
              <mc:Choice xmlns:v="urn:schemas-microsoft-com:vml" Requires="v">
                <p:oleObj spid="_x0000_s5755" name="Equation" r:id="rId11" imgW="571320" imgH="228600" progId="Equation.DSMT4">
                  <p:embed/>
                </p:oleObj>
              </mc:Choice>
              <mc:Fallback>
                <p:oleObj name="Equation" r:id="rId11" imgW="571320" imgH="228600" progId="Equation.DSMT4">
                  <p:embed/>
                  <p:pic>
                    <p:nvPicPr>
                      <p:cNvPr id="0" name=""/>
                      <p:cNvPicPr>
                        <a:picLocks noChangeAspect="1" noChangeArrowheads="1"/>
                      </p:cNvPicPr>
                      <p:nvPr/>
                    </p:nvPicPr>
                    <p:blipFill>
                      <a:blip r:embed="rId12"/>
                      <a:srcRect/>
                      <a:stretch>
                        <a:fillRect/>
                      </a:stretch>
                    </p:blipFill>
                    <p:spPr bwMode="auto">
                      <a:xfrm>
                        <a:off x="7936238" y="1800492"/>
                        <a:ext cx="1126847" cy="484874"/>
                      </a:xfrm>
                      <a:prstGeom prst="rect">
                        <a:avLst/>
                      </a:prstGeom>
                      <a:noFill/>
                      <a:ln>
                        <a:noFill/>
                      </a:ln>
                      <a:extLst/>
                    </p:spPr>
                  </p:pic>
                </p:oleObj>
              </mc:Fallback>
            </mc:AlternateContent>
          </a:graphicData>
        </a:graphic>
      </p:graphicFrame>
      <p:sp>
        <p:nvSpPr>
          <p:cNvPr id="30" name="文本占位符 4"/>
          <p:cNvSpPr txBox="1">
            <a:spLocks/>
          </p:cNvSpPr>
          <p:nvPr/>
        </p:nvSpPr>
        <p:spPr bwMode="auto">
          <a:xfrm>
            <a:off x="5775078" y="1133635"/>
            <a:ext cx="3164413" cy="750516"/>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3781" indent="-342665" algn="l" rtl="0" eaLnBrk="0" fontAlgn="base" hangingPunct="0">
              <a:spcBef>
                <a:spcPts val="773"/>
              </a:spcBef>
              <a:spcAft>
                <a:spcPct val="0"/>
              </a:spcAft>
              <a:buClr>
                <a:srgbClr val="0000FF"/>
              </a:buClr>
              <a:buSzPct val="100000"/>
              <a:buFont typeface="Times New Roman" pitchFamily="18" charset="0"/>
              <a:buChar char="•"/>
              <a:defRPr sz="1969">
                <a:solidFill>
                  <a:srgbClr val="0000FF"/>
                </a:solidFill>
                <a:latin typeface="+mn-lt"/>
                <a:ea typeface="+mn-ea"/>
                <a:cs typeface="+mn-cs"/>
                <a:sym typeface="Times New Roman" pitchFamily="18" charset="0"/>
              </a:defRPr>
            </a:lvl1pPr>
            <a:lvl2pPr marL="699840" indent="-285740" algn="l" rtl="0" eaLnBrk="0" fontAlgn="base" hangingPunct="0">
              <a:spcBef>
                <a:spcPts val="633"/>
              </a:spcBef>
              <a:spcAft>
                <a:spcPct val="0"/>
              </a:spcAft>
              <a:buClr>
                <a:srgbClr val="3366FF"/>
              </a:buClr>
              <a:buSzPct val="100000"/>
              <a:buFont typeface="Times New Roman" pitchFamily="18" charset="0"/>
              <a:buChar char="–"/>
              <a:defRPr sz="1687">
                <a:solidFill>
                  <a:srgbClr val="3366FF"/>
                </a:solidFill>
                <a:latin typeface="+mn-lt"/>
                <a:ea typeface="+mn-ea"/>
                <a:cs typeface="+mn-cs"/>
                <a:sym typeface="Times New Roman" pitchFamily="18" charset="0"/>
              </a:defRPr>
            </a:lvl2pPr>
            <a:lvl3pPr marL="1099429" indent="-228815" algn="l" rtl="0" eaLnBrk="0" fontAlgn="base" hangingPunct="0">
              <a:spcBef>
                <a:spcPts val="562"/>
              </a:spcBef>
              <a:spcAft>
                <a:spcPct val="0"/>
              </a:spcAft>
              <a:buClr>
                <a:srgbClr val="0000FF"/>
              </a:buClr>
              <a:buSzPct val="100000"/>
              <a:buFont typeface="Times New Roman" pitchFamily="18" charset="0"/>
              <a:buChar char="•"/>
              <a:defRPr sz="1406">
                <a:solidFill>
                  <a:srgbClr val="0000FF"/>
                </a:solidFill>
                <a:latin typeface="+mn-lt"/>
                <a:ea typeface="+mn-ea"/>
                <a:cs typeface="+mn-cs"/>
                <a:sym typeface="Times New Roman" pitchFamily="18" charset="0"/>
              </a:defRPr>
            </a:lvl3pPr>
            <a:lvl4pPr marL="1557059" indent="-228815" algn="l" rtl="0" eaLnBrk="0" fontAlgn="base" hangingPunct="0">
              <a:spcBef>
                <a:spcPts val="422"/>
              </a:spcBef>
              <a:spcAft>
                <a:spcPct val="0"/>
              </a:spcAft>
              <a:buClr>
                <a:srgbClr val="0000FF"/>
              </a:buClr>
              <a:buSzPct val="100000"/>
              <a:buFont typeface="Times New Roman" pitchFamily="18" charset="0"/>
              <a:buChar char="–"/>
              <a:defRPr sz="1266">
                <a:solidFill>
                  <a:srgbClr val="0000FF"/>
                </a:solidFill>
                <a:latin typeface="+mn-lt"/>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266">
                <a:solidFill>
                  <a:srgbClr val="0000FF"/>
                </a:solidFill>
                <a:latin typeface="+mn-lt"/>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9pPr>
          </a:lstStyle>
          <a:p>
            <a:pPr marL="1116" indent="0">
              <a:buNone/>
            </a:pPr>
            <a:r>
              <a:rPr lang="en-US" altLang="zh-CN" sz="2000" kern="0" dirty="0" smtClean="0">
                <a:solidFill>
                  <a:schemeClr val="tx1"/>
                </a:solidFill>
                <a:latin typeface="Arial" panose="020B0604020202020204" pitchFamily="34" charset="0"/>
                <a:cs typeface="Arial" panose="020B0604020202020204" pitchFamily="34" charset="0"/>
              </a:rPr>
              <a:t>Optimal pulse duration for IR pulse generation</a:t>
            </a:r>
            <a:endParaRPr lang="zh-CN" altLang="en-US" sz="2000" kern="0" dirty="0">
              <a:solidFill>
                <a:schemeClr val="tx1"/>
              </a:solidFill>
              <a:latin typeface="Arial" panose="020B0604020202020204" pitchFamily="34" charset="0"/>
              <a:cs typeface="Arial" panose="020B0604020202020204" pitchFamily="34" charset="0"/>
            </a:endParaRPr>
          </a:p>
        </p:txBody>
      </p:sp>
      <p:graphicFrame>
        <p:nvGraphicFramePr>
          <p:cNvPr id="31" name="对象 30"/>
          <p:cNvGraphicFramePr>
            <a:graphicFrameLocks noChangeAspect="1"/>
          </p:cNvGraphicFramePr>
          <p:nvPr>
            <p:extLst>
              <p:ext uri="{D42A27DB-BD31-4B8C-83A1-F6EECF244321}">
                <p14:modId xmlns:p14="http://schemas.microsoft.com/office/powerpoint/2010/main" val="3080368749"/>
              </p:ext>
            </p:extLst>
          </p:nvPr>
        </p:nvGraphicFramePr>
        <p:xfrm>
          <a:off x="6220164" y="4251304"/>
          <a:ext cx="2276327" cy="1088166"/>
        </p:xfrm>
        <a:graphic>
          <a:graphicData uri="http://schemas.openxmlformats.org/presentationml/2006/ole">
            <mc:AlternateContent xmlns:mc="http://schemas.openxmlformats.org/markup-compatibility/2006">
              <mc:Choice xmlns:v="urn:schemas-microsoft-com:vml" Requires="v">
                <p:oleObj spid="_x0000_s5756" name="Equation" r:id="rId13" imgW="1143000" imgH="507960" progId="Equation.DSMT4">
                  <p:embed/>
                </p:oleObj>
              </mc:Choice>
              <mc:Fallback>
                <p:oleObj name="Equation" r:id="rId13" imgW="1143000" imgH="507960" progId="Equation.DSMT4">
                  <p:embed/>
                  <p:pic>
                    <p:nvPicPr>
                      <p:cNvPr id="0" name=""/>
                      <p:cNvPicPr>
                        <a:picLocks noChangeAspect="1" noChangeArrowheads="1"/>
                      </p:cNvPicPr>
                      <p:nvPr/>
                    </p:nvPicPr>
                    <p:blipFill>
                      <a:blip r:embed="rId14"/>
                      <a:srcRect/>
                      <a:stretch>
                        <a:fillRect/>
                      </a:stretch>
                    </p:blipFill>
                    <p:spPr bwMode="auto">
                      <a:xfrm>
                        <a:off x="6220164" y="4251304"/>
                        <a:ext cx="2276327" cy="1088166"/>
                      </a:xfrm>
                      <a:prstGeom prst="rect">
                        <a:avLst/>
                      </a:prstGeom>
                      <a:noFill/>
                      <a:ln>
                        <a:noFill/>
                      </a:ln>
                      <a:extLst/>
                    </p:spPr>
                  </p:pic>
                </p:oleObj>
              </mc:Fallback>
            </mc:AlternateContent>
          </a:graphicData>
        </a:graphic>
      </p:graphicFrame>
      <p:graphicFrame>
        <p:nvGraphicFramePr>
          <p:cNvPr id="33" name="对象 32"/>
          <p:cNvGraphicFramePr>
            <a:graphicFrameLocks noChangeAspect="1"/>
          </p:cNvGraphicFramePr>
          <p:nvPr>
            <p:extLst>
              <p:ext uri="{D42A27DB-BD31-4B8C-83A1-F6EECF244321}">
                <p14:modId xmlns:p14="http://schemas.microsoft.com/office/powerpoint/2010/main" val="3355369665"/>
              </p:ext>
            </p:extLst>
          </p:nvPr>
        </p:nvGraphicFramePr>
        <p:xfrm>
          <a:off x="6319926" y="5560362"/>
          <a:ext cx="1770098" cy="499316"/>
        </p:xfrm>
        <a:graphic>
          <a:graphicData uri="http://schemas.openxmlformats.org/presentationml/2006/ole">
            <mc:AlternateContent xmlns:mc="http://schemas.openxmlformats.org/markup-compatibility/2006">
              <mc:Choice xmlns:v="urn:schemas-microsoft-com:vml" Requires="v">
                <p:oleObj spid="_x0000_s5757" name="Equation" r:id="rId15" imgW="774360" imgH="203040" progId="Equation.DSMT4">
                  <p:embed/>
                </p:oleObj>
              </mc:Choice>
              <mc:Fallback>
                <p:oleObj name="Equation" r:id="rId15" imgW="774360" imgH="203040" progId="Equation.DSMT4">
                  <p:embed/>
                  <p:pic>
                    <p:nvPicPr>
                      <p:cNvPr id="0" name=""/>
                      <p:cNvPicPr>
                        <a:picLocks noChangeAspect="1" noChangeArrowheads="1"/>
                      </p:cNvPicPr>
                      <p:nvPr/>
                    </p:nvPicPr>
                    <p:blipFill>
                      <a:blip r:embed="rId16"/>
                      <a:srcRect/>
                      <a:stretch>
                        <a:fillRect/>
                      </a:stretch>
                    </p:blipFill>
                    <p:spPr bwMode="auto">
                      <a:xfrm>
                        <a:off x="6319926" y="5560362"/>
                        <a:ext cx="1770098" cy="499316"/>
                      </a:xfrm>
                      <a:prstGeom prst="rect">
                        <a:avLst/>
                      </a:prstGeom>
                      <a:noFill/>
                      <a:ln>
                        <a:noFill/>
                      </a:ln>
                      <a:extLst/>
                    </p:spPr>
                  </p:pic>
                </p:oleObj>
              </mc:Fallback>
            </mc:AlternateContent>
          </a:graphicData>
        </a:graphic>
      </p:graphicFrame>
      <p:sp>
        <p:nvSpPr>
          <p:cNvPr id="34" name="矩形 33"/>
          <p:cNvSpPr/>
          <p:nvPr/>
        </p:nvSpPr>
        <p:spPr bwMode="auto">
          <a:xfrm>
            <a:off x="6109505" y="4144915"/>
            <a:ext cx="2562843" cy="2180607"/>
          </a:xfrm>
          <a:prstGeom prst="rect">
            <a:avLst/>
          </a:prstGeom>
          <a:noFill/>
          <a:ln w="38100">
            <a:solidFill>
              <a:schemeClr val="accent1"/>
            </a:solidFill>
            <a:prstDash val="dash"/>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sp>
        <p:nvSpPr>
          <p:cNvPr id="28" name="矩形 27"/>
          <p:cNvSpPr/>
          <p:nvPr/>
        </p:nvSpPr>
        <p:spPr>
          <a:xfrm>
            <a:off x="3852086" y="4253086"/>
            <a:ext cx="936475" cy="338554"/>
          </a:xfrm>
          <a:prstGeom prst="rect">
            <a:avLst/>
          </a:prstGeom>
        </p:spPr>
        <p:txBody>
          <a:bodyPr wrap="none">
            <a:spAutoFit/>
          </a:bodyPr>
          <a:lstStyle/>
          <a:p>
            <a:pPr algn="ctr"/>
            <a:r>
              <a:rPr lang="en-US" altLang="zh-CN" sz="1600" dirty="0" smtClean="0">
                <a:solidFill>
                  <a:srgbClr val="C00000"/>
                </a:solidFill>
                <a:latin typeface="Arial" panose="020B0604020202020204" pitchFamily="34" charset="0"/>
                <a:cs typeface="Arial" panose="020B0604020202020204" pitchFamily="34" charset="0"/>
              </a:rPr>
              <a:t>Redshift</a:t>
            </a:r>
          </a:p>
        </p:txBody>
      </p:sp>
      <p:sp>
        <p:nvSpPr>
          <p:cNvPr id="32" name="矩形 31"/>
          <p:cNvSpPr/>
          <p:nvPr/>
        </p:nvSpPr>
        <p:spPr>
          <a:xfrm>
            <a:off x="2650101" y="4253086"/>
            <a:ext cx="970137" cy="338554"/>
          </a:xfrm>
          <a:prstGeom prst="rect">
            <a:avLst/>
          </a:prstGeom>
        </p:spPr>
        <p:txBody>
          <a:bodyPr wrap="none">
            <a:spAutoFit/>
          </a:bodyPr>
          <a:lstStyle/>
          <a:p>
            <a:pPr algn="ctr"/>
            <a:r>
              <a:rPr lang="en-US" altLang="zh-CN" sz="1600" dirty="0" err="1" smtClean="0">
                <a:solidFill>
                  <a:srgbClr val="002060"/>
                </a:solidFill>
                <a:latin typeface="Arial" panose="020B0604020202020204" pitchFamily="34" charset="0"/>
                <a:cs typeface="Arial" panose="020B0604020202020204" pitchFamily="34" charset="0"/>
              </a:rPr>
              <a:t>Blueshift</a:t>
            </a:r>
            <a:endParaRPr lang="en-US" altLang="zh-CN" sz="1600" dirty="0" smtClean="0">
              <a:solidFill>
                <a:srgbClr val="002060"/>
              </a:solidFill>
              <a:latin typeface="Arial" panose="020B0604020202020204" pitchFamily="34" charset="0"/>
              <a:cs typeface="Arial" panose="020B0604020202020204" pitchFamily="34" charset="0"/>
            </a:endParaRPr>
          </a:p>
        </p:txBody>
      </p:sp>
      <p:sp>
        <p:nvSpPr>
          <p:cNvPr id="35" name="右箭头 34"/>
          <p:cNvSpPr/>
          <p:nvPr/>
        </p:nvSpPr>
        <p:spPr bwMode="auto">
          <a:xfrm>
            <a:off x="4247582" y="1601022"/>
            <a:ext cx="619932" cy="183173"/>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Helvetica Neue Light" pitchFamily="-109" charset="0"/>
              <a:ea typeface="华文细黑" pitchFamily="-109" charset="-122"/>
              <a:cs typeface="华文细黑" pitchFamily="-109" charset="-122"/>
              <a:sym typeface="Helvetica Neue Light" pitchFamily="-109" charset="0"/>
            </a:endParaRPr>
          </a:p>
        </p:txBody>
      </p:sp>
    </p:spTree>
    <p:extLst>
      <p:ext uri="{BB962C8B-B14F-4D97-AF65-F5344CB8AC3E}">
        <p14:creationId xmlns:p14="http://schemas.microsoft.com/office/powerpoint/2010/main" val="187257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表格 6"/>
              <p:cNvGraphicFramePr>
                <a:graphicFrameLocks noGrp="1"/>
              </p:cNvGraphicFramePr>
              <p:nvPr>
                <p:extLst>
                  <p:ext uri="{D42A27DB-BD31-4B8C-83A1-F6EECF244321}">
                    <p14:modId xmlns:p14="http://schemas.microsoft.com/office/powerpoint/2010/main" val="653238925"/>
                  </p:ext>
                </p:extLst>
              </p:nvPr>
            </p:nvGraphicFramePr>
            <p:xfrm>
              <a:off x="5923371" y="2248266"/>
              <a:ext cx="2896947" cy="2455710"/>
            </p:xfrm>
            <a:graphic>
              <a:graphicData uri="http://schemas.openxmlformats.org/drawingml/2006/table">
                <a:tbl>
                  <a:tblPr bandRow="1">
                    <a:tableStyleId>{BC89EF96-8CEA-46FF-86C4-4CE0E7609802}</a:tableStyleId>
                  </a:tblPr>
                  <a:tblGrid>
                    <a:gridCol w="1844983">
                      <a:extLst>
                        <a:ext uri="{9D8B030D-6E8A-4147-A177-3AD203B41FA5}">
                          <a16:colId xmlns:a16="http://schemas.microsoft.com/office/drawing/2014/main" val="351760196"/>
                        </a:ext>
                      </a:extLst>
                    </a:gridCol>
                    <a:gridCol w="1051964">
                      <a:extLst>
                        <a:ext uri="{9D8B030D-6E8A-4147-A177-3AD203B41FA5}">
                          <a16:colId xmlns:a16="http://schemas.microsoft.com/office/drawing/2014/main" val="3694343126"/>
                        </a:ext>
                      </a:extLst>
                    </a:gridCol>
                  </a:tblGrid>
                  <a:tr h="605210">
                    <a:tc>
                      <a:txBody>
                        <a:bodyPr/>
                        <a:lstStyle/>
                        <a:p>
                          <a:pPr algn="ctr"/>
                          <a:r>
                            <a:rPr lang="en-US" altLang="zh-CN" sz="1800" dirty="0" smtClean="0">
                              <a:latin typeface="Arial" panose="020B0604020202020204" pitchFamily="34" charset="0"/>
                              <a:cs typeface="Arial" panose="020B0604020202020204" pitchFamily="34" charset="0"/>
                            </a:rPr>
                            <a:t>Energy</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dirty="0" smtClean="0">
                              <a:latin typeface="Arial" panose="020B0604020202020204" pitchFamily="34" charset="0"/>
                              <a:cs typeface="Arial" panose="020B0604020202020204" pitchFamily="34" charset="0"/>
                            </a:rPr>
                            <a:t>1.2</a:t>
                          </a:r>
                          <a:r>
                            <a:rPr lang="en-US" altLang="zh-CN" sz="1800" baseline="0" dirty="0" smtClean="0">
                              <a:latin typeface="Arial" panose="020B0604020202020204" pitchFamily="34" charset="0"/>
                              <a:cs typeface="Arial" panose="020B0604020202020204" pitchFamily="34" charset="0"/>
                            </a:rPr>
                            <a:t> J</a:t>
                          </a:r>
                          <a:endParaRPr lang="zh-CN" altLang="en-US" sz="180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02373900"/>
                      </a:ext>
                    </a:extLst>
                  </a:tr>
                  <a:tr h="605210">
                    <a:tc>
                      <a:txBody>
                        <a:bodyPr/>
                        <a:lstStyle/>
                        <a:p>
                          <a:pPr algn="ctr"/>
                          <a:r>
                            <a:rPr lang="en-US" altLang="zh-CN" sz="1800" dirty="0" smtClean="0">
                              <a:latin typeface="Arial" panose="020B0604020202020204" pitchFamily="34" charset="0"/>
                              <a:cs typeface="Arial" panose="020B0604020202020204" pitchFamily="34" charset="0"/>
                            </a:rPr>
                            <a:t>Pulse</a:t>
                          </a:r>
                          <a:r>
                            <a:rPr lang="en-US" altLang="zh-CN" sz="1800" baseline="0" dirty="0" smtClean="0">
                              <a:latin typeface="Arial" panose="020B0604020202020204" pitchFamily="34" charset="0"/>
                              <a:cs typeface="Arial" panose="020B0604020202020204" pitchFamily="34" charset="0"/>
                            </a:rPr>
                            <a:t> duration </a:t>
                          </a:r>
                        </a:p>
                        <a:p>
                          <a:pPr algn="ctr"/>
                          <a:r>
                            <a:rPr lang="en-US" altLang="zh-CN" sz="1800" baseline="0" dirty="0" smtClean="0">
                              <a:latin typeface="Arial" panose="020B0604020202020204" pitchFamily="34" charset="0"/>
                              <a:cs typeface="Arial" panose="020B0604020202020204" pitchFamily="34" charset="0"/>
                            </a:rPr>
                            <a:t>(FWHM)</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dirty="0" smtClean="0">
                              <a:latin typeface="Arial" panose="020B0604020202020204" pitchFamily="34" charset="0"/>
                              <a:cs typeface="Arial" panose="020B0604020202020204" pitchFamily="34" charset="0"/>
                            </a:rPr>
                            <a:t>30</a:t>
                          </a:r>
                          <a:r>
                            <a:rPr lang="en-US" altLang="zh-CN" sz="1800" baseline="0" dirty="0" smtClean="0">
                              <a:latin typeface="Arial" panose="020B0604020202020204" pitchFamily="34" charset="0"/>
                              <a:cs typeface="Arial" panose="020B0604020202020204" pitchFamily="34" charset="0"/>
                            </a:rPr>
                            <a:t> fs</a:t>
                          </a:r>
                          <a:endParaRPr lang="zh-CN" altLang="en-US" sz="180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27662647"/>
                      </a:ext>
                    </a:extLst>
                  </a:tr>
                  <a:tr h="605210">
                    <a:tc>
                      <a:txBody>
                        <a:bodyPr/>
                        <a:lstStyle/>
                        <a:p>
                          <a:pPr marL="0" marR="0" indent="0" algn="ctr" defTabSz="321457" rtl="0" eaLnBrk="1" fontAlgn="auto" latinLnBrk="0" hangingPunct="1">
                            <a:lnSpc>
                              <a:spcPct val="100000"/>
                            </a:lnSpc>
                            <a:spcBef>
                              <a:spcPts val="0"/>
                            </a:spcBef>
                            <a:spcAft>
                              <a:spcPts val="0"/>
                            </a:spcAft>
                            <a:buClrTx/>
                            <a:buSzTx/>
                            <a:buFontTx/>
                            <a:buNone/>
                            <a:tabLst/>
                            <a:defRPr/>
                          </a:pPr>
                          <a:r>
                            <a:rPr lang="en-US" altLang="zh-CN" sz="1800" dirty="0" smtClean="0">
                              <a:latin typeface="Arial" panose="020B0604020202020204" pitchFamily="34" charset="0"/>
                              <a:cs typeface="Arial" panose="020B0604020202020204" pitchFamily="34" charset="0"/>
                            </a:rPr>
                            <a:t>Spot</a:t>
                          </a:r>
                          <a:r>
                            <a:rPr lang="en-US" altLang="zh-CN" sz="1800" baseline="0" dirty="0" smtClean="0">
                              <a:latin typeface="Arial" panose="020B0604020202020204" pitchFamily="34" charset="0"/>
                              <a:cs typeface="Arial" panose="020B0604020202020204" pitchFamily="34" charset="0"/>
                            </a:rPr>
                            <a:t> size </a:t>
                          </a:r>
                          <a14:m>
                            <m:oMath xmlns:m="http://schemas.openxmlformats.org/officeDocument/2006/math">
                              <m:sSub>
                                <m:sSubPr>
                                  <m:ctrlPr>
                                    <a:rPr lang="en-US" altLang="zh-CN" sz="1800" i="1" baseline="0" smtClean="0">
                                      <a:latin typeface="Cambria Math" panose="02040503050406030204" pitchFamily="18" charset="0"/>
                                    </a:rPr>
                                  </m:ctrlPr>
                                </m:sSubPr>
                                <m:e>
                                  <m:r>
                                    <a:rPr lang="en-US" altLang="zh-CN" sz="1800" baseline="0" smtClean="0">
                                      <a:latin typeface="Cambria Math" panose="02040503050406030204" pitchFamily="18" charset="0"/>
                                    </a:rPr>
                                    <m:t>𝒘</m:t>
                                  </m:r>
                                </m:e>
                                <m:sub>
                                  <m:r>
                                    <a:rPr lang="en-US" altLang="zh-CN" sz="1800" baseline="0" smtClean="0">
                                      <a:latin typeface="Cambria Math" panose="02040503050406030204" pitchFamily="18" charset="0"/>
                                    </a:rPr>
                                    <m:t>𝟎</m:t>
                                  </m:r>
                                </m:sub>
                              </m:sSub>
                            </m:oMath>
                          </a14:m>
                          <a:endParaRPr lang="en-US" altLang="zh-CN" sz="1100" b="1" baseline="0" dirty="0" smtClean="0">
                            <a:latin typeface="Times New Roman" panose="02020603050405020304" pitchFamily="18" charset="0"/>
                            <a:ea typeface="Adobe 宋体 Std L" panose="02020300000000000000" pitchFamily="18" charset="-122"/>
                            <a:cs typeface="Times New Roman" panose="02020603050405020304" pitchFamily="18" charset="0"/>
                          </a:endParaRPr>
                        </a:p>
                      </a:txBody>
                      <a:tcPr anchor="ctr"/>
                    </a:tc>
                    <a:tc>
                      <a:txBody>
                        <a:bodyPr/>
                        <a:lstStyle/>
                        <a:p>
                          <a:pPr marL="0" marR="0" indent="0" algn="ctr" defTabSz="321457" rtl="0" eaLnBrk="1" fontAlgn="auto" latinLnBrk="0" hangingPunct="1">
                            <a:lnSpc>
                              <a:spcPct val="100000"/>
                            </a:lnSpc>
                            <a:spcBef>
                              <a:spcPts val="0"/>
                            </a:spcBef>
                            <a:spcAft>
                              <a:spcPts val="0"/>
                            </a:spcAft>
                            <a:buClrTx/>
                            <a:buSzTx/>
                            <a:buFontTx/>
                            <a:buNone/>
                            <a:tabLst/>
                            <a:defRPr/>
                          </a:pPr>
                          <a:r>
                            <a:rPr lang="en-US" altLang="zh-CN" sz="1800" dirty="0" smtClean="0">
                              <a:latin typeface="Arial" panose="020B0604020202020204" pitchFamily="34" charset="0"/>
                              <a:cs typeface="Arial" panose="020B0604020202020204" pitchFamily="34" charset="0"/>
                            </a:rPr>
                            <a:t>16</a:t>
                          </a:r>
                          <a:r>
                            <a:rPr lang="en-US" altLang="zh-CN" sz="1800" baseline="0" dirty="0" smtClean="0">
                              <a:latin typeface="Arial" panose="020B0604020202020204" pitchFamily="34" charset="0"/>
                              <a:cs typeface="Arial" panose="020B0604020202020204" pitchFamily="34" charset="0"/>
                            </a:rPr>
                            <a:t> </a:t>
                          </a:r>
                          <a:r>
                            <a:rPr lang="en-US" altLang="zh-CN" sz="1800" baseline="0" dirty="0" err="1" smtClean="0">
                              <a:latin typeface="Arial" panose="020B0604020202020204" pitchFamily="34" charset="0"/>
                              <a:cs typeface="Arial" panose="020B0604020202020204" pitchFamily="34" charset="0"/>
                            </a:rPr>
                            <a:t>μm</a:t>
                          </a:r>
                          <a:endParaRPr lang="zh-CN" altLang="en-US" sz="180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35806347"/>
                      </a:ext>
                    </a:extLst>
                  </a:tr>
                  <a:tr h="605210">
                    <a:tc>
                      <a:txBody>
                        <a:bodyPr/>
                        <a:lstStyle/>
                        <a:p>
                          <a:pPr marL="0" marR="0" indent="0" algn="ctr" defTabSz="321457" rtl="0" eaLnBrk="1" fontAlgn="auto" latinLnBrk="0" hangingPunct="1">
                            <a:lnSpc>
                              <a:spcPct val="100000"/>
                            </a:lnSpc>
                            <a:spcBef>
                              <a:spcPts val="0"/>
                            </a:spcBef>
                            <a:spcAft>
                              <a:spcPts val="0"/>
                            </a:spcAft>
                            <a:buClrTx/>
                            <a:buSzTx/>
                            <a:buFontTx/>
                            <a:buNone/>
                            <a:tabLst/>
                            <a:defRPr/>
                          </a:pPr>
                          <a:r>
                            <a:rPr lang="en-US" altLang="zh-CN" sz="1800" dirty="0" smtClean="0">
                              <a:latin typeface="Arial" panose="020B0604020202020204" pitchFamily="34" charset="0"/>
                              <a:cs typeface="Arial" panose="020B0604020202020204" pitchFamily="34" charset="0"/>
                            </a:rPr>
                            <a:t>Initial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smtClean="0">
                                      <a:latin typeface="Cambria Math" panose="02040503050406030204" pitchFamily="18" charset="0"/>
                                    </a:rPr>
                                    <m:t>𝒂</m:t>
                                  </m:r>
                                </m:e>
                                <m:sub>
                                  <m:r>
                                    <a:rPr lang="en-US" altLang="zh-CN" sz="1800" smtClean="0">
                                      <a:latin typeface="Cambria Math" panose="02040503050406030204" pitchFamily="18" charset="0"/>
                                    </a:rPr>
                                    <m:t>𝟎</m:t>
                                  </m:r>
                                </m:sub>
                              </m:sSub>
                            </m:oMath>
                          </a14:m>
                          <a:endParaRPr lang="zh-CN" altLang="en-US" sz="1800" b="1" dirty="0" smtClean="0">
                            <a:latin typeface="Arial" panose="020B0604020202020204" pitchFamily="34" charset="0"/>
                            <a:cs typeface="Arial" panose="020B0604020202020204" pitchFamily="34" charset="0"/>
                          </a:endParaRPr>
                        </a:p>
                      </a:txBody>
                      <a:tcPr anchor="ctr"/>
                    </a:tc>
                    <a:tc>
                      <a:txBody>
                        <a:bodyPr/>
                        <a:lstStyle/>
                        <a:p>
                          <a:pPr algn="ctr"/>
                          <a:r>
                            <a:rPr lang="en-US" altLang="zh-CN" sz="1800" dirty="0" smtClean="0">
                              <a:latin typeface="Arial" panose="020B0604020202020204" pitchFamily="34" charset="0"/>
                              <a:cs typeface="Arial" panose="020B0604020202020204" pitchFamily="34" charset="0"/>
                            </a:rPr>
                            <a:t>2.16</a:t>
                          </a:r>
                          <a:endParaRPr lang="zh-CN" alt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376665"/>
                      </a:ext>
                    </a:extLst>
                  </a:tr>
                </a:tbl>
              </a:graphicData>
            </a:graphic>
          </p:graphicFrame>
        </mc:Choice>
        <mc:Fallback xmlns="">
          <p:graphicFrame>
            <p:nvGraphicFramePr>
              <p:cNvPr id="7" name="表格 6"/>
              <p:cNvGraphicFramePr>
                <a:graphicFrameLocks noGrp="1"/>
              </p:cNvGraphicFramePr>
              <p:nvPr>
                <p:extLst>
                  <p:ext uri="{D42A27DB-BD31-4B8C-83A1-F6EECF244321}">
                    <p14:modId xmlns:p14="http://schemas.microsoft.com/office/powerpoint/2010/main" val="653238925"/>
                  </p:ext>
                </p:extLst>
              </p:nvPr>
            </p:nvGraphicFramePr>
            <p:xfrm>
              <a:off x="5923371" y="2248266"/>
              <a:ext cx="2896947" cy="2455710"/>
            </p:xfrm>
            <a:graphic>
              <a:graphicData uri="http://schemas.openxmlformats.org/drawingml/2006/table">
                <a:tbl>
                  <a:tblPr bandRow="1">
                    <a:tableStyleId>{BC89EF96-8CEA-46FF-86C4-4CE0E7609802}</a:tableStyleId>
                  </a:tblPr>
                  <a:tblGrid>
                    <a:gridCol w="1844983">
                      <a:extLst>
                        <a:ext uri="{9D8B030D-6E8A-4147-A177-3AD203B41FA5}">
                          <a16:colId xmlns="" xmlns:a16="http://schemas.microsoft.com/office/drawing/2014/main" xmlns:a14="http://schemas.microsoft.com/office/drawing/2010/main" val="351760196"/>
                        </a:ext>
                      </a:extLst>
                    </a:gridCol>
                    <a:gridCol w="1051964">
                      <a:extLst>
                        <a:ext uri="{9D8B030D-6E8A-4147-A177-3AD203B41FA5}">
                          <a16:colId xmlns="" xmlns:a16="http://schemas.microsoft.com/office/drawing/2014/main" xmlns:a14="http://schemas.microsoft.com/office/drawing/2010/main" val="3694343126"/>
                        </a:ext>
                      </a:extLst>
                    </a:gridCol>
                  </a:tblGrid>
                  <a:tr h="605210">
                    <a:tc>
                      <a:txBody>
                        <a:bodyPr/>
                        <a:lstStyle/>
                        <a:p>
                          <a:pPr algn="ctr"/>
                          <a:r>
                            <a:rPr lang="en-US" altLang="zh-CN" sz="1800" dirty="0" smtClean="0">
                              <a:latin typeface="Arial" panose="020B0604020202020204" pitchFamily="34" charset="0"/>
                              <a:cs typeface="Arial" panose="020B0604020202020204" pitchFamily="34" charset="0"/>
                            </a:rPr>
                            <a:t>Energy</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dirty="0" smtClean="0">
                              <a:latin typeface="Arial" panose="020B0604020202020204" pitchFamily="34" charset="0"/>
                              <a:cs typeface="Arial" panose="020B0604020202020204" pitchFamily="34" charset="0"/>
                            </a:rPr>
                            <a:t>1.2</a:t>
                          </a:r>
                          <a:r>
                            <a:rPr lang="en-US" altLang="zh-CN" sz="1800" baseline="0" dirty="0" smtClean="0">
                              <a:latin typeface="Arial" panose="020B0604020202020204" pitchFamily="34" charset="0"/>
                              <a:cs typeface="Arial" panose="020B0604020202020204" pitchFamily="34" charset="0"/>
                            </a:rPr>
                            <a:t> J</a:t>
                          </a:r>
                          <a:endParaRPr lang="zh-CN" altLang="en-US" sz="1800" i="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xmlns:a14="http://schemas.microsoft.com/office/drawing/2010/main" val="3702373900"/>
                      </a:ext>
                    </a:extLst>
                  </a:tr>
                  <a:tr h="640080">
                    <a:tc>
                      <a:txBody>
                        <a:bodyPr/>
                        <a:lstStyle/>
                        <a:p>
                          <a:pPr algn="ctr"/>
                          <a:r>
                            <a:rPr lang="en-US" altLang="zh-CN" sz="1800" dirty="0" smtClean="0">
                              <a:latin typeface="Arial" panose="020B0604020202020204" pitchFamily="34" charset="0"/>
                              <a:cs typeface="Arial" panose="020B0604020202020204" pitchFamily="34" charset="0"/>
                            </a:rPr>
                            <a:t>Pulse</a:t>
                          </a:r>
                          <a:r>
                            <a:rPr lang="en-US" altLang="zh-CN" sz="1800" baseline="0" dirty="0" smtClean="0">
                              <a:latin typeface="Arial" panose="020B0604020202020204" pitchFamily="34" charset="0"/>
                              <a:cs typeface="Arial" panose="020B0604020202020204" pitchFamily="34" charset="0"/>
                            </a:rPr>
                            <a:t> duration </a:t>
                          </a:r>
                        </a:p>
                        <a:p>
                          <a:pPr algn="ctr"/>
                          <a:r>
                            <a:rPr lang="en-US" altLang="zh-CN" sz="1800" baseline="0" dirty="0" smtClean="0">
                              <a:latin typeface="Arial" panose="020B0604020202020204" pitchFamily="34" charset="0"/>
                              <a:cs typeface="Arial" panose="020B0604020202020204" pitchFamily="34" charset="0"/>
                            </a:rPr>
                            <a:t>(FWHM)</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dirty="0" smtClean="0">
                              <a:latin typeface="Arial" panose="020B0604020202020204" pitchFamily="34" charset="0"/>
                              <a:cs typeface="Arial" panose="020B0604020202020204" pitchFamily="34" charset="0"/>
                            </a:rPr>
                            <a:t>30</a:t>
                          </a:r>
                          <a:r>
                            <a:rPr lang="en-US" altLang="zh-CN" sz="1800" baseline="0" dirty="0" smtClean="0">
                              <a:latin typeface="Arial" panose="020B0604020202020204" pitchFamily="34" charset="0"/>
                              <a:cs typeface="Arial" panose="020B0604020202020204" pitchFamily="34" charset="0"/>
                            </a:rPr>
                            <a:t> fs</a:t>
                          </a:r>
                          <a:endParaRPr lang="zh-CN" altLang="en-US" sz="1800" i="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xmlns:a14="http://schemas.microsoft.com/office/drawing/2010/main" val="3427662647"/>
                      </a:ext>
                    </a:extLst>
                  </a:tr>
                  <a:tr h="605210">
                    <a:tc>
                      <a:txBody>
                        <a:bodyPr/>
                        <a:lstStyle/>
                        <a:p>
                          <a:endParaRPr lang="zh-CN"/>
                        </a:p>
                      </a:txBody>
                      <a:tcPr anchor="ctr">
                        <a:blipFill rotWithShape="0">
                          <a:blip r:embed="rId3"/>
                          <a:stretch>
                            <a:fillRect l="-330" t="-208081" r="-57756" b="-103030"/>
                          </a:stretch>
                        </a:blipFill>
                      </a:tcPr>
                    </a:tc>
                    <a:tc>
                      <a:txBody>
                        <a:bodyPr/>
                        <a:lstStyle/>
                        <a:p>
                          <a:pPr marL="0" marR="0" indent="0" algn="ctr" defTabSz="321457" rtl="0" eaLnBrk="1" fontAlgn="auto" latinLnBrk="0" hangingPunct="1">
                            <a:lnSpc>
                              <a:spcPct val="100000"/>
                            </a:lnSpc>
                            <a:spcBef>
                              <a:spcPts val="0"/>
                            </a:spcBef>
                            <a:spcAft>
                              <a:spcPts val="0"/>
                            </a:spcAft>
                            <a:buClrTx/>
                            <a:buSzTx/>
                            <a:buFontTx/>
                            <a:buNone/>
                            <a:tabLst/>
                            <a:defRPr/>
                          </a:pPr>
                          <a:r>
                            <a:rPr lang="en-US" altLang="zh-CN" sz="1800" dirty="0" smtClean="0">
                              <a:latin typeface="Arial" panose="020B0604020202020204" pitchFamily="34" charset="0"/>
                              <a:cs typeface="Arial" panose="020B0604020202020204" pitchFamily="34" charset="0"/>
                            </a:rPr>
                            <a:t>16</a:t>
                          </a:r>
                          <a:r>
                            <a:rPr lang="en-US" altLang="zh-CN" sz="1800" baseline="0" dirty="0" smtClean="0">
                              <a:latin typeface="Arial" panose="020B0604020202020204" pitchFamily="34" charset="0"/>
                              <a:cs typeface="Arial" panose="020B0604020202020204" pitchFamily="34" charset="0"/>
                            </a:rPr>
                            <a:t> </a:t>
                          </a:r>
                          <a:r>
                            <a:rPr lang="en-US" altLang="zh-CN" sz="1800" baseline="0" dirty="0" err="1" smtClean="0">
                              <a:latin typeface="Arial" panose="020B0604020202020204" pitchFamily="34" charset="0"/>
                              <a:cs typeface="Arial" panose="020B0604020202020204" pitchFamily="34" charset="0"/>
                            </a:rPr>
                            <a:t>μm</a:t>
                          </a:r>
                          <a:endParaRPr lang="zh-CN" altLang="en-US" sz="1800" i="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xmlns:a14="http://schemas.microsoft.com/office/drawing/2010/main" val="1735806347"/>
                      </a:ext>
                    </a:extLst>
                  </a:tr>
                  <a:tr h="605210">
                    <a:tc>
                      <a:txBody>
                        <a:bodyPr/>
                        <a:lstStyle/>
                        <a:p>
                          <a:endParaRPr lang="zh-CN"/>
                        </a:p>
                      </a:txBody>
                      <a:tcPr anchor="ctr">
                        <a:blipFill rotWithShape="0">
                          <a:blip r:embed="rId3"/>
                          <a:stretch>
                            <a:fillRect l="-330" t="-305000" r="-57756" b="-2000"/>
                          </a:stretch>
                        </a:blipFill>
                      </a:tcPr>
                    </a:tc>
                    <a:tc>
                      <a:txBody>
                        <a:bodyPr/>
                        <a:lstStyle/>
                        <a:p>
                          <a:pPr algn="ctr"/>
                          <a:r>
                            <a:rPr lang="en-US" altLang="zh-CN" sz="1800" dirty="0" smtClean="0">
                              <a:latin typeface="Arial" panose="020B0604020202020204" pitchFamily="34" charset="0"/>
                              <a:cs typeface="Arial" panose="020B0604020202020204" pitchFamily="34" charset="0"/>
                            </a:rPr>
                            <a:t>2.16</a:t>
                          </a:r>
                          <a:endParaRPr lang="zh-CN" altLang="en-US" sz="18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xmlns:a14="http://schemas.microsoft.com/office/drawing/2010/main" val="40376665"/>
                      </a:ext>
                    </a:extLst>
                  </a:tr>
                </a:tbl>
              </a:graphicData>
            </a:graphic>
          </p:graphicFrame>
        </mc:Fallback>
      </mc:AlternateContent>
      <p:sp>
        <p:nvSpPr>
          <p:cNvPr id="8" name="文本占位符 4"/>
          <p:cNvSpPr txBox="1">
            <a:spLocks/>
          </p:cNvSpPr>
          <p:nvPr/>
        </p:nvSpPr>
        <p:spPr bwMode="auto">
          <a:xfrm>
            <a:off x="5522558" y="1614558"/>
            <a:ext cx="3698571" cy="456320"/>
          </a:xfrm>
          <a:prstGeom prst="rect">
            <a:avLst/>
          </a:prstGeom>
          <a:noFill/>
          <a:ln w="12700">
            <a:noFill/>
            <a:miter lim="800000"/>
            <a:headEnd/>
            <a:tailEnd/>
          </a:ln>
        </p:spPr>
        <p:txBody>
          <a:bodyPr vert="horz" wrap="square" lIns="63500" tIns="63500" rIns="130046" bIns="63500" numCol="1" anchor="t" anchorCtr="0" compatLnSpc="1">
            <a:prstTxWarp prst="textNoShape">
              <a:avLst/>
            </a:prstTxWarp>
          </a:bodyPr>
          <a:lstStyle>
            <a:lvl1pPr marL="343781" indent="-342665" algn="l" rtl="0" eaLnBrk="0" fontAlgn="base" hangingPunct="0">
              <a:spcBef>
                <a:spcPts val="773"/>
              </a:spcBef>
              <a:spcAft>
                <a:spcPct val="0"/>
              </a:spcAft>
              <a:buClr>
                <a:srgbClr val="0000FF"/>
              </a:buClr>
              <a:buSzPct val="100000"/>
              <a:buFont typeface="Times New Roman" pitchFamily="18" charset="0"/>
              <a:buChar char="•"/>
              <a:defRPr sz="1969">
                <a:solidFill>
                  <a:srgbClr val="0000FF"/>
                </a:solidFill>
                <a:latin typeface="+mn-lt"/>
                <a:ea typeface="+mn-ea"/>
                <a:cs typeface="+mn-cs"/>
                <a:sym typeface="Times New Roman" pitchFamily="18" charset="0"/>
              </a:defRPr>
            </a:lvl1pPr>
            <a:lvl2pPr marL="699840" indent="-285740" algn="l" rtl="0" eaLnBrk="0" fontAlgn="base" hangingPunct="0">
              <a:spcBef>
                <a:spcPts val="633"/>
              </a:spcBef>
              <a:spcAft>
                <a:spcPct val="0"/>
              </a:spcAft>
              <a:buClr>
                <a:srgbClr val="3366FF"/>
              </a:buClr>
              <a:buSzPct val="100000"/>
              <a:buFont typeface="Times New Roman" pitchFamily="18" charset="0"/>
              <a:buChar char="–"/>
              <a:defRPr sz="1687">
                <a:solidFill>
                  <a:srgbClr val="3366FF"/>
                </a:solidFill>
                <a:latin typeface="+mn-lt"/>
                <a:ea typeface="+mn-ea"/>
                <a:cs typeface="+mn-cs"/>
                <a:sym typeface="Times New Roman" pitchFamily="18" charset="0"/>
              </a:defRPr>
            </a:lvl2pPr>
            <a:lvl3pPr marL="1099429" indent="-228815" algn="l" rtl="0" eaLnBrk="0" fontAlgn="base" hangingPunct="0">
              <a:spcBef>
                <a:spcPts val="562"/>
              </a:spcBef>
              <a:spcAft>
                <a:spcPct val="0"/>
              </a:spcAft>
              <a:buClr>
                <a:srgbClr val="0000FF"/>
              </a:buClr>
              <a:buSzPct val="100000"/>
              <a:buFont typeface="Times New Roman" pitchFamily="18" charset="0"/>
              <a:buChar char="•"/>
              <a:defRPr sz="1406">
                <a:solidFill>
                  <a:srgbClr val="0000FF"/>
                </a:solidFill>
                <a:latin typeface="+mn-lt"/>
                <a:ea typeface="+mn-ea"/>
                <a:cs typeface="+mn-cs"/>
                <a:sym typeface="Times New Roman" pitchFamily="18" charset="0"/>
              </a:defRPr>
            </a:lvl3pPr>
            <a:lvl4pPr marL="1557059" indent="-228815" algn="l" rtl="0" eaLnBrk="0" fontAlgn="base" hangingPunct="0">
              <a:spcBef>
                <a:spcPts val="422"/>
              </a:spcBef>
              <a:spcAft>
                <a:spcPct val="0"/>
              </a:spcAft>
              <a:buClr>
                <a:srgbClr val="0000FF"/>
              </a:buClr>
              <a:buSzPct val="100000"/>
              <a:buFont typeface="Times New Roman" pitchFamily="18" charset="0"/>
              <a:buChar char="–"/>
              <a:defRPr sz="1266">
                <a:solidFill>
                  <a:srgbClr val="0000FF"/>
                </a:solidFill>
                <a:latin typeface="+mn-lt"/>
                <a:ea typeface="+mn-ea"/>
                <a:cs typeface="+mn-cs"/>
                <a:sym typeface="Times New Roman" pitchFamily="18" charset="0"/>
              </a:defRPr>
            </a:lvl4pPr>
            <a:lvl5pPr marL="2013573" indent="-228815" algn="l" rtl="0" eaLnBrk="0" fontAlgn="base" hangingPunct="0">
              <a:spcBef>
                <a:spcPts val="422"/>
              </a:spcBef>
              <a:spcAft>
                <a:spcPct val="0"/>
              </a:spcAft>
              <a:buClr>
                <a:srgbClr val="0000FF"/>
              </a:buClr>
              <a:buSzPct val="100000"/>
              <a:buFont typeface="Times New Roman" pitchFamily="18" charset="0"/>
              <a:buChar char="»"/>
              <a:defRPr sz="1266">
                <a:solidFill>
                  <a:srgbClr val="0000FF"/>
                </a:solidFill>
                <a:latin typeface="+mn-lt"/>
                <a:ea typeface="+mn-ea"/>
                <a:cs typeface="+mn-cs"/>
                <a:sym typeface="Times New Roman" pitchFamily="18" charset="0"/>
              </a:defRPr>
            </a:lvl5pPr>
            <a:lvl6pPr marL="2335030"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6pPr>
            <a:lvl7pPr marL="2656488"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7pPr>
            <a:lvl8pPr marL="2977945"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8pPr>
            <a:lvl9pPr marL="3299402" indent="-228815" algn="l" rtl="0" fontAlgn="base">
              <a:spcBef>
                <a:spcPts val="422"/>
              </a:spcBef>
              <a:spcAft>
                <a:spcPct val="0"/>
              </a:spcAft>
              <a:buClr>
                <a:srgbClr val="0000FF"/>
              </a:buClr>
              <a:buSzPct val="100000"/>
              <a:buFont typeface="Times New Roman" pitchFamily="-109" charset="0"/>
              <a:buChar char="»"/>
              <a:defRPr sz="1266">
                <a:solidFill>
                  <a:srgbClr val="0000FF"/>
                </a:solidFill>
                <a:latin typeface="+mn-lt"/>
                <a:ea typeface="+mn-ea"/>
                <a:cs typeface="+mn-cs"/>
                <a:sym typeface="Times New Roman" pitchFamily="-109" charset="0"/>
              </a:defRPr>
            </a:lvl9pPr>
          </a:lstStyle>
          <a:p>
            <a:pPr marL="1116" indent="0" algn="ctr">
              <a:buNone/>
            </a:pPr>
            <a:r>
              <a:rPr lang="en-US" altLang="zh-CN" sz="2400" kern="0" dirty="0" smtClean="0">
                <a:solidFill>
                  <a:schemeClr val="tx1"/>
                </a:solidFill>
                <a:latin typeface="Arial" panose="020B0604020202020204" pitchFamily="34" charset="0"/>
                <a:cs typeface="Arial" panose="020B0604020202020204" pitchFamily="34" charset="0"/>
              </a:rPr>
              <a:t>Osiris 3D simulation</a:t>
            </a:r>
            <a:r>
              <a:rPr lang="en-US" altLang="zh-CN" sz="2400" kern="0" dirty="0">
                <a:solidFill>
                  <a:schemeClr val="tx1"/>
                </a:solidFill>
                <a:latin typeface="Arial" panose="020B0604020202020204" pitchFamily="34" charset="0"/>
                <a:cs typeface="Arial" panose="020B0604020202020204" pitchFamily="34" charset="0"/>
              </a:rPr>
              <a:t>:</a:t>
            </a:r>
            <a:endParaRPr lang="zh-CN" altLang="en-US" sz="2400" kern="0" dirty="0">
              <a:solidFill>
                <a:schemeClr val="tx1"/>
              </a:solidFill>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976" y="1193445"/>
            <a:ext cx="5436616" cy="5239723"/>
          </a:xfrm>
          <a:prstGeom prst="rect">
            <a:avLst/>
          </a:prstGeom>
        </p:spPr>
      </p:pic>
      <p:sp>
        <p:nvSpPr>
          <p:cNvPr id="11" name="标题 1"/>
          <p:cNvSpPr txBox="1">
            <a:spLocks/>
          </p:cNvSpPr>
          <p:nvPr/>
        </p:nvSpPr>
        <p:spPr bwMode="auto">
          <a:xfrm>
            <a:off x="-883194" y="-24062"/>
            <a:ext cx="10893462" cy="809567"/>
          </a:xfrm>
          <a:prstGeom prst="rect">
            <a:avLst/>
          </a:prstGeom>
          <a:noFill/>
          <a:ln w="12700">
            <a:noFill/>
            <a:miter lim="800000"/>
            <a:headEnd/>
            <a:tailEnd/>
          </a:ln>
        </p:spPr>
        <p:txBody>
          <a:bodyPr vert="horz" wrap="square" lIns="63500" tIns="63500" rIns="130046" bIns="63500" numCol="1" anchor="ctr" anchorCtr="0" compatLnSpc="1">
            <a:prstTxWarp prst="textNoShape">
              <a:avLst/>
            </a:prstTxWarp>
          </a:bodyPr>
          <a:lstStyle>
            <a:lvl1pPr algn="ctr" rtl="0" eaLnBrk="0" fontAlgn="base" hangingPunct="0">
              <a:spcBef>
                <a:spcPct val="0"/>
              </a:spcBef>
              <a:spcAft>
                <a:spcPct val="0"/>
              </a:spcAft>
              <a:defRPr sz="3200">
                <a:solidFill>
                  <a:srgbClr val="660066"/>
                </a:solidFill>
                <a:latin typeface="Calibri" panose="020F0502020204030204" pitchFamily="34" charset="0"/>
                <a:ea typeface="+mj-ea"/>
                <a:cs typeface="+mj-cs"/>
                <a:sym typeface="Times New Roman" pitchFamily="18" charset="0"/>
              </a:defRPr>
            </a:lvl1pPr>
            <a:lvl2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2pPr>
            <a:lvl3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3pPr>
            <a:lvl4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4pPr>
            <a:lvl5pPr algn="l" rtl="0" eaLnBrk="0" fontAlgn="base" hangingPunct="0">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8" charset="0"/>
              </a:defRPr>
            </a:lvl5pPr>
            <a:lvl6pPr marL="321457"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6pPr>
            <a:lvl7pPr marL="642915"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7pPr>
            <a:lvl8pPr marL="964372"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8pPr>
            <a:lvl9pPr marL="1285829" algn="l" rtl="0" fontAlgn="base">
              <a:spcBef>
                <a:spcPct val="0"/>
              </a:spcBef>
              <a:spcAft>
                <a:spcPct val="0"/>
              </a:spcAft>
              <a:defRPr sz="3094">
                <a:solidFill>
                  <a:srgbClr val="660066"/>
                </a:solidFill>
                <a:latin typeface="Times New Roman" pitchFamily="-109" charset="0"/>
                <a:ea typeface="华文宋体" pitchFamily="-109" charset="-122"/>
                <a:cs typeface="华文宋体" pitchFamily="-109" charset="-122"/>
                <a:sym typeface="Times New Roman" pitchFamily="-109" charset="0"/>
              </a:defRPr>
            </a:lvl9pPr>
          </a:lstStyle>
          <a:p>
            <a:pPr defTabSz="457200"/>
            <a:r>
              <a:rPr lang="en-US" altLang="zh-CN" b="1" kern="1200" smtClean="0">
                <a:solidFill>
                  <a:srgbClr val="000066"/>
                </a:solidFill>
                <a:latin typeface="Helvetica" panose="020B0604020202030204" pitchFamily="34" charset="0"/>
                <a:ea typeface="ＭＳ Ｐゴシック" panose="020B0600070205080204" pitchFamily="34" charset="-128"/>
                <a:cs typeface="ＭＳ Ｐゴシック" charset="0"/>
              </a:rPr>
              <a:t>Photon deceleration in density-tailored plasma</a:t>
            </a:r>
            <a:endParaRPr lang="en-US" altLang="zh-CN" b="1" kern="1200" dirty="0">
              <a:solidFill>
                <a:srgbClr val="000066"/>
              </a:solidFill>
              <a:latin typeface="Helvetica" panose="020B0604020202030204" pitchFamily="34" charset="0"/>
              <a:ea typeface="ＭＳ Ｐゴシック" panose="020B0600070205080204" pitchFamily="34" charset="-128"/>
              <a:cs typeface="ＭＳ Ｐゴシック" charset="0"/>
            </a:endParaRPr>
          </a:p>
        </p:txBody>
      </p:sp>
    </p:spTree>
    <p:extLst>
      <p:ext uri="{BB962C8B-B14F-4D97-AF65-F5344CB8AC3E}">
        <p14:creationId xmlns:p14="http://schemas.microsoft.com/office/powerpoint/2010/main" val="1858363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49224</TotalTime>
  <Words>2792</Words>
  <Application>Microsoft Office PowerPoint</Application>
  <PresentationFormat>全屏显示(4:3)</PresentationFormat>
  <Paragraphs>442</Paragraphs>
  <Slides>25</Slides>
  <Notes>24</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42" baseType="lpstr">
      <vt:lpstr>Adobe 宋体 Std L</vt:lpstr>
      <vt:lpstr>Helvetica Neue Light</vt:lpstr>
      <vt:lpstr>ＭＳ Ｐゴシック</vt:lpstr>
      <vt:lpstr>仿宋</vt:lpstr>
      <vt:lpstr>华文宋体</vt:lpstr>
      <vt:lpstr>华文细黑</vt:lpstr>
      <vt:lpstr>楷体</vt:lpstr>
      <vt:lpstr>宋体</vt:lpstr>
      <vt:lpstr>Arial</vt:lpstr>
      <vt:lpstr>Arial Black</vt:lpstr>
      <vt:lpstr>Calibri</vt:lpstr>
      <vt:lpstr>Cambria Math</vt:lpstr>
      <vt:lpstr>Helvetica</vt:lpstr>
      <vt:lpstr>Times New Roman</vt:lpstr>
      <vt:lpstr>Wingdings</vt:lpstr>
      <vt:lpstr>Office Theme</vt:lpstr>
      <vt:lpstr>Equation</vt:lpstr>
      <vt:lpstr>Tunable relativistic single-cycle infrared pulses generated from tailored plasma density structures</vt:lpstr>
      <vt:lpstr>PowerPoint 演示文稿</vt:lpstr>
      <vt:lpstr>Outline</vt:lpstr>
      <vt:lpstr>Ultrashort infrared pulses</vt:lpstr>
      <vt:lpstr>Current ultrashort IR sources</vt:lpstr>
      <vt:lpstr>Laser-plasma interaction</vt:lpstr>
      <vt:lpstr>PowerPoint 演示文稿</vt:lpstr>
      <vt:lpstr>PowerPoint 演示文稿</vt:lpstr>
      <vt:lpstr>PowerPoint 演示文稿</vt:lpstr>
      <vt:lpstr>PowerPoint 演示文稿</vt:lpstr>
      <vt:lpstr>PowerPoint 演示文稿</vt:lpstr>
      <vt:lpstr>PowerPoint 演示文稿</vt:lpstr>
      <vt:lpstr>IR spectrum and pulse duration</vt:lpstr>
      <vt:lpstr>PowerPoint 演示文稿</vt:lpstr>
      <vt:lpstr>PowerPoint 演示文稿</vt:lpstr>
      <vt:lpstr>Wavelength tunability</vt:lpstr>
      <vt:lpstr>PowerPoint 演示文稿</vt:lpstr>
      <vt:lpstr>Experimental setup (schematic)</vt:lpstr>
      <vt:lpstr>Optimization of plasma structures—                              blade scanning</vt:lpstr>
      <vt:lpstr>Retrieved IR pulse</vt:lpstr>
      <vt:lpstr>IR spectrum and energy</vt:lpstr>
      <vt:lpstr>Wavelength tunability</vt:lpstr>
      <vt:lpstr>Wavelength tunability</vt:lpstr>
      <vt:lpstr>Wavelength tunability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UCLA - Tsinghua Connection Past, Present and Future</dc:title>
  <dc:creator>hua</dc:creator>
  <cp:lastModifiedBy>Pai Chih-Hao</cp:lastModifiedBy>
  <cp:revision>1253</cp:revision>
  <cp:lastPrinted>2018-08-16T19:40:31Z</cp:lastPrinted>
  <dcterms:created xsi:type="dcterms:W3CDTF">2013-07-20T12:13:31Z</dcterms:created>
  <dcterms:modified xsi:type="dcterms:W3CDTF">2019-05-08T04:10:19Z</dcterms:modified>
</cp:coreProperties>
</file>