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684" r:id="rId4"/>
  </p:sldMasterIdLst>
  <p:notesMasterIdLst>
    <p:notesMasterId r:id="rId23"/>
  </p:notesMasterIdLst>
  <p:sldIdLst>
    <p:sldId id="256" r:id="rId5"/>
    <p:sldId id="371" r:id="rId6"/>
    <p:sldId id="378" r:id="rId7"/>
    <p:sldId id="263" r:id="rId8"/>
    <p:sldId id="391" r:id="rId9"/>
    <p:sldId id="390" r:id="rId10"/>
    <p:sldId id="381" r:id="rId11"/>
    <p:sldId id="384" r:id="rId12"/>
    <p:sldId id="385" r:id="rId13"/>
    <p:sldId id="374" r:id="rId14"/>
    <p:sldId id="370" r:id="rId15"/>
    <p:sldId id="402" r:id="rId16"/>
    <p:sldId id="375" r:id="rId17"/>
    <p:sldId id="387" r:id="rId18"/>
    <p:sldId id="376" r:id="rId19"/>
    <p:sldId id="389" r:id="rId20"/>
    <p:sldId id="383" r:id="rId21"/>
    <p:sldId id="3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423"/>
    <a:srgbClr val="CF6800"/>
    <a:srgbClr val="00589C"/>
    <a:srgbClr val="FFFFFF"/>
    <a:srgbClr val="008000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9762B-E7B0-4E46-A7E7-AD6BEAE56873}" v="728" dt="2019-05-09T21:28:5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2" autoAdjust="0"/>
    <p:restoredTop sz="94660"/>
  </p:normalViewPr>
  <p:slideViewPr>
    <p:cSldViewPr snapToGrid="0">
      <p:cViewPr>
        <p:scale>
          <a:sx n="89" d="100"/>
          <a:sy n="89" d="100"/>
        </p:scale>
        <p:origin x="-115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4B94-9C26-45AC-8560-3F0D330C8C76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E395-024E-4CAB-9172-303AC83275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6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CB7F7-5417-4CFF-AA79-821D63DC1047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63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6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CE395-024E-4CAB-9172-303AC83275B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62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97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7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008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926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0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996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07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33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9609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05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96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9915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735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08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967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33375"/>
            <a:ext cx="8207375" cy="575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rgbClr val="003E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196752"/>
            <a:ext cx="8207375" cy="475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4916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5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2904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11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2500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087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105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8991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077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76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3801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8938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6369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2624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40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70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643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97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530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8541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341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4626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29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24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985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347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789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33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09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83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0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713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674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mplitude_tisa_b1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" b="6068"/>
          <a:stretch/>
        </p:blipFill>
        <p:spPr bwMode="auto">
          <a:xfrm>
            <a:off x="-8383" y="540729"/>
            <a:ext cx="9152383" cy="62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8" y="-1"/>
            <a:ext cx="4959796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 bwMode="auto">
          <a:xfrm>
            <a:off x="-8249" y="2"/>
            <a:ext cx="915066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46" y="116632"/>
            <a:ext cx="1296144" cy="236547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-8249" y="574676"/>
            <a:ext cx="9152384" cy="6166229"/>
          </a:xfrm>
          <a:prstGeom prst="rect">
            <a:avLst/>
          </a:prstGeom>
          <a:solidFill>
            <a:srgbClr val="00589C">
              <a:alpha val="8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252819"/>
            <a:ext cx="1629621" cy="1128513"/>
          </a:xfrm>
          <a:prstGeom prst="rect">
            <a:avLst/>
          </a:prstGeom>
        </p:spPr>
      </p:pic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3039750" y="6615493"/>
            <a:ext cx="30480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8250" y="674090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8250" y="6615493"/>
            <a:ext cx="3048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3039750" y="6740905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-198446" y="6581099"/>
            <a:ext cx="342839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J.P. Couperus Cabadağ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700" b="1" dirty="0">
              <a:solidFill>
                <a:srgbClr val="00589C"/>
              </a:solidFill>
              <a:sym typeface="Wingdings 2" pitchFamily="18" charset="2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7520246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FFFFFF"/>
                </a:solidFill>
              </a:rPr>
              <a:t>Mitglied der Helmholtz-Gemeinschaft</a:t>
            </a:r>
          </a:p>
        </p:txBody>
      </p:sp>
      <p:sp>
        <p:nvSpPr>
          <p:cNvPr id="26" name="Text Box 3"/>
          <p:cNvSpPr txBox="1">
            <a:spLocks noChangeArrowheads="1"/>
          </p:cNvSpPr>
          <p:nvPr userDrawn="1"/>
        </p:nvSpPr>
        <p:spPr bwMode="auto">
          <a:xfrm>
            <a:off x="0" y="574678"/>
            <a:ext cx="2708176" cy="1846210"/>
          </a:xfrm>
          <a:prstGeom prst="rect">
            <a:avLst/>
          </a:prstGeom>
          <a:gradFill flip="none" rotWithShape="1">
            <a:gsLst>
              <a:gs pos="0">
                <a:srgbClr val="00519E">
                  <a:gamma/>
                  <a:shade val="92941"/>
                  <a:invGamma/>
                  <a:alpha val="50000"/>
                </a:srgbClr>
              </a:gs>
              <a:gs pos="64195">
                <a:srgbClr val="004E98">
                  <a:alpha val="10000"/>
                </a:srgbClr>
              </a:gs>
              <a:gs pos="23000">
                <a:srgbClr val="00519E">
                  <a:alpha val="45000"/>
                </a:srgbClr>
              </a:gs>
              <a:gs pos="100000">
                <a:srgbClr val="00519E">
                  <a:gamma/>
                  <a:shade val="92941"/>
                  <a:invGamma/>
                  <a:alpha val="0"/>
                </a:srgbClr>
              </a:gs>
            </a:gsLst>
            <a:lin ang="480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" name="Bild 4" descr="DDC_Sticker_groß_Schatten_RGB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9" y="5682584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8250" y="6490081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2" name="Picture 117" descr="P:\Talks and Posters\Poster\Evaluierung2012\LA3NET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2599"/>
            <a:ext cx="1305318" cy="531846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>
          <a:blip r:embed="rId20" cstate="print"/>
          <a:srcRect l="1172" t="2778" r="5106" b="8333"/>
          <a:stretch>
            <a:fillRect/>
          </a:stretch>
        </p:blipFill>
        <p:spPr bwMode="auto">
          <a:xfrm>
            <a:off x="1331640" y="5765886"/>
            <a:ext cx="1263066" cy="6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6056"/>
            <a:ext cx="907908" cy="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5" y="44454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13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292082" y="6697097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Cabadağ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15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2" r:id="rId12"/>
    <p:sldLayoutId id="214748372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5" y="44454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292082" y="6697097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Cabadağ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3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4" y="6497641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13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508106" y="6698684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76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52" y="1197620"/>
            <a:ext cx="90364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Optimal beam loading in a </a:t>
            </a:r>
            <a:r>
              <a:rPr lang="en-US" sz="3200" dirty="0" err="1">
                <a:solidFill>
                  <a:srgbClr val="FFFFFF"/>
                </a:solidFill>
              </a:rPr>
              <a:t>nanocoulomb</a:t>
            </a:r>
            <a:r>
              <a:rPr lang="en-US" sz="3200" dirty="0">
                <a:solidFill>
                  <a:srgbClr val="FFFFFF"/>
                </a:solidFill>
              </a:rPr>
              <a:t>-class laser </a:t>
            </a:r>
            <a:r>
              <a:rPr lang="en-US" sz="3200" dirty="0" err="1">
                <a:solidFill>
                  <a:srgbClr val="FFFFFF"/>
                </a:solidFill>
              </a:rPr>
              <a:t>wakefield</a:t>
            </a:r>
            <a:r>
              <a:rPr lang="en-US" sz="3200" dirty="0">
                <a:solidFill>
                  <a:srgbClr val="FFFFFF"/>
                </a:solidFill>
              </a:rPr>
              <a:t> acceleration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Jurjen P. Couperus Cabadağ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Radiation Physics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Helmholtz-Zentrum Dresden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Rossendorf, Germany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LPAW, May 2019, Split, Croatia</a:t>
            </a:r>
            <a:endParaRPr lang="en-US" sz="20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oz5510\Desktop\BFieldMeasurement\BFieldMeasurement\Vortrag Omid\Aufbau-IRSpektrometer-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44" y="925986"/>
            <a:ext cx="4351887" cy="34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35041"/>
            <a:ext cx="4752528" cy="2354131"/>
          </a:xfrm>
          <a:prstGeom prst="rect">
            <a:avLst/>
          </a:prstGeom>
        </p:spPr>
      </p:pic>
      <p:sp>
        <p:nvSpPr>
          <p:cNvPr id="69" name="Textfeld 10"/>
          <p:cNvSpPr txBox="1"/>
          <p:nvPr/>
        </p:nvSpPr>
        <p:spPr>
          <a:xfrm>
            <a:off x="449237" y="2926105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Sim: 200 MeV, 20pC, </a:t>
            </a:r>
          </a:p>
          <a:p>
            <a:r>
              <a:rPr lang="de-DE" sz="1100" dirty="0"/>
              <a:t>10 fs bunch </a:t>
            </a:r>
            <a:r>
              <a:rPr lang="de-DE" sz="1100" dirty="0" err="1"/>
              <a:t>length</a:t>
            </a:r>
            <a:r>
              <a:rPr lang="de-DE" sz="1100" dirty="0"/>
              <a:t>, 20 µm dia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706453" y="588890"/>
            <a:ext cx="4680520" cy="4320480"/>
            <a:chOff x="6444208" y="2636912"/>
            <a:chExt cx="4680520" cy="4320480"/>
          </a:xfrm>
        </p:grpSpPr>
        <p:sp>
          <p:nvSpPr>
            <p:cNvPr id="4" name="Rechteck 3"/>
            <p:cNvSpPr/>
            <p:nvPr/>
          </p:nvSpPr>
          <p:spPr bwMode="auto">
            <a:xfrm>
              <a:off x="6444208" y="2636912"/>
              <a:ext cx="4680520" cy="432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6516216" y="3339126"/>
              <a:ext cx="4355976" cy="2703590"/>
              <a:chOff x="251520" y="3409451"/>
              <a:chExt cx="4355976" cy="2703590"/>
            </a:xfrm>
          </p:grpSpPr>
          <p:pic>
            <p:nvPicPr>
              <p:cNvPr id="70" name="Picture 31" descr="spectometer.jpg"/>
              <p:cNvPicPr>
                <a:picLocks noChangeAspect="1"/>
              </p:cNvPicPr>
              <p:nvPr/>
            </p:nvPicPr>
            <p:blipFill>
              <a:blip r:embed="rId4" cstate="print"/>
              <a:srcRect l="7914"/>
              <a:stretch>
                <a:fillRect/>
              </a:stretch>
            </p:blipFill>
            <p:spPr>
              <a:xfrm>
                <a:off x="251520" y="3409451"/>
                <a:ext cx="4355976" cy="2703590"/>
              </a:xfrm>
              <a:prstGeom prst="rect">
                <a:avLst/>
              </a:prstGeom>
              <a:effectLst>
                <a:outerShdw blurRad="165100" dist="38100" dir="2700000" algn="tl" rotWithShape="0">
                  <a:prstClr val="black">
                    <a:alpha val="79000"/>
                  </a:prstClr>
                </a:outerShdw>
              </a:effectLst>
            </p:spPr>
          </p:pic>
          <p:cxnSp>
            <p:nvCxnSpPr>
              <p:cNvPr id="71" name="Straight Arrow Connector 33"/>
              <p:cNvCxnSpPr/>
              <p:nvPr/>
            </p:nvCxnSpPr>
            <p:spPr bwMode="auto">
              <a:xfrm>
                <a:off x="292937" y="4096817"/>
                <a:ext cx="462639" cy="0"/>
              </a:xfrm>
              <a:prstGeom prst="straightConnector1">
                <a:avLst/>
              </a:prstGeom>
              <a:solidFill>
                <a:srgbClr val="003E89"/>
              </a:solidFill>
              <a:ln w="88900">
                <a:solidFill>
                  <a:schemeClr val="bg1">
                    <a:alpha val="77000"/>
                  </a:schemeClr>
                </a:solidFill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Arrow Connector 34"/>
              <p:cNvCxnSpPr/>
              <p:nvPr/>
            </p:nvCxnSpPr>
            <p:spPr bwMode="auto">
              <a:xfrm>
                <a:off x="3065365" y="5409420"/>
                <a:ext cx="539746" cy="0"/>
              </a:xfrm>
              <a:prstGeom prst="straightConnector1">
                <a:avLst/>
              </a:prstGeom>
              <a:solidFill>
                <a:srgbClr val="003E89"/>
              </a:solidFill>
              <a:ln w="88900">
                <a:solidFill>
                  <a:srgbClr val="FFC000">
                    <a:alpha val="86000"/>
                  </a:srgbClr>
                </a:solidFill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Arrow Connector 35"/>
              <p:cNvCxnSpPr/>
              <p:nvPr/>
            </p:nvCxnSpPr>
            <p:spPr bwMode="auto">
              <a:xfrm flipH="1" flipV="1">
                <a:off x="1137701" y="5174880"/>
                <a:ext cx="663839" cy="9103"/>
              </a:xfrm>
              <a:prstGeom prst="straightConnector1">
                <a:avLst/>
              </a:prstGeom>
              <a:solidFill>
                <a:srgbClr val="003E89"/>
              </a:solidFill>
              <a:ln w="88900">
                <a:solidFill>
                  <a:srgbClr val="FF0000">
                    <a:alpha val="80000"/>
                  </a:srgbClr>
                </a:solidFill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Arrow Connector 36"/>
              <p:cNvCxnSpPr/>
              <p:nvPr/>
            </p:nvCxnSpPr>
            <p:spPr bwMode="auto">
              <a:xfrm>
                <a:off x="2988258" y="4158538"/>
                <a:ext cx="539746" cy="0"/>
              </a:xfrm>
              <a:prstGeom prst="straightConnector1">
                <a:avLst/>
              </a:prstGeom>
              <a:solidFill>
                <a:srgbClr val="003E89"/>
              </a:solidFill>
              <a:ln w="88900">
                <a:solidFill>
                  <a:srgbClr val="FFFF00">
                    <a:alpha val="80000"/>
                  </a:srgbClr>
                </a:solidFill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Rectangle 37"/>
              <p:cNvSpPr/>
              <p:nvPr/>
            </p:nvSpPr>
            <p:spPr>
              <a:xfrm>
                <a:off x="251520" y="3520753"/>
                <a:ext cx="990977" cy="307777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de-LI" sz="1400" dirty="0">
                    <a:solidFill>
                      <a:schemeClr val="bg1"/>
                    </a:solidFill>
                  </a:rPr>
                  <a:t>CTR input</a:t>
                </a:r>
                <a:endParaRPr lang="nl-N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38"/>
              <p:cNvSpPr/>
              <p:nvPr/>
            </p:nvSpPr>
            <p:spPr>
              <a:xfrm>
                <a:off x="2988258" y="3689457"/>
                <a:ext cx="1138453" cy="307777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de-LI" sz="1400" dirty="0">
                    <a:solidFill>
                      <a:schemeClr val="bg1"/>
                    </a:solidFill>
                  </a:rPr>
                  <a:t>250-900 nm</a:t>
                </a:r>
                <a:endParaRPr lang="nl-N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39"/>
              <p:cNvSpPr/>
              <p:nvPr/>
            </p:nvSpPr>
            <p:spPr>
              <a:xfrm>
                <a:off x="2510946" y="4918902"/>
                <a:ext cx="1325485" cy="334158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de-LI" sz="1400" dirty="0">
                    <a:solidFill>
                      <a:schemeClr val="bg1"/>
                    </a:solidFill>
                  </a:rPr>
                  <a:t>900-1600 nm</a:t>
                </a:r>
                <a:endParaRPr lang="nl-N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40"/>
              <p:cNvSpPr/>
              <p:nvPr/>
            </p:nvSpPr>
            <p:spPr>
              <a:xfrm>
                <a:off x="520849" y="4627619"/>
                <a:ext cx="1538332" cy="334158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de-LI" sz="1400" dirty="0">
                    <a:solidFill>
                      <a:schemeClr val="bg1"/>
                    </a:solidFill>
                  </a:rPr>
                  <a:t>1600-12000 nm</a:t>
                </a:r>
                <a:endParaRPr lang="nl-NL" sz="14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79" name="Straight Connector 43"/>
          <p:cNvCxnSpPr/>
          <p:nvPr/>
        </p:nvCxnSpPr>
        <p:spPr bwMode="auto">
          <a:xfrm flipH="1">
            <a:off x="323528" y="2800673"/>
            <a:ext cx="2592288" cy="504056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ectangle 44"/>
          <p:cNvSpPr/>
          <p:nvPr/>
        </p:nvSpPr>
        <p:spPr bwMode="auto">
          <a:xfrm>
            <a:off x="2771800" y="1388521"/>
            <a:ext cx="1656184" cy="151216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46"/>
          <p:cNvCxnSpPr/>
          <p:nvPr/>
        </p:nvCxnSpPr>
        <p:spPr bwMode="auto">
          <a:xfrm flipH="1">
            <a:off x="323528" y="2800673"/>
            <a:ext cx="2448272" cy="576064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48"/>
          <p:cNvCxnSpPr/>
          <p:nvPr/>
        </p:nvCxnSpPr>
        <p:spPr bwMode="auto">
          <a:xfrm>
            <a:off x="2771800" y="2864969"/>
            <a:ext cx="0" cy="576064"/>
          </a:xfrm>
          <a:prstGeom prst="line">
            <a:avLst/>
          </a:prstGeom>
          <a:solidFill>
            <a:srgbClr val="003E89"/>
          </a:solidFill>
          <a:ln w="25400">
            <a:solidFill>
              <a:srgbClr val="00B05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49"/>
          <p:cNvCxnSpPr/>
          <p:nvPr/>
        </p:nvCxnSpPr>
        <p:spPr bwMode="auto">
          <a:xfrm>
            <a:off x="4427984" y="2829249"/>
            <a:ext cx="0" cy="556319"/>
          </a:xfrm>
          <a:prstGeom prst="line">
            <a:avLst/>
          </a:prstGeom>
          <a:solidFill>
            <a:srgbClr val="003E89"/>
          </a:solidFill>
          <a:ln w="25400">
            <a:solidFill>
              <a:srgbClr val="00B05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50"/>
          <p:cNvCxnSpPr/>
          <p:nvPr/>
        </p:nvCxnSpPr>
        <p:spPr bwMode="auto">
          <a:xfrm flipH="1">
            <a:off x="201280" y="3421288"/>
            <a:ext cx="2592288" cy="216024"/>
          </a:xfrm>
          <a:prstGeom prst="line">
            <a:avLst/>
          </a:prstGeom>
          <a:solidFill>
            <a:srgbClr val="003E89"/>
          </a:solidFill>
          <a:ln w="25400">
            <a:solidFill>
              <a:srgbClr val="00B05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53"/>
          <p:cNvCxnSpPr/>
          <p:nvPr/>
        </p:nvCxnSpPr>
        <p:spPr bwMode="auto">
          <a:xfrm>
            <a:off x="4427984" y="3385568"/>
            <a:ext cx="144016" cy="216024"/>
          </a:xfrm>
          <a:prstGeom prst="line">
            <a:avLst/>
          </a:prstGeom>
          <a:solidFill>
            <a:srgbClr val="003E89"/>
          </a:solidFill>
          <a:ln w="25400">
            <a:solidFill>
              <a:srgbClr val="00B05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5"/>
          <p:cNvSpPr/>
          <p:nvPr/>
        </p:nvSpPr>
        <p:spPr>
          <a:xfrm>
            <a:off x="1107686" y="350100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Detection threshold curve</a:t>
            </a:r>
            <a:endParaRPr lang="nl-NL" dirty="0"/>
          </a:p>
        </p:txBody>
      </p:sp>
      <p:sp>
        <p:nvSpPr>
          <p:cNvPr id="29" name="Rounded Rectangle 10"/>
          <p:cNvSpPr/>
          <p:nvPr/>
        </p:nvSpPr>
        <p:spPr bwMode="auto">
          <a:xfrm>
            <a:off x="4932040" y="4509120"/>
            <a:ext cx="4118812" cy="1611186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F6800"/>
              </a:buClr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11" descr="http://technologieplattform.dresden-concept.de/userdata/HZDR-logo-64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320223"/>
            <a:ext cx="713172" cy="1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BFieldMeasurement\BFieldMeasurement\Spectrometer_paper_APS\paper\Overview_NEE_perBW_EMPf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" y="3861048"/>
            <a:ext cx="4819878" cy="17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9"/>
          <p:cNvSpPr txBox="1"/>
          <p:nvPr/>
        </p:nvSpPr>
        <p:spPr>
          <a:xfrm>
            <a:off x="5105540" y="4561987"/>
            <a:ext cx="3945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/>
              <a:t>  single-shot capability</a:t>
            </a:r>
          </a:p>
          <a:p>
            <a:pPr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/>
              <a:t>  5.5 octaves frequency range</a:t>
            </a:r>
          </a:p>
          <a:p>
            <a:pPr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/>
              <a:t>  absolutely and relatively calibrated</a:t>
            </a:r>
          </a:p>
          <a:p>
            <a:pPr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/>
              <a:t>  detection limit ~ 50 </a:t>
            </a:r>
            <a:r>
              <a:rPr lang="en-US" dirty="0" err="1"/>
              <a:t>fJ</a:t>
            </a:r>
            <a:endParaRPr lang="en-US" dirty="0"/>
          </a:p>
          <a:p>
            <a:pPr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/>
              <a:t>  time resolution ~ 0.4 fs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5094" y="15007"/>
            <a:ext cx="7209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</a:rPr>
              <a:t>CTR spectrometer technique to measure bunch durations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540568" y="283216"/>
            <a:ext cx="46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O. </a:t>
            </a:r>
            <a:r>
              <a:rPr lang="en-US" sz="1600" dirty="0" err="1">
                <a:latin typeface="+mj-lt"/>
              </a:rPr>
              <a:t>Zarini</a:t>
            </a:r>
            <a:r>
              <a:rPr lang="en-US" sz="1600" dirty="0">
                <a:latin typeface="+mj-lt"/>
              </a:rPr>
              <a:t>, A. Debus </a:t>
            </a:r>
            <a:r>
              <a:rPr lang="en-US" sz="1600" i="1" dirty="0">
                <a:latin typeface="+mj-lt"/>
              </a:rPr>
              <a:t>et al</a:t>
            </a:r>
            <a:r>
              <a:rPr lang="en-US" sz="1600" dirty="0">
                <a:latin typeface="+mj-lt"/>
              </a:rPr>
              <a:t>., in preparation</a:t>
            </a:r>
            <a:endParaRPr lang="nl-NL" sz="16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36747" y="6238473"/>
            <a:ext cx="9517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/>
              <a:t>O. </a:t>
            </a:r>
            <a:r>
              <a:rPr lang="de-DE" sz="1100" dirty="0" err="1"/>
              <a:t>Lundh</a:t>
            </a:r>
            <a:r>
              <a:rPr lang="de-DE" sz="1100" dirty="0"/>
              <a:t> </a:t>
            </a:r>
            <a:r>
              <a:rPr lang="de-DE" sz="1100" i="1" dirty="0"/>
              <a:t>et al.</a:t>
            </a:r>
            <a:r>
              <a:rPr lang="de-DE" sz="1100" dirty="0"/>
              <a:t>, </a:t>
            </a:r>
            <a:r>
              <a:rPr lang="fr-FR" sz="1100" dirty="0"/>
              <a:t>Nat. Phys. </a:t>
            </a:r>
            <a:r>
              <a:rPr lang="fr-FR" sz="1100" b="1" dirty="0"/>
              <a:t>7</a:t>
            </a:r>
            <a:r>
              <a:rPr lang="fr-FR" sz="1100" dirty="0"/>
              <a:t>, 219–222 (2011), </a:t>
            </a:r>
            <a:r>
              <a:rPr lang="en-US" sz="1100" dirty="0"/>
              <a:t>S.L. </a:t>
            </a:r>
            <a:r>
              <a:rPr lang="en-US" sz="1100" dirty="0" err="1"/>
              <a:t>Bajlekov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16</a:t>
            </a:r>
            <a:r>
              <a:rPr lang="en-US" sz="1100" dirty="0"/>
              <a:t>, 040701 (2013), T. Maxwell </a:t>
            </a:r>
            <a:r>
              <a:rPr lang="en-US" sz="1100" i="1" dirty="0"/>
              <a:t>et al.</a:t>
            </a:r>
            <a:r>
              <a:rPr lang="en-US" sz="1100" dirty="0"/>
              <a:t>, PRL. </a:t>
            </a:r>
            <a:r>
              <a:rPr lang="en-US" sz="1100" b="1" dirty="0"/>
              <a:t>111</a:t>
            </a:r>
            <a:r>
              <a:rPr lang="en-US" sz="1100" dirty="0"/>
              <a:t>, 184801 (2013)</a:t>
            </a:r>
          </a:p>
          <a:p>
            <a:pPr algn="r"/>
            <a:r>
              <a:rPr lang="en-US" sz="1100" dirty="0"/>
              <a:t>M. </a:t>
            </a:r>
            <a:r>
              <a:rPr lang="en-US" sz="1100" dirty="0" err="1"/>
              <a:t>Heigoldt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18</a:t>
            </a:r>
            <a:r>
              <a:rPr lang="en-US" sz="1100" dirty="0"/>
              <a:t> 121302 (2015), B. Schmidt </a:t>
            </a:r>
            <a:r>
              <a:rPr lang="en-US" sz="1100" i="1" dirty="0"/>
              <a:t>et al.</a:t>
            </a:r>
            <a:r>
              <a:rPr lang="en-US" sz="1100" dirty="0"/>
              <a:t>, arXiv:1803.00608 (2018), O. </a:t>
            </a:r>
            <a:r>
              <a:rPr lang="en-US" sz="1100" dirty="0" err="1"/>
              <a:t>Zarini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IEEE AAC (2018) </a:t>
            </a:r>
            <a:endParaRPr lang="de-DE" sz="1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25ECDB3-AA06-4B8A-8129-F873A0C00CAC}"/>
              </a:ext>
            </a:extLst>
          </p:cNvPr>
          <p:cNvSpPr/>
          <p:nvPr/>
        </p:nvSpPr>
        <p:spPr>
          <a:xfrm>
            <a:off x="469618" y="5647527"/>
            <a:ext cx="398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Was presented in more detail last Monday by Alexander Debus</a:t>
            </a:r>
            <a:endParaRPr lang="nl-NL" sz="1600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5BCF7AF-E4D0-44ED-9E27-BDC5DF45F9AC}"/>
              </a:ext>
            </a:extLst>
          </p:cNvPr>
          <p:cNvSpPr/>
          <p:nvPr/>
        </p:nvSpPr>
        <p:spPr>
          <a:xfrm>
            <a:off x="230656" y="649038"/>
            <a:ext cx="5573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589C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Large charge + short bunch duration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 current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ing folder\2017-03-15 3000TOM3\linear_2D_spec\Shot_00396_2018-12-13_pC+MeV+m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7" y="1036712"/>
            <a:ext cx="4325467" cy="1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ing folder\2018-12-13 3000SL_02303_2\linear_2D_spec\Shot_00806_2018-12-13_pC+MeV+m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83" y="1023064"/>
            <a:ext cx="4499992" cy="13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237954" y="1124890"/>
            <a:ext cx="86659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hteck 6"/>
          <p:cNvSpPr/>
          <p:nvPr/>
        </p:nvSpPr>
        <p:spPr>
          <a:xfrm>
            <a:off x="6823517" y="1129606"/>
            <a:ext cx="200523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feld 4"/>
          <p:cNvSpPr txBox="1"/>
          <p:nvPr/>
        </p:nvSpPr>
        <p:spPr>
          <a:xfrm>
            <a:off x="684614" y="2348880"/>
            <a:ext cx="3517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/>
              <a:t>Self</a:t>
            </a:r>
            <a:r>
              <a:rPr lang="de-DE" sz="1600" b="1" dirty="0"/>
              <a:t> </a:t>
            </a:r>
            <a:r>
              <a:rPr lang="de-DE" sz="1600" b="1" dirty="0" err="1"/>
              <a:t>Truncated</a:t>
            </a:r>
            <a:r>
              <a:rPr lang="de-DE" sz="1600" b="1" dirty="0"/>
              <a:t> </a:t>
            </a:r>
            <a:r>
              <a:rPr lang="de-DE" sz="1600" b="1" dirty="0" err="1"/>
              <a:t>Ionization</a:t>
            </a:r>
            <a:r>
              <a:rPr lang="de-DE" sz="1600" b="1" dirty="0"/>
              <a:t> </a:t>
            </a:r>
            <a:r>
              <a:rPr lang="de-DE" sz="1600" b="1" dirty="0" err="1"/>
              <a:t>injection</a:t>
            </a:r>
            <a:endParaRPr lang="de-DE" sz="1600" b="1" dirty="0"/>
          </a:p>
          <a:p>
            <a:pPr algn="ctr"/>
            <a:r>
              <a:rPr lang="de-DE" sz="1600" dirty="0" err="1"/>
              <a:t>Q_peak</a:t>
            </a:r>
            <a:r>
              <a:rPr lang="de-DE" sz="1600" dirty="0"/>
              <a:t> = 250 </a:t>
            </a:r>
            <a:r>
              <a:rPr lang="de-DE" sz="1600" dirty="0" err="1"/>
              <a:t>pC</a:t>
            </a:r>
            <a:endParaRPr lang="de-DE" sz="1600" dirty="0"/>
          </a:p>
          <a:p>
            <a:pPr algn="ctr"/>
            <a:r>
              <a:rPr lang="de-DE" sz="1600" dirty="0" err="1"/>
              <a:t>dE</a:t>
            </a:r>
            <a:r>
              <a:rPr lang="de-DE" sz="1600" dirty="0"/>
              <a:t> = 40 </a:t>
            </a:r>
            <a:r>
              <a:rPr lang="de-DE" sz="1600" dirty="0" err="1"/>
              <a:t>MeV</a:t>
            </a:r>
            <a:r>
              <a:rPr lang="de-DE" sz="1600" dirty="0"/>
              <a:t> (15%)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086953" y="2348880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   Wave-</a:t>
            </a:r>
            <a:r>
              <a:rPr lang="de-DE" sz="1600" b="1" dirty="0" err="1"/>
              <a:t>breaking</a:t>
            </a:r>
            <a:endParaRPr lang="de-DE" sz="1600" b="1" dirty="0"/>
          </a:p>
          <a:p>
            <a:r>
              <a:rPr lang="de-DE" sz="1600" dirty="0" err="1"/>
              <a:t>Q_peak</a:t>
            </a:r>
            <a:r>
              <a:rPr lang="de-DE" sz="1600" dirty="0"/>
              <a:t> = 50 </a:t>
            </a:r>
            <a:r>
              <a:rPr lang="de-DE" sz="1600" dirty="0" err="1"/>
              <a:t>pC</a:t>
            </a:r>
            <a:endParaRPr lang="de-DE" sz="1600" dirty="0"/>
          </a:p>
          <a:p>
            <a:r>
              <a:rPr lang="de-DE" sz="1600" dirty="0" err="1"/>
              <a:t>dE</a:t>
            </a:r>
            <a:r>
              <a:rPr lang="de-DE" sz="1600" dirty="0"/>
              <a:t> = 10 </a:t>
            </a:r>
            <a:r>
              <a:rPr lang="de-DE" sz="1600" dirty="0" err="1"/>
              <a:t>MeV</a:t>
            </a:r>
            <a:r>
              <a:rPr lang="de-DE" sz="1600" dirty="0"/>
              <a:t> (5%)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5094" y="15007"/>
            <a:ext cx="7209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</a:rPr>
              <a:t>Injection: Pulse duration</a:t>
            </a:r>
          </a:p>
          <a:p>
            <a:r>
              <a:rPr lang="en-GB" sz="2000" b="1" dirty="0">
                <a:solidFill>
                  <a:srgbClr val="00589C"/>
                </a:solidFill>
              </a:rPr>
              <a:t>CTR spectrometer technique to measure bunch durations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40568" y="714182"/>
            <a:ext cx="46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O. </a:t>
            </a:r>
            <a:r>
              <a:rPr lang="en-US" sz="1600" dirty="0" err="1">
                <a:latin typeface="+mj-lt"/>
              </a:rPr>
              <a:t>Zarini</a:t>
            </a:r>
            <a:r>
              <a:rPr lang="en-US" sz="1600" dirty="0">
                <a:latin typeface="+mj-lt"/>
              </a:rPr>
              <a:t>, A. Debus </a:t>
            </a:r>
            <a:r>
              <a:rPr lang="en-US" sz="1600" i="1" dirty="0">
                <a:latin typeface="+mj-lt"/>
              </a:rPr>
              <a:t>et al</a:t>
            </a:r>
            <a:r>
              <a:rPr lang="en-US" sz="1600" dirty="0">
                <a:latin typeface="+mj-lt"/>
              </a:rPr>
              <a:t>., in preparation</a:t>
            </a:r>
            <a:endParaRPr lang="nl-NL" sz="1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36747" y="6238473"/>
            <a:ext cx="9517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/>
              <a:t>O. </a:t>
            </a:r>
            <a:r>
              <a:rPr lang="de-DE" sz="1100" dirty="0" err="1"/>
              <a:t>Lundh</a:t>
            </a:r>
            <a:r>
              <a:rPr lang="de-DE" sz="1100" dirty="0"/>
              <a:t> </a:t>
            </a:r>
            <a:r>
              <a:rPr lang="de-DE" sz="1100" i="1" dirty="0"/>
              <a:t>et al.</a:t>
            </a:r>
            <a:r>
              <a:rPr lang="de-DE" sz="1100" dirty="0"/>
              <a:t>, </a:t>
            </a:r>
            <a:r>
              <a:rPr lang="fr-FR" sz="1100" dirty="0"/>
              <a:t>Nat. Phys. </a:t>
            </a:r>
            <a:r>
              <a:rPr lang="fr-FR" sz="1100" b="1" dirty="0"/>
              <a:t>7</a:t>
            </a:r>
            <a:r>
              <a:rPr lang="fr-FR" sz="1100" dirty="0"/>
              <a:t>, 219–222 (2011), </a:t>
            </a:r>
            <a:r>
              <a:rPr lang="en-US" sz="1100" dirty="0"/>
              <a:t>S.L. </a:t>
            </a:r>
            <a:r>
              <a:rPr lang="en-US" sz="1100" dirty="0" err="1"/>
              <a:t>Bajlekov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16</a:t>
            </a:r>
            <a:r>
              <a:rPr lang="en-US" sz="1100" dirty="0"/>
              <a:t>, 040701 (2013), T. Maxwell </a:t>
            </a:r>
            <a:r>
              <a:rPr lang="en-US" sz="1100" i="1" dirty="0"/>
              <a:t>et al.</a:t>
            </a:r>
            <a:r>
              <a:rPr lang="en-US" sz="1100" dirty="0"/>
              <a:t>, PRL. </a:t>
            </a:r>
            <a:r>
              <a:rPr lang="en-US" sz="1100" b="1" dirty="0"/>
              <a:t>111</a:t>
            </a:r>
            <a:r>
              <a:rPr lang="en-US" sz="1100" dirty="0"/>
              <a:t>, 184801 (2013)</a:t>
            </a:r>
          </a:p>
          <a:p>
            <a:pPr algn="r"/>
            <a:r>
              <a:rPr lang="en-US" sz="1100" dirty="0"/>
              <a:t>M. </a:t>
            </a:r>
            <a:r>
              <a:rPr lang="en-US" sz="1100" dirty="0" err="1"/>
              <a:t>Heigoldt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18</a:t>
            </a:r>
            <a:r>
              <a:rPr lang="en-US" sz="1100" dirty="0"/>
              <a:t> 121302 (2015), B. Schmidt </a:t>
            </a:r>
            <a:r>
              <a:rPr lang="en-US" sz="1100" i="1" dirty="0"/>
              <a:t>et al.</a:t>
            </a:r>
            <a:r>
              <a:rPr lang="en-US" sz="1100" dirty="0"/>
              <a:t>, arXiv:1803.00608 (2018), O. </a:t>
            </a:r>
            <a:r>
              <a:rPr lang="en-US" sz="1100" dirty="0" err="1"/>
              <a:t>Zarini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IEEE AAC (2018) </a:t>
            </a:r>
            <a:endParaRPr lang="de-DE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29E11B-BE92-4D94-9BF1-EC94510974C6}"/>
              </a:ext>
            </a:extLst>
          </p:cNvPr>
          <p:cNvSpPr/>
          <p:nvPr/>
        </p:nvSpPr>
        <p:spPr>
          <a:xfrm>
            <a:off x="981331" y="5869560"/>
            <a:ext cx="7181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Was presented in more detail last Monday by Alexander Debus</a:t>
            </a:r>
            <a:endParaRPr lang="nl-NL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549" y="3179877"/>
            <a:ext cx="4152452" cy="26896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27001" y="3179876"/>
            <a:ext cx="4083312" cy="26896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Bent 12">
            <a:extLst>
              <a:ext uri="{FF2B5EF4-FFF2-40B4-BE49-F238E27FC236}">
                <a16:creationId xmlns:a16="http://schemas.microsoft.com/office/drawing/2014/main" xmlns="" id="{9BE3E20B-57CE-402E-99D8-DAF8589399F7}"/>
              </a:ext>
            </a:extLst>
          </p:cNvPr>
          <p:cNvSpPr>
            <a:spLocks/>
          </p:cNvSpPr>
          <p:nvPr/>
        </p:nvSpPr>
        <p:spPr bwMode="auto">
          <a:xfrm flipV="1">
            <a:off x="619294" y="3092767"/>
            <a:ext cx="1152127" cy="2867013"/>
          </a:xfrm>
          <a:prstGeom prst="bentArrow">
            <a:avLst>
              <a:gd name="adj1" fmla="val 11979"/>
              <a:gd name="adj2" fmla="val 12909"/>
              <a:gd name="adj3" fmla="val 13164"/>
              <a:gd name="adj4" fmla="val 22668"/>
            </a:avLst>
          </a:prstGeom>
          <a:solidFill>
            <a:srgbClr val="95B423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D11BAD35-CB12-4FFD-9EF5-60C259F8BF26}"/>
              </a:ext>
            </a:extLst>
          </p:cNvPr>
          <p:cNvSpPr/>
          <p:nvPr/>
        </p:nvSpPr>
        <p:spPr bwMode="auto">
          <a:xfrm>
            <a:off x="1763687" y="5301208"/>
            <a:ext cx="7200801" cy="1054374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95B423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1EABE822-127C-4FBE-A2DA-97BA0BACEC18}"/>
              </a:ext>
            </a:extLst>
          </p:cNvPr>
          <p:cNvSpPr/>
          <p:nvPr/>
        </p:nvSpPr>
        <p:spPr bwMode="auto">
          <a:xfrm>
            <a:off x="1403648" y="3333185"/>
            <a:ext cx="6935080" cy="1725928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00589C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xmlns="" id="{A60C002D-71AE-4E77-A89B-D904F3875C4E}"/>
              </a:ext>
            </a:extLst>
          </p:cNvPr>
          <p:cNvSpPr/>
          <p:nvPr/>
        </p:nvSpPr>
        <p:spPr bwMode="auto">
          <a:xfrm flipV="1">
            <a:off x="615731" y="1985532"/>
            <a:ext cx="551573" cy="2019531"/>
          </a:xfrm>
          <a:prstGeom prst="bentArrow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037" y="3352924"/>
            <a:ext cx="6597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Reduction of normalized divergence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Small energy spread by beam loading limits </a:t>
            </a:r>
            <a:r>
              <a:rPr lang="en-GB" sz="1600" dirty="0" err="1"/>
              <a:t>betatron</a:t>
            </a:r>
            <a:r>
              <a:rPr lang="en-GB" sz="1600" dirty="0"/>
              <a:t> phase mixing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Bunch measurements using optical transition radiation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Peak currents of &gt;10 kA</a:t>
            </a:r>
            <a:endParaRPr lang="de-DE" sz="1600" dirty="0"/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A0DBDBC1-A641-4134-A067-A8FA761BA56D}"/>
              </a:ext>
            </a:extLst>
          </p:cNvPr>
          <p:cNvSpPr/>
          <p:nvPr/>
        </p:nvSpPr>
        <p:spPr bwMode="auto">
          <a:xfrm>
            <a:off x="463747" y="408243"/>
            <a:ext cx="8356725" cy="2587031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CF6800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9" y="5397023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A hybrid laser- to beam-driven plasma accelerator </a:t>
            </a:r>
            <a:r>
              <a:rPr lang="en-GB" sz="1600" dirty="0"/>
              <a:t>(L|PWFA)</a:t>
            </a:r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Toward high-brightness PWFA beams in a </a:t>
            </a:r>
            <a:r>
              <a:rPr lang="en-GB" sz="1600" dirty="0" err="1"/>
              <a:t>laserlab</a:t>
            </a:r>
            <a:endParaRPr lang="en-GB" sz="1600" dirty="0"/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First proof-of-principle results from the hybrid collaboration</a:t>
            </a:r>
          </a:p>
          <a:p>
            <a:pPr lvl="1">
              <a:buClr>
                <a:srgbClr val="00589C"/>
              </a:buClr>
            </a:pP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587677" y="476672"/>
            <a:ext cx="5500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Controlled beam loading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Tailoring of Self-truncated ionization injection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Minimization of energy spread </a:t>
            </a:r>
            <a:endParaRPr lang="de-DE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8AAFF53-2449-48A4-8129-DDBF042A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76" y="744765"/>
            <a:ext cx="3087522" cy="20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FF658C9-53BA-4ADC-83F5-D058AEA5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415" y="1383187"/>
            <a:ext cx="4182331" cy="13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4" y="9728"/>
            <a:ext cx="7531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A hybrid scheme:</a:t>
            </a:r>
          </a:p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Using a LWFA driver to accelerate a PWFA witness (L|PWFA)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7B52F-B19B-4CAD-82F2-53867487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" y="1442950"/>
            <a:ext cx="4714726" cy="27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5.jpg">
            <a:extLst>
              <a:ext uri="{FF2B5EF4-FFF2-40B4-BE49-F238E27FC236}">
                <a16:creationId xmlns:a16="http://schemas.microsoft.com/office/drawing/2014/main" xmlns="" id="{9C83D08F-EB19-4C33-900C-AEC146CDB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07991" y="5512484"/>
            <a:ext cx="840636" cy="616954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6.jpg">
            <a:extLst>
              <a:ext uri="{FF2B5EF4-FFF2-40B4-BE49-F238E27FC236}">
                <a16:creationId xmlns:a16="http://schemas.microsoft.com/office/drawing/2014/main" xmlns="" id="{C2F32D08-5A19-4B09-9A59-70207CD2B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26322" y="5426060"/>
            <a:ext cx="615500" cy="616953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UHH-Logo_2010_Farbe_CMYK.pdf">
            <a:extLst>
              <a:ext uri="{FF2B5EF4-FFF2-40B4-BE49-F238E27FC236}">
                <a16:creationId xmlns:a16="http://schemas.microsoft.com/office/drawing/2014/main" xmlns="" id="{3F8EE48D-2AEA-40FC-ABA7-8A5A9CEF2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rcRect l="6586" t="19909" r="68071" b="31325"/>
          <a:stretch>
            <a:fillRect/>
          </a:stretch>
        </p:blipFill>
        <p:spPr>
          <a:xfrm>
            <a:off x="1434234" y="5401434"/>
            <a:ext cx="769224" cy="74010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8" name="Group 87">
            <a:extLst>
              <a:ext uri="{FF2B5EF4-FFF2-40B4-BE49-F238E27FC236}">
                <a16:creationId xmlns:a16="http://schemas.microsoft.com/office/drawing/2014/main" xmlns="" id="{7D2A8A0A-F8A0-4AA5-87B8-8E4D5DA72710}"/>
              </a:ext>
            </a:extLst>
          </p:cNvPr>
          <p:cNvGrpSpPr>
            <a:grpSpLocks noChangeAspect="1"/>
          </p:cNvGrpSpPr>
          <p:nvPr/>
        </p:nvGrpSpPr>
        <p:grpSpPr>
          <a:xfrm>
            <a:off x="210098" y="5468837"/>
            <a:ext cx="1091016" cy="605295"/>
            <a:chOff x="0" y="41527"/>
            <a:chExt cx="1659056" cy="863563"/>
          </a:xfrm>
        </p:grpSpPr>
        <p:sp>
          <p:nvSpPr>
            <p:cNvPr id="9" name="Shape 84">
              <a:extLst>
                <a:ext uri="{FF2B5EF4-FFF2-40B4-BE49-F238E27FC236}">
                  <a16:creationId xmlns:a16="http://schemas.microsoft.com/office/drawing/2014/main" xmlns="" id="{851CA7CB-BECE-46AD-895B-7BB505BCD72B}"/>
                </a:ext>
              </a:extLst>
            </p:cNvPr>
            <p:cNvSpPr/>
            <p:nvPr/>
          </p:nvSpPr>
          <p:spPr>
            <a:xfrm>
              <a:off x="0" y="41527"/>
              <a:ext cx="1659057" cy="863565"/>
            </a:xfrm>
            <a:prstGeom prst="rect">
              <a:avLst/>
            </a:prstGeom>
            <a:solidFill>
              <a:srgbClr val="004F94"/>
            </a:solidFill>
            <a:ln w="3175" cap="flat">
              <a:noFill/>
              <a:miter lim="400000"/>
            </a:ln>
            <a:effectLst/>
          </p:spPr>
          <p:txBody>
            <a:bodyPr wrap="square" lIns="44450" tIns="44450" rIns="44450" bIns="4445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pic>
          <p:nvPicPr>
            <p:cNvPr id="10" name="image5.png">
              <a:extLst>
                <a:ext uri="{FF2B5EF4-FFF2-40B4-BE49-F238E27FC236}">
                  <a16:creationId xmlns:a16="http://schemas.microsoft.com/office/drawing/2014/main" xmlns="" id="{0E0FAEB2-8129-4D44-92A0-8E58B0D3E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t="37762"/>
            <a:stretch>
              <a:fillRect/>
            </a:stretch>
          </p:blipFill>
          <p:spPr>
            <a:xfrm>
              <a:off x="83677" y="228161"/>
              <a:ext cx="1491612" cy="64287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1" name="image5.png">
              <a:extLst>
                <a:ext uri="{FF2B5EF4-FFF2-40B4-BE49-F238E27FC236}">
                  <a16:creationId xmlns:a16="http://schemas.microsoft.com/office/drawing/2014/main" xmlns="" id="{E37C1351-74A6-4D53-B628-6E6736B5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13874" b="69120"/>
            <a:stretch>
              <a:fillRect/>
            </a:stretch>
          </p:blipFill>
          <p:spPr>
            <a:xfrm>
              <a:off x="290850" y="103798"/>
              <a:ext cx="1284651" cy="3189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12" name="Picture 1" descr="LOA logo.jpg">
            <a:extLst>
              <a:ext uri="{FF2B5EF4-FFF2-40B4-BE49-F238E27FC236}">
                <a16:creationId xmlns:a16="http://schemas.microsoft.com/office/drawing/2014/main" xmlns="" id="{DA83863E-F9A4-40B5-9D11-305F1F782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05" y="5300357"/>
            <a:ext cx="685891" cy="891657"/>
          </a:xfrm>
          <a:prstGeom prst="rect">
            <a:avLst/>
          </a:prstGeom>
        </p:spPr>
      </p:pic>
      <p:pic>
        <p:nvPicPr>
          <p:cNvPr id="13" name="Picture 2" descr="Image result for lmu munich logo">
            <a:extLst>
              <a:ext uri="{FF2B5EF4-FFF2-40B4-BE49-F238E27FC236}">
                <a16:creationId xmlns:a16="http://schemas.microsoft.com/office/drawing/2014/main" xmlns="" id="{39875F70-2C51-4C05-8030-028152BD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9" y="5459215"/>
            <a:ext cx="614918" cy="6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199A6C-456C-4EA3-99B9-B029F5ED7E96}"/>
              </a:ext>
            </a:extLst>
          </p:cNvPr>
          <p:cNvSpPr txBox="1"/>
          <p:nvPr/>
        </p:nvSpPr>
        <p:spPr>
          <a:xfrm flipH="1">
            <a:off x="-108520" y="616130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A. Irman </a:t>
            </a:r>
            <a:r>
              <a:rPr lang="en-GB" sz="1400" i="1" dirty="0"/>
              <a:t>et al.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972888-2284-461E-9A48-3CDDC45D088F}"/>
              </a:ext>
            </a:extLst>
          </p:cNvPr>
          <p:cNvSpPr txBox="1"/>
          <p:nvPr/>
        </p:nvSpPr>
        <p:spPr>
          <a:xfrm flipH="1">
            <a:off x="1506242" y="61461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A. Martinez de la Ossa </a:t>
            </a:r>
            <a:r>
              <a:rPr lang="en-GB" sz="1400" i="1" dirty="0"/>
              <a:t>et al.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FD8E3F-739C-4C16-BC82-B2CAD7BB09F2}"/>
              </a:ext>
            </a:extLst>
          </p:cNvPr>
          <p:cNvSpPr txBox="1"/>
          <p:nvPr/>
        </p:nvSpPr>
        <p:spPr>
          <a:xfrm flipH="1">
            <a:off x="2802386" y="6139120"/>
            <a:ext cx="110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S. Karsch </a:t>
            </a:r>
            <a:r>
              <a:rPr lang="en-GB" sz="1400" i="1" dirty="0"/>
              <a:t>et al.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BCA95E-3CA6-4FF1-B75E-1EA487E6FEFA}"/>
              </a:ext>
            </a:extLst>
          </p:cNvPr>
          <p:cNvSpPr txBox="1"/>
          <p:nvPr/>
        </p:nvSpPr>
        <p:spPr>
          <a:xfrm flipH="1">
            <a:off x="3573535" y="61461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S. </a:t>
            </a:r>
            <a:r>
              <a:rPr lang="en-GB" sz="1400" dirty="0" err="1"/>
              <a:t>Corde</a:t>
            </a:r>
            <a:r>
              <a:rPr lang="en-GB" sz="1400" dirty="0"/>
              <a:t> </a:t>
            </a:r>
          </a:p>
          <a:p>
            <a:pPr algn="ctr"/>
            <a:r>
              <a:rPr lang="en-GB" sz="1400" i="1" dirty="0"/>
              <a:t>et al.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945D63-8591-41F2-ABEB-90E3474E404F}"/>
              </a:ext>
            </a:extLst>
          </p:cNvPr>
          <p:cNvSpPr txBox="1"/>
          <p:nvPr/>
        </p:nvSpPr>
        <p:spPr>
          <a:xfrm flipH="1">
            <a:off x="4602586" y="613645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B. </a:t>
            </a:r>
            <a:r>
              <a:rPr lang="en-GB" sz="1400" i="1" dirty="0" err="1"/>
              <a:t>Hidding</a:t>
            </a:r>
            <a:r>
              <a:rPr lang="en-GB" sz="1400" i="1" dirty="0"/>
              <a:t> </a:t>
            </a:r>
          </a:p>
          <a:p>
            <a:pPr algn="ctr"/>
            <a:r>
              <a:rPr lang="en-GB" sz="1400" i="1" dirty="0"/>
              <a:t>et al.</a:t>
            </a: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A14737-9D44-4B15-B3EE-BC094FCFDD24}"/>
              </a:ext>
            </a:extLst>
          </p:cNvPr>
          <p:cNvSpPr/>
          <p:nvPr/>
        </p:nvSpPr>
        <p:spPr>
          <a:xfrm>
            <a:off x="4932040" y="183959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400" dirty="0"/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LWFA stage: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Serves as PWFA driver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PWFA stage: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>
                <a:sym typeface="Symbol"/>
              </a:rPr>
              <a:t>High current required </a:t>
            </a:r>
            <a:r>
              <a:rPr lang="en-US" sz="1600" dirty="0">
                <a:sym typeface="Symbol"/>
              </a:rPr>
              <a:t>(&gt;few kA)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>
                <a:sym typeface="Symbol"/>
              </a:rPr>
              <a:t>Dephasing-free </a:t>
            </a:r>
            <a:r>
              <a:rPr lang="en-US" sz="1600" dirty="0">
                <a:sym typeface="Symbol"/>
              </a:rPr>
              <a:t>acceleration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Can serve as an </a:t>
            </a:r>
            <a:r>
              <a:rPr lang="en-US" sz="1600" b="1" dirty="0">
                <a:sym typeface="Symbol"/>
              </a:rPr>
              <a:t>energy</a:t>
            </a:r>
            <a:r>
              <a:rPr lang="en-US" sz="1600" dirty="0">
                <a:sym typeface="Symbol"/>
              </a:rPr>
              <a:t> and </a:t>
            </a:r>
            <a:r>
              <a:rPr lang="en-US" sz="1600" b="1" dirty="0">
                <a:sym typeface="Symbol"/>
              </a:rPr>
              <a:t>quality booster</a:t>
            </a:r>
          </a:p>
        </p:txBody>
      </p:sp>
      <p:sp>
        <p:nvSpPr>
          <p:cNvPr id="19" name="Rechteck 19">
            <a:extLst>
              <a:ext uri="{FF2B5EF4-FFF2-40B4-BE49-F238E27FC236}">
                <a16:creationId xmlns:a16="http://schemas.microsoft.com/office/drawing/2014/main" xmlns="" id="{6DFD0535-C85A-42E4-B5DA-AED8623D8CC2}"/>
              </a:ext>
            </a:extLst>
          </p:cNvPr>
          <p:cNvSpPr/>
          <p:nvPr/>
        </p:nvSpPr>
        <p:spPr>
          <a:xfrm>
            <a:off x="4737318" y="5634717"/>
            <a:ext cx="44066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/>
              <a:t>Hidding</a:t>
            </a:r>
            <a:r>
              <a:rPr lang="en-US" sz="1000" dirty="0"/>
              <a:t>, B. </a:t>
            </a:r>
            <a:r>
              <a:rPr lang="en-US" sz="1000" i="1" dirty="0"/>
              <a:t>et al.,</a:t>
            </a:r>
            <a:r>
              <a:rPr lang="en-US" sz="1000" dirty="0"/>
              <a:t> </a:t>
            </a:r>
            <a:r>
              <a:rPr lang="en-US" sz="1000" i="1" dirty="0"/>
              <a:t>Phys. Rev. Lett.</a:t>
            </a:r>
            <a:r>
              <a:rPr lang="en-US" sz="1000" dirty="0"/>
              <a:t> </a:t>
            </a:r>
            <a:r>
              <a:rPr lang="en-US" sz="1000" b="1" dirty="0"/>
              <a:t>104,</a:t>
            </a:r>
            <a:r>
              <a:rPr lang="en-US" sz="1000" dirty="0"/>
              <a:t> 195002 (2010)</a:t>
            </a:r>
          </a:p>
          <a:p>
            <a:pPr algn="r"/>
            <a:r>
              <a:rPr lang="en-US" sz="1000" dirty="0"/>
              <a:t>Couperus, J. P. </a:t>
            </a:r>
            <a:r>
              <a:rPr lang="en-US" sz="1000" i="1" dirty="0"/>
              <a:t>et al.,</a:t>
            </a:r>
            <a:r>
              <a:rPr lang="en-US" sz="1000" dirty="0"/>
              <a:t> </a:t>
            </a:r>
            <a:r>
              <a:rPr lang="en-US" sz="1000" i="1" dirty="0"/>
              <a:t>Nat. </a:t>
            </a:r>
            <a:r>
              <a:rPr lang="en-US" sz="1000" i="1" dirty="0" err="1"/>
              <a:t>Commun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b="1" dirty="0"/>
              <a:t>8,</a:t>
            </a:r>
            <a:r>
              <a:rPr lang="en-US" sz="1000" dirty="0"/>
              <a:t> 487 (2017)</a:t>
            </a:r>
          </a:p>
          <a:p>
            <a:pPr algn="r"/>
            <a:r>
              <a:rPr lang="de-DE" sz="1000" dirty="0" err="1"/>
              <a:t>Zarini</a:t>
            </a:r>
            <a:r>
              <a:rPr lang="de-DE" sz="1000" dirty="0"/>
              <a:t>, O. </a:t>
            </a:r>
            <a:r>
              <a:rPr lang="de-DE" sz="1000" i="1" dirty="0"/>
              <a:t>et al., </a:t>
            </a:r>
            <a:r>
              <a:rPr lang="de-DE" sz="1000" dirty="0"/>
              <a:t>(in </a:t>
            </a:r>
            <a:r>
              <a:rPr lang="de-DE" sz="1000" dirty="0" err="1"/>
              <a:t>preparation</a:t>
            </a:r>
            <a:r>
              <a:rPr lang="de-DE" sz="1000" dirty="0"/>
              <a:t>)</a:t>
            </a:r>
          </a:p>
          <a:p>
            <a:pPr algn="r"/>
            <a:r>
              <a:rPr lang="en-US" sz="1000" dirty="0"/>
              <a:t>Irman, A. </a:t>
            </a:r>
            <a:r>
              <a:rPr lang="en-US" sz="1000" i="1" dirty="0"/>
              <a:t>et </a:t>
            </a:r>
            <a:r>
              <a:rPr lang="en-US" sz="1000" i="1" dirty="0" err="1"/>
              <a:t>al.,PPCF</a:t>
            </a:r>
            <a:r>
              <a:rPr lang="en-US" sz="1000" dirty="0"/>
              <a:t> </a:t>
            </a:r>
            <a:r>
              <a:rPr lang="en-US" sz="1000" b="1" dirty="0"/>
              <a:t>60,</a:t>
            </a:r>
            <a:r>
              <a:rPr lang="en-US" sz="1000" dirty="0"/>
              <a:t> 044015 (2018)</a:t>
            </a:r>
          </a:p>
          <a:p>
            <a:pPr algn="r"/>
            <a:r>
              <a:rPr lang="en-US" sz="1000" dirty="0"/>
              <a:t>Martinez de la Ossa, A. </a:t>
            </a:r>
            <a:r>
              <a:rPr lang="en-US" sz="1000" i="1" dirty="0"/>
              <a:t>et al.,</a:t>
            </a:r>
          </a:p>
          <a:p>
            <a:pPr algn="r"/>
            <a:r>
              <a:rPr lang="en-US" sz="1000" i="1" dirty="0"/>
              <a:t> Phil. Trans. R. Soc. A</a:t>
            </a:r>
            <a:r>
              <a:rPr lang="en-US" sz="1000" dirty="0"/>
              <a:t>. (accepted) (2019)</a:t>
            </a:r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01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4" y="9728"/>
            <a:ext cx="7531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A hybrid scheme:</a:t>
            </a:r>
          </a:p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Using a LWFA driver to accelerate a PWFA witness (L|PWFA)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7B52F-B19B-4CAD-82F2-53867487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" y="1442950"/>
            <a:ext cx="4714726" cy="27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B76562B-2F1F-4749-89CF-136420818CB8}"/>
              </a:ext>
            </a:extLst>
          </p:cNvPr>
          <p:cNvGrpSpPr/>
          <p:nvPr/>
        </p:nvGrpSpPr>
        <p:grpSpPr>
          <a:xfrm>
            <a:off x="5024015" y="1281226"/>
            <a:ext cx="3724449" cy="3299902"/>
            <a:chOff x="4807991" y="1196751"/>
            <a:chExt cx="3724449" cy="3299902"/>
          </a:xfrm>
        </p:grpSpPr>
        <p:pic>
          <p:nvPicPr>
            <p:cNvPr id="34" name="Grafik 20">
              <a:extLst>
                <a:ext uri="{FF2B5EF4-FFF2-40B4-BE49-F238E27FC236}">
                  <a16:creationId xmlns:a16="http://schemas.microsoft.com/office/drawing/2014/main" xmlns="" id="{74827C15-4449-4034-A4C6-18FD35B51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1" b="23778"/>
            <a:stretch/>
          </p:blipFill>
          <p:spPr>
            <a:xfrm>
              <a:off x="4820370" y="1196751"/>
              <a:ext cx="3682445" cy="2952323"/>
            </a:xfrm>
            <a:prstGeom prst="rect">
              <a:avLst/>
            </a:prstGeom>
          </p:spPr>
        </p:pic>
        <p:cxnSp>
          <p:nvCxnSpPr>
            <p:cNvPr id="35" name="Straight Arrow Connector 6">
              <a:extLst>
                <a:ext uri="{FF2B5EF4-FFF2-40B4-BE49-F238E27FC236}">
                  <a16:creationId xmlns:a16="http://schemas.microsoft.com/office/drawing/2014/main" xmlns="" id="{0045A204-DB30-4A60-B48F-06969FC693FF}"/>
                </a:ext>
              </a:extLst>
            </p:cNvPr>
            <p:cNvCxnSpPr/>
            <p:nvPr/>
          </p:nvCxnSpPr>
          <p:spPr>
            <a:xfrm flipH="1">
              <a:off x="7524328" y="2780928"/>
              <a:ext cx="1008112" cy="0"/>
            </a:xfrm>
            <a:prstGeom prst="straightConnector1">
              <a:avLst/>
            </a:prstGeom>
            <a:ln w="38100">
              <a:solidFill>
                <a:srgbClr val="C00000">
                  <a:alpha val="75000"/>
                </a:srgbClr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6">
              <a:extLst>
                <a:ext uri="{FF2B5EF4-FFF2-40B4-BE49-F238E27FC236}">
                  <a16:creationId xmlns:a16="http://schemas.microsoft.com/office/drawing/2014/main" xmlns="" id="{3FE37BF0-0EE2-4969-8E53-5930ABFF8BE8}"/>
                </a:ext>
              </a:extLst>
            </p:cNvPr>
            <p:cNvCxnSpPr>
              <a:cxnSpLocks/>
            </p:cNvCxnSpPr>
            <p:nvPr/>
          </p:nvCxnSpPr>
          <p:spPr>
            <a:xfrm>
              <a:off x="4807991" y="2780928"/>
              <a:ext cx="1649960" cy="207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24">
              <a:extLst>
                <a:ext uri="{FF2B5EF4-FFF2-40B4-BE49-F238E27FC236}">
                  <a16:creationId xmlns:a16="http://schemas.microsoft.com/office/drawing/2014/main" xmlns="" id="{5E8D73A7-7972-4CF1-8406-CC521DB9C1F0}"/>
                </a:ext>
              </a:extLst>
            </p:cNvPr>
            <p:cNvSpPr txBox="1"/>
            <p:nvPr/>
          </p:nvSpPr>
          <p:spPr>
            <a:xfrm>
              <a:off x="4953946" y="2153273"/>
              <a:ext cx="1198918" cy="49244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de-DE" sz="1300" b="1" dirty="0">
                  <a:solidFill>
                    <a:srgbClr val="C00000"/>
                  </a:solidFill>
                </a:rPr>
                <a:t>LWFA </a:t>
              </a:r>
              <a:r>
                <a:rPr lang="de-DE" sz="1300" b="1" dirty="0" err="1">
                  <a:solidFill>
                    <a:srgbClr val="C00000"/>
                  </a:solidFill>
                </a:rPr>
                <a:t>driver</a:t>
              </a:r>
              <a:r>
                <a:rPr lang="de-DE" sz="13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de-DE" sz="1300" b="1" dirty="0" err="1">
                  <a:solidFill>
                    <a:srgbClr val="C00000"/>
                  </a:solidFill>
                </a:rPr>
                <a:t>laser</a:t>
              </a:r>
              <a:r>
                <a:rPr lang="de-DE" sz="1300" b="1" dirty="0">
                  <a:solidFill>
                    <a:srgbClr val="C00000"/>
                  </a:solidFill>
                </a:rPr>
                <a:t> </a:t>
              </a:r>
              <a:endParaRPr lang="en-US" sz="13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feld 24">
              <a:extLst>
                <a:ext uri="{FF2B5EF4-FFF2-40B4-BE49-F238E27FC236}">
                  <a16:creationId xmlns:a16="http://schemas.microsoft.com/office/drawing/2014/main" xmlns="" id="{5D57BC25-A1D6-4788-BE2A-68CEC2D30FA1}"/>
                </a:ext>
              </a:extLst>
            </p:cNvPr>
            <p:cNvSpPr txBox="1"/>
            <p:nvPr/>
          </p:nvSpPr>
          <p:spPr>
            <a:xfrm>
              <a:off x="7452320" y="2416532"/>
              <a:ext cx="1047082" cy="29238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de-DE" sz="1300" b="1" dirty="0" err="1">
                  <a:solidFill>
                    <a:srgbClr val="C00000"/>
                  </a:solidFill>
                </a:rPr>
                <a:t>Pre-ionizer</a:t>
              </a:r>
              <a:endParaRPr lang="en-US" sz="1300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F2BFCB6-9791-4523-AA3E-938B33EA1F7A}"/>
                </a:ext>
              </a:extLst>
            </p:cNvPr>
            <p:cNvSpPr/>
            <p:nvPr/>
          </p:nvSpPr>
          <p:spPr bwMode="auto">
            <a:xfrm>
              <a:off x="6516216" y="2846702"/>
              <a:ext cx="288032" cy="1296144"/>
            </a:xfrm>
            <a:prstGeom prst="rect">
              <a:avLst/>
            </a:prstGeom>
            <a:solidFill>
              <a:srgbClr val="00589C">
                <a:alpha val="54118"/>
              </a:srgb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8B57E6A-200A-4D40-A39C-6D9436525048}"/>
                </a:ext>
              </a:extLst>
            </p:cNvPr>
            <p:cNvSpPr/>
            <p:nvPr/>
          </p:nvSpPr>
          <p:spPr bwMode="auto">
            <a:xfrm>
              <a:off x="6804248" y="2852936"/>
              <a:ext cx="288032" cy="1296144"/>
            </a:xfrm>
            <a:prstGeom prst="rect">
              <a:avLst/>
            </a:prstGeom>
            <a:solidFill>
              <a:srgbClr val="CF6800">
                <a:alpha val="54118"/>
              </a:srgb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feld 24">
              <a:extLst>
                <a:ext uri="{FF2B5EF4-FFF2-40B4-BE49-F238E27FC236}">
                  <a16:creationId xmlns:a16="http://schemas.microsoft.com/office/drawing/2014/main" xmlns="" id="{CC431677-BAB2-4180-A3E4-0D5D3550C789}"/>
                </a:ext>
              </a:extLst>
            </p:cNvPr>
            <p:cNvSpPr txBox="1"/>
            <p:nvPr/>
          </p:nvSpPr>
          <p:spPr>
            <a:xfrm>
              <a:off x="5808282" y="3649881"/>
              <a:ext cx="689163" cy="49244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300" b="1" dirty="0">
                  <a:solidFill>
                    <a:srgbClr val="00589C"/>
                  </a:solidFill>
                </a:rPr>
                <a:t>LWFA </a:t>
              </a:r>
            </a:p>
            <a:p>
              <a:pPr algn="ctr"/>
              <a:r>
                <a:rPr lang="de-DE" sz="1300" b="1" dirty="0" err="1">
                  <a:solidFill>
                    <a:srgbClr val="00589C"/>
                  </a:solidFill>
                </a:rPr>
                <a:t>stage</a:t>
              </a:r>
              <a:endParaRPr lang="en-US" sz="1300" b="1" dirty="0">
                <a:solidFill>
                  <a:srgbClr val="00589C"/>
                </a:solidFill>
              </a:endParaRPr>
            </a:p>
          </p:txBody>
        </p:sp>
        <p:sp>
          <p:nvSpPr>
            <p:cNvPr id="42" name="Textfeld 24">
              <a:extLst>
                <a:ext uri="{FF2B5EF4-FFF2-40B4-BE49-F238E27FC236}">
                  <a16:creationId xmlns:a16="http://schemas.microsoft.com/office/drawing/2014/main" xmlns="" id="{5DEC7DC0-42FC-4090-99E6-FFE3F78152DE}"/>
                </a:ext>
              </a:extLst>
            </p:cNvPr>
            <p:cNvSpPr txBox="1"/>
            <p:nvPr/>
          </p:nvSpPr>
          <p:spPr>
            <a:xfrm>
              <a:off x="7091200" y="3649880"/>
              <a:ext cx="706347" cy="49244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300" b="1" dirty="0">
                  <a:solidFill>
                    <a:srgbClr val="CF6800"/>
                  </a:solidFill>
                </a:rPr>
                <a:t>PWFA </a:t>
              </a:r>
            </a:p>
            <a:p>
              <a:pPr algn="ctr"/>
              <a:r>
                <a:rPr lang="de-DE" sz="1300" b="1" dirty="0" err="1">
                  <a:solidFill>
                    <a:srgbClr val="CF6800"/>
                  </a:solidFill>
                </a:rPr>
                <a:t>stage</a:t>
              </a:r>
              <a:endParaRPr lang="en-US" sz="1300" b="1" dirty="0">
                <a:solidFill>
                  <a:srgbClr val="CF68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11AC9EB-4E16-4CEE-A22B-13CB4C66CAD1}"/>
                </a:ext>
              </a:extLst>
            </p:cNvPr>
            <p:cNvCxnSpPr/>
            <p:nvPr/>
          </p:nvCxnSpPr>
          <p:spPr bwMode="auto">
            <a:xfrm flipH="1">
              <a:off x="6876256" y="2562726"/>
              <a:ext cx="13487" cy="283976"/>
            </a:xfrm>
            <a:prstGeom prst="line">
              <a:avLst/>
            </a:prstGeom>
            <a:solidFill>
              <a:srgbClr val="003E89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feld 24">
              <a:extLst>
                <a:ext uri="{FF2B5EF4-FFF2-40B4-BE49-F238E27FC236}">
                  <a16:creationId xmlns:a16="http://schemas.microsoft.com/office/drawing/2014/main" xmlns="" id="{E97F5C20-64AD-4BAA-8F92-F55937D98F89}"/>
                </a:ext>
              </a:extLst>
            </p:cNvPr>
            <p:cNvSpPr txBox="1"/>
            <p:nvPr/>
          </p:nvSpPr>
          <p:spPr>
            <a:xfrm>
              <a:off x="6549760" y="1968954"/>
              <a:ext cx="797013" cy="49244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300" b="1" dirty="0"/>
                <a:t>Blocker</a:t>
              </a:r>
            </a:p>
            <a:p>
              <a:pPr algn="ctr"/>
              <a:r>
                <a:rPr lang="de-DE" sz="1300" b="1" dirty="0" err="1"/>
                <a:t>foil</a:t>
              </a:r>
              <a:endParaRPr lang="en-US" sz="1300" b="1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91FA186-17D6-4503-8C39-AD13EAC03852}"/>
                </a:ext>
              </a:extLst>
            </p:cNvPr>
            <p:cNvCxnSpPr/>
            <p:nvPr/>
          </p:nvCxnSpPr>
          <p:spPr bwMode="auto">
            <a:xfrm>
              <a:off x="6516216" y="4221088"/>
              <a:ext cx="574984" cy="0"/>
            </a:xfrm>
            <a:prstGeom prst="line">
              <a:avLst/>
            </a:prstGeom>
            <a:solidFill>
              <a:srgbClr val="003E8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F83D6A3-E649-42E8-89EB-EB7CD304E3FE}"/>
                </a:ext>
              </a:extLst>
            </p:cNvPr>
            <p:cNvSpPr txBox="1"/>
            <p:nvPr/>
          </p:nvSpPr>
          <p:spPr>
            <a:xfrm>
              <a:off x="6497445" y="41888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6 mm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745A9E1-AC08-42D7-86EF-CC9EB4914D36}"/>
              </a:ext>
            </a:extLst>
          </p:cNvPr>
          <p:cNvSpPr/>
          <p:nvPr/>
        </p:nvSpPr>
        <p:spPr>
          <a:xfrm>
            <a:off x="1270566" y="4501853"/>
            <a:ext cx="7531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~10 kA electron driver from LWFA </a:t>
            </a:r>
          </a:p>
          <a:p>
            <a:pPr>
              <a:buClr>
                <a:srgbClr val="003E89"/>
              </a:buClr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b="1" dirty="0">
                <a:solidFill>
                  <a:srgbClr val="CF68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Symbol"/>
              </a:rPr>
              <a:t>A </a:t>
            </a:r>
            <a:r>
              <a:rPr lang="en-US" sz="2000" b="1" dirty="0">
                <a:sym typeface="Symbol"/>
              </a:rPr>
              <a:t>laser-laboratory scale </a:t>
            </a:r>
            <a:r>
              <a:rPr lang="en-US" sz="2000" dirty="0">
                <a:sym typeface="Symbol"/>
              </a:rPr>
              <a:t>beam driven accelerator</a:t>
            </a:r>
            <a:endParaRPr lang="en-US" sz="2000" b="1" dirty="0">
              <a:sym typeface="Symbo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E88B95-486F-4529-8541-306391113B47}"/>
              </a:ext>
            </a:extLst>
          </p:cNvPr>
          <p:cNvSpPr/>
          <p:nvPr/>
        </p:nvSpPr>
        <p:spPr>
          <a:xfrm>
            <a:off x="1272942" y="5204322"/>
            <a:ext cx="7531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Proof-of-principle experiment: </a:t>
            </a:r>
            <a:r>
              <a:rPr lang="en-US" sz="2000" dirty="0">
                <a:sym typeface="Wingdings" panose="05000000000000000000" pitchFamily="2" charset="2"/>
              </a:rPr>
              <a:t>Not optimized injection scheme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Next steps: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Controlled injection </a:t>
            </a:r>
            <a:r>
              <a:rPr lang="en-US" sz="2000" dirty="0" err="1">
                <a:sym typeface="Wingdings" panose="05000000000000000000" pitchFamily="2" charset="2"/>
              </a:rPr>
              <a:t>injection</a:t>
            </a:r>
            <a:r>
              <a:rPr lang="en-US" sz="2000" dirty="0">
                <a:sym typeface="Wingdings" panose="05000000000000000000" pitchFamily="2" charset="2"/>
              </a:rPr>
              <a:t> of high-quality witness beams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Energy booster</a:t>
            </a:r>
            <a:endParaRPr lang="en-US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109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Proof-of-principle demonstration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CDEBA3-E840-4AC5-B47A-2A4631749D80}"/>
              </a:ext>
            </a:extLst>
          </p:cNvPr>
          <p:cNvGrpSpPr>
            <a:grpSpLocks noChangeAspect="1"/>
          </p:cNvGrpSpPr>
          <p:nvPr/>
        </p:nvGrpSpPr>
        <p:grpSpPr>
          <a:xfrm>
            <a:off x="1135118" y="399310"/>
            <a:ext cx="4374526" cy="1610394"/>
            <a:chOff x="265006" y="1268761"/>
            <a:chExt cx="4184694" cy="1540511"/>
          </a:xfrm>
        </p:grpSpPr>
        <p:pic>
          <p:nvPicPr>
            <p:cNvPr id="3" name="Grafik 17">
              <a:extLst>
                <a:ext uri="{FF2B5EF4-FFF2-40B4-BE49-F238E27FC236}">
                  <a16:creationId xmlns:a16="http://schemas.microsoft.com/office/drawing/2014/main" xmlns="" id="{5FF4F468-13C2-4DA7-8863-268013DCE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93"/>
            <a:stretch/>
          </p:blipFill>
          <p:spPr>
            <a:xfrm>
              <a:off x="265006" y="1268761"/>
              <a:ext cx="4184694" cy="1296144"/>
            </a:xfrm>
            <a:prstGeom prst="rect">
              <a:avLst/>
            </a:prstGeom>
          </p:spPr>
        </p:pic>
        <p:pic>
          <p:nvPicPr>
            <p:cNvPr id="5" name="Grafik 17">
              <a:extLst>
                <a:ext uri="{FF2B5EF4-FFF2-40B4-BE49-F238E27FC236}">
                  <a16:creationId xmlns:a16="http://schemas.microsoft.com/office/drawing/2014/main" xmlns="" id="{9E05E15F-AECB-45F3-9E9F-3C79C8443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2" t="93293"/>
            <a:stretch/>
          </p:blipFill>
          <p:spPr>
            <a:xfrm>
              <a:off x="611560" y="2530736"/>
              <a:ext cx="3838140" cy="27853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D255CAF-5B39-4544-87F8-087977EB9BF7}"/>
              </a:ext>
            </a:extLst>
          </p:cNvPr>
          <p:cNvGrpSpPr>
            <a:grpSpLocks noChangeAspect="1"/>
          </p:cNvGrpSpPr>
          <p:nvPr/>
        </p:nvGrpSpPr>
        <p:grpSpPr>
          <a:xfrm>
            <a:off x="1135117" y="2076226"/>
            <a:ext cx="4374526" cy="1212350"/>
            <a:chOff x="1475656" y="3810982"/>
            <a:chExt cx="4184694" cy="1159740"/>
          </a:xfrm>
        </p:grpSpPr>
        <p:pic>
          <p:nvPicPr>
            <p:cNvPr id="9" name="Grafik 17">
              <a:extLst>
                <a:ext uri="{FF2B5EF4-FFF2-40B4-BE49-F238E27FC236}">
                  <a16:creationId xmlns:a16="http://schemas.microsoft.com/office/drawing/2014/main" xmlns="" id="{026CB6C6-44D0-4615-AAFE-89D7EBD7E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62" b="47229"/>
            <a:stretch/>
          </p:blipFill>
          <p:spPr>
            <a:xfrm>
              <a:off x="1475656" y="3810982"/>
              <a:ext cx="4184694" cy="914161"/>
            </a:xfrm>
            <a:prstGeom prst="rect">
              <a:avLst/>
            </a:prstGeom>
          </p:spPr>
        </p:pic>
        <p:pic>
          <p:nvPicPr>
            <p:cNvPr id="10" name="Grafik 17">
              <a:extLst>
                <a:ext uri="{FF2B5EF4-FFF2-40B4-BE49-F238E27FC236}">
                  <a16:creationId xmlns:a16="http://schemas.microsoft.com/office/drawing/2014/main" xmlns="" id="{2DD566F8-0100-494C-A552-0B06507C4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2" t="93293"/>
            <a:stretch/>
          </p:blipFill>
          <p:spPr>
            <a:xfrm>
              <a:off x="1822210" y="4692186"/>
              <a:ext cx="3838140" cy="27853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9D1BBEA-95CB-4301-A656-790C36EC4CBA}"/>
              </a:ext>
            </a:extLst>
          </p:cNvPr>
          <p:cNvGrpSpPr/>
          <p:nvPr/>
        </p:nvGrpSpPr>
        <p:grpSpPr>
          <a:xfrm>
            <a:off x="1135117" y="4388496"/>
            <a:ext cx="4374526" cy="1191283"/>
            <a:chOff x="1135117" y="4724261"/>
            <a:chExt cx="4374526" cy="1191283"/>
          </a:xfrm>
        </p:grpSpPr>
        <p:pic>
          <p:nvPicPr>
            <p:cNvPr id="15" name="Grafik 17">
              <a:extLst>
                <a:ext uri="{FF2B5EF4-FFF2-40B4-BE49-F238E27FC236}">
                  <a16:creationId xmlns:a16="http://schemas.microsoft.com/office/drawing/2014/main" xmlns="" id="{12D98807-4FD5-4ACE-8C0D-A08399174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50" b="27518"/>
            <a:stretch/>
          </p:blipFill>
          <p:spPr>
            <a:xfrm>
              <a:off x="1135117" y="4724261"/>
              <a:ext cx="4374526" cy="900112"/>
            </a:xfrm>
            <a:prstGeom prst="rect">
              <a:avLst/>
            </a:prstGeom>
          </p:spPr>
        </p:pic>
        <p:pic>
          <p:nvPicPr>
            <p:cNvPr id="16" name="Grafik 17">
              <a:extLst>
                <a:ext uri="{FF2B5EF4-FFF2-40B4-BE49-F238E27FC236}">
                  <a16:creationId xmlns:a16="http://schemas.microsoft.com/office/drawing/2014/main" xmlns="" id="{014EB52C-84A1-46FE-BA2A-9A2497ED0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2" t="93293"/>
            <a:stretch/>
          </p:blipFill>
          <p:spPr>
            <a:xfrm>
              <a:off x="1497392" y="5624373"/>
              <a:ext cx="4012251" cy="291171"/>
            </a:xfrm>
            <a:prstGeom prst="rect">
              <a:avLst/>
            </a:prstGeom>
          </p:spPr>
        </p:pic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xmlns="" id="{D4E6082A-E1F2-48FA-83F2-FA2AA6AD2FC8}"/>
              </a:ext>
            </a:extLst>
          </p:cNvPr>
          <p:cNvSpPr/>
          <p:nvPr/>
        </p:nvSpPr>
        <p:spPr bwMode="auto">
          <a:xfrm>
            <a:off x="164306" y="335758"/>
            <a:ext cx="5436394" cy="1704246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00589C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xmlns="" id="{D662564F-2B83-4820-8102-FD3912EE9D09}"/>
              </a:ext>
            </a:extLst>
          </p:cNvPr>
          <p:cNvSpPr/>
          <p:nvPr/>
        </p:nvSpPr>
        <p:spPr bwMode="auto">
          <a:xfrm>
            <a:off x="164306" y="2110174"/>
            <a:ext cx="5436394" cy="2213969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CF6800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xmlns="" id="{1880ABCE-80F9-4179-A389-6C9F39205D98}"/>
              </a:ext>
            </a:extLst>
          </p:cNvPr>
          <p:cNvSpPr/>
          <p:nvPr/>
        </p:nvSpPr>
        <p:spPr bwMode="auto">
          <a:xfrm>
            <a:off x="164306" y="4381352"/>
            <a:ext cx="5436394" cy="2213969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95B423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20450-DD46-40BF-A5BE-30857D3FC3FE}"/>
              </a:ext>
            </a:extLst>
          </p:cNvPr>
          <p:cNvSpPr txBox="1"/>
          <p:nvPr/>
        </p:nvSpPr>
        <p:spPr>
          <a:xfrm>
            <a:off x="180689" y="946089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Driver</a:t>
            </a:r>
          </a:p>
          <a:p>
            <a:r>
              <a:rPr lang="en-GB" sz="1600" dirty="0"/>
              <a:t>reference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7832EE-9D58-436D-8125-BBE467BD4CF3}"/>
              </a:ext>
            </a:extLst>
          </p:cNvPr>
          <p:cNvSpPr txBox="1"/>
          <p:nvPr/>
        </p:nvSpPr>
        <p:spPr>
          <a:xfrm>
            <a:off x="181473" y="2948300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Self-ionizing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906046-7F02-4EC9-824D-58795FE94633}"/>
              </a:ext>
            </a:extLst>
          </p:cNvPr>
          <p:cNvSpPr txBox="1"/>
          <p:nvPr/>
        </p:nvSpPr>
        <p:spPr>
          <a:xfrm>
            <a:off x="185958" y="522663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Pre-ionized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B66864F-144A-4AA8-85EC-54198107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76" y="437670"/>
            <a:ext cx="3476223" cy="20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13E1F29-EBAA-4411-9195-FD71ADE98D6C}"/>
              </a:ext>
            </a:extLst>
          </p:cNvPr>
          <p:cNvSpPr/>
          <p:nvPr/>
        </p:nvSpPr>
        <p:spPr>
          <a:xfrm>
            <a:off x="5597357" y="2466432"/>
            <a:ext cx="336517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Clear driver </a:t>
            </a:r>
            <a:r>
              <a:rPr lang="en-US" sz="1600" dirty="0">
                <a:sym typeface="Wingdings" panose="05000000000000000000" pitchFamily="2" charset="2"/>
              </a:rPr>
              <a:t></a:t>
            </a:r>
            <a:r>
              <a:rPr lang="en-US" sz="1600" dirty="0">
                <a:sym typeface="Symbol"/>
              </a:rPr>
              <a:t> gas/plasma interaction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400" dirty="0">
                <a:sym typeface="Symbol"/>
              </a:rPr>
              <a:t>Loss of charge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400" dirty="0">
                <a:sym typeface="Symbol"/>
              </a:rPr>
              <a:t>Reduction of spectral brightness</a:t>
            </a:r>
            <a:endParaRPr lang="en-US" sz="1400" b="1" dirty="0">
              <a:sym typeface="Symbol"/>
            </a:endParaRPr>
          </a:p>
          <a:p>
            <a:pPr marL="228600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Ionization trace &amp; weak wakefield visible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08E40B-70FE-403F-BDED-6C030ED0E9F2}"/>
              </a:ext>
            </a:extLst>
          </p:cNvPr>
          <p:cNvSpPr/>
          <p:nvPr/>
        </p:nvSpPr>
        <p:spPr>
          <a:xfrm>
            <a:off x="5599733" y="4411924"/>
            <a:ext cx="336517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95B423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Stronger driver </a:t>
            </a:r>
            <a:r>
              <a:rPr lang="en-US" sz="1600" dirty="0">
                <a:sym typeface="Wingdings" panose="05000000000000000000" pitchFamily="2" charset="2"/>
              </a:rPr>
              <a:t></a:t>
            </a:r>
            <a:r>
              <a:rPr lang="en-US" sz="1600" dirty="0">
                <a:sym typeface="Symbol"/>
              </a:rPr>
              <a:t> plasma interaction</a:t>
            </a:r>
          </a:p>
          <a:p>
            <a:pPr marL="685800" lvl="1" indent="-228600">
              <a:buClr>
                <a:srgbClr val="95B423"/>
              </a:buClr>
              <a:buFont typeface="Wingdings" pitchFamily="2" charset="2"/>
              <a:buChar char="§"/>
            </a:pPr>
            <a:r>
              <a:rPr lang="en-US" sz="1400" dirty="0">
                <a:sym typeface="Symbol"/>
              </a:rPr>
              <a:t>Increased energy spread</a:t>
            </a:r>
          </a:p>
          <a:p>
            <a:pPr marL="685800" lvl="1" indent="-228600">
              <a:buClr>
                <a:srgbClr val="95B423"/>
              </a:buClr>
              <a:buFont typeface="Wingdings" pitchFamily="2" charset="2"/>
              <a:buChar char="§"/>
            </a:pPr>
            <a:r>
              <a:rPr lang="en-US" sz="1400" dirty="0">
                <a:sym typeface="Symbol"/>
              </a:rPr>
              <a:t>Further reduction of spectral brightness</a:t>
            </a:r>
            <a:endParaRPr lang="en-US" sz="1400" b="1" dirty="0">
              <a:sym typeface="Symbol"/>
            </a:endParaRPr>
          </a:p>
          <a:p>
            <a:pPr marL="228600" indent="-228600">
              <a:buClr>
                <a:srgbClr val="95B423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Strong wakefield visible</a:t>
            </a:r>
          </a:p>
          <a:p>
            <a:pPr marL="228600" indent="-228600">
              <a:buClr>
                <a:srgbClr val="95B423"/>
              </a:buClr>
              <a:buFont typeface="Wingdings" pitchFamily="2" charset="2"/>
              <a:buChar char="§"/>
            </a:pPr>
            <a:endParaRPr lang="en-US" sz="900" dirty="0">
              <a:sym typeface="Symbol"/>
            </a:endParaRPr>
          </a:p>
          <a:p>
            <a:pPr marL="228600" indent="-228600">
              <a:buClr>
                <a:srgbClr val="95B423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Clear acceleration of witness beam (~70 GV/m)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19549" y="3362763"/>
            <a:ext cx="4916244" cy="854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4381" y="5662007"/>
            <a:ext cx="4916244" cy="854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Proof-of-principle demonstration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xmlns="" id="{D4E6082A-E1F2-48FA-83F2-FA2AA6AD2FC8}"/>
              </a:ext>
            </a:extLst>
          </p:cNvPr>
          <p:cNvSpPr/>
          <p:nvPr/>
        </p:nvSpPr>
        <p:spPr bwMode="auto">
          <a:xfrm>
            <a:off x="164306" y="335757"/>
            <a:ext cx="5436394" cy="2312307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00589C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xmlns="" id="{D662564F-2B83-4820-8102-FD3912EE9D09}"/>
              </a:ext>
            </a:extLst>
          </p:cNvPr>
          <p:cNvSpPr/>
          <p:nvPr/>
        </p:nvSpPr>
        <p:spPr bwMode="auto">
          <a:xfrm>
            <a:off x="164306" y="2680660"/>
            <a:ext cx="5436394" cy="1815883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CF6800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xmlns="" id="{1880ABCE-80F9-4179-A389-6C9F39205D98}"/>
              </a:ext>
            </a:extLst>
          </p:cNvPr>
          <p:cNvSpPr/>
          <p:nvPr/>
        </p:nvSpPr>
        <p:spPr bwMode="auto">
          <a:xfrm>
            <a:off x="164306" y="4529138"/>
            <a:ext cx="5436394" cy="2066183"/>
          </a:xfrm>
          <a:prstGeom prst="roundRect">
            <a:avLst>
              <a:gd name="adj" fmla="val 5451"/>
            </a:avLst>
          </a:prstGeom>
          <a:noFill/>
          <a:ln w="31750" cmpd="sng">
            <a:solidFill>
              <a:srgbClr val="95B423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20450-DD46-40BF-A5BE-30857D3FC3FE}"/>
              </a:ext>
            </a:extLst>
          </p:cNvPr>
          <p:cNvSpPr txBox="1"/>
          <p:nvPr/>
        </p:nvSpPr>
        <p:spPr>
          <a:xfrm>
            <a:off x="180689" y="946089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Driver</a:t>
            </a:r>
          </a:p>
          <a:p>
            <a:r>
              <a:rPr lang="en-GB" sz="1600" dirty="0"/>
              <a:t>reference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7832EE-9D58-436D-8125-BBE467BD4CF3}"/>
              </a:ext>
            </a:extLst>
          </p:cNvPr>
          <p:cNvSpPr txBox="1"/>
          <p:nvPr/>
        </p:nvSpPr>
        <p:spPr>
          <a:xfrm>
            <a:off x="181473" y="2948300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Self-ionizing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906046-7F02-4EC9-824D-58795FE94633}"/>
              </a:ext>
            </a:extLst>
          </p:cNvPr>
          <p:cNvSpPr txBox="1"/>
          <p:nvPr/>
        </p:nvSpPr>
        <p:spPr>
          <a:xfrm>
            <a:off x="185958" y="522663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Pre-ionized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B66864F-144A-4AA8-85EC-54198107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76" y="444814"/>
            <a:ext cx="3476223" cy="20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708E40B-70FE-403F-BDED-6C030ED0E9F2}"/>
              </a:ext>
            </a:extLst>
          </p:cNvPr>
          <p:cNvSpPr/>
          <p:nvPr/>
        </p:nvSpPr>
        <p:spPr>
          <a:xfrm>
            <a:off x="5599733" y="5726384"/>
            <a:ext cx="33651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900" dirty="0">
              <a:sym typeface="Symbol"/>
            </a:endParaRP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Clear acceleration of witness beam (~70 GV/m)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93049CD-3467-4069-BF14-C0BA8ECB1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75762"/>
              </p:ext>
            </p:extLst>
          </p:nvPr>
        </p:nvGraphicFramePr>
        <p:xfrm>
          <a:off x="5813267" y="2757751"/>
          <a:ext cx="32575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xmlns="" val="2654247831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1531">
                  <a:extLst>
                    <a:ext uri="{9D8B030D-6E8A-4147-A177-3AD203B41FA5}">
                      <a16:colId xmlns:a16="http://schemas.microsoft.com/office/drawing/2014/main" xmlns="" val="866371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LWFA reference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PWFA</a:t>
                      </a:r>
                    </a:p>
                    <a:p>
                      <a:pPr algn="ctr"/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Self-ionization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PWFA</a:t>
                      </a:r>
                    </a:p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pre-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ionised</a:t>
                      </a:r>
                      <a:endParaRPr lang="nl-NL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nl-NL" sz="1200" baseline="-25000" dirty="0">
                          <a:latin typeface="Arial" pitchFamily="34" charset="0"/>
                          <a:cs typeface="Arial" pitchFamily="34" charset="0"/>
                        </a:rPr>
                        <a:t>FWHM</a:t>
                      </a:r>
                      <a:r>
                        <a:rPr lang="nl-NL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nl-NL" sz="1200" baseline="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nl-NL" sz="1200" baseline="0" dirty="0" err="1"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r>
                        <a:rPr lang="nl-NL" sz="1200" baseline="0" dirty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nl-NL" sz="1200" dirty="0"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</a:p>
                    <a:p>
                      <a:pPr algn="ctr"/>
                      <a:r>
                        <a:rPr lang="nl-NL" sz="120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nl-NL" sz="1200" dirty="0" err="1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nl-NL" sz="1200" dirty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nl-NL" sz="1200" baseline="-25000" dirty="0" err="1"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r>
                        <a:rPr lang="nl-NL" sz="1200" baseline="-25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200" baseline="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nl-NL" sz="1200" baseline="0" dirty="0" err="1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nl-NL" sz="1200" baseline="0" dirty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l-GR" sz="1200" baseline="-25000" dirty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endParaRPr lang="en-GB" sz="1200" baseline="-25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200" dirty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GB" sz="1200" dirty="0" err="1"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r>
                        <a:rPr lang="en-GB" sz="1200" dirty="0">
                          <a:latin typeface="Arial" pitchFamily="34" charset="0"/>
                          <a:cs typeface="Arial" pitchFamily="34" charset="0"/>
                        </a:rPr>
                        <a:t>/%]</a:t>
                      </a:r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5B4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6540652" y="3398338"/>
            <a:ext cx="2478042" cy="1828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65467" y="2755644"/>
            <a:ext cx="3270325" cy="1664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65467" y="4655971"/>
            <a:ext cx="3270325" cy="17721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065466" y="466330"/>
            <a:ext cx="3270325" cy="2048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5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12847" y="5220167"/>
            <a:ext cx="600417" cy="440654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image6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89966" y="5272341"/>
            <a:ext cx="439616" cy="440654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UHH-Logo_2010_Farbe_CMYK.pdf"/>
          <p:cNvPicPr>
            <a:picLocks noChangeAspect="1"/>
          </p:cNvPicPr>
          <p:nvPr/>
        </p:nvPicPr>
        <p:blipFill>
          <a:blip r:embed="rId4" cstate="print">
            <a:extLst/>
          </a:blip>
          <a:srcRect l="6586" t="19909" r="68071" b="31325"/>
          <a:stretch>
            <a:fillRect/>
          </a:stretch>
        </p:blipFill>
        <p:spPr>
          <a:xfrm>
            <a:off x="6340554" y="5239688"/>
            <a:ext cx="549412" cy="52861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7" name="Group 87"/>
          <p:cNvGrpSpPr/>
          <p:nvPr/>
        </p:nvGrpSpPr>
        <p:grpSpPr>
          <a:xfrm>
            <a:off x="4874522" y="5256014"/>
            <a:ext cx="779249" cy="432327"/>
            <a:chOff x="0" y="41527"/>
            <a:chExt cx="1659056" cy="863563"/>
          </a:xfrm>
        </p:grpSpPr>
        <p:sp>
          <p:nvSpPr>
            <p:cNvPr id="18" name="Shape 84"/>
            <p:cNvSpPr/>
            <p:nvPr/>
          </p:nvSpPr>
          <p:spPr>
            <a:xfrm>
              <a:off x="0" y="41527"/>
              <a:ext cx="1659057" cy="863565"/>
            </a:xfrm>
            <a:prstGeom prst="rect">
              <a:avLst/>
            </a:prstGeom>
            <a:solidFill>
              <a:srgbClr val="004F94"/>
            </a:solidFill>
            <a:ln w="3175" cap="flat">
              <a:noFill/>
              <a:miter lim="400000"/>
            </a:ln>
            <a:effectLst/>
          </p:spPr>
          <p:txBody>
            <a:bodyPr wrap="square" lIns="44450" tIns="44450" rIns="44450" bIns="4445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pic>
          <p:nvPicPr>
            <p:cNvPr id="19" name="image5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t="37762"/>
            <a:stretch>
              <a:fillRect/>
            </a:stretch>
          </p:blipFill>
          <p:spPr>
            <a:xfrm>
              <a:off x="83677" y="228161"/>
              <a:ext cx="1491612" cy="64287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l="13874" b="69120"/>
            <a:stretch>
              <a:fillRect/>
            </a:stretch>
          </p:blipFill>
          <p:spPr>
            <a:xfrm>
              <a:off x="290850" y="103798"/>
              <a:ext cx="1284651" cy="3189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2" name="Picture 1" descr="LOA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40" y="5146697"/>
            <a:ext cx="489892" cy="6368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323528" y="456259"/>
            <a:ext cx="8496944" cy="5421013"/>
          </a:xfrm>
          <a:prstGeom prst="roundRect">
            <a:avLst>
              <a:gd name="adj" fmla="val 11513"/>
            </a:avLst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199" y="188640"/>
            <a:ext cx="196560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Conclusion</a:t>
            </a:r>
            <a:endParaRPr lang="nl-NL" sz="2800" dirty="0"/>
          </a:p>
        </p:txBody>
      </p:sp>
      <p:sp>
        <p:nvSpPr>
          <p:cNvPr id="3" name="Rectangle 2"/>
          <p:cNvSpPr/>
          <p:nvPr/>
        </p:nvSpPr>
        <p:spPr>
          <a:xfrm>
            <a:off x="533425" y="620688"/>
            <a:ext cx="8172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/>
              <a:t>Operation of a </a:t>
            </a:r>
            <a:r>
              <a:rPr lang="en-US" sz="1600" b="1" dirty="0" err="1"/>
              <a:t>nano</a:t>
            </a:r>
            <a:r>
              <a:rPr lang="en-US" sz="1600" b="1" dirty="0"/>
              <a:t>-coulomb class </a:t>
            </a:r>
            <a:r>
              <a:rPr lang="en-US" sz="1600" dirty="0"/>
              <a:t>laser plasma accelerator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A tailored STII scheme: </a:t>
            </a:r>
          </a:p>
          <a:p>
            <a:pPr marL="228600" indent="-228600">
              <a:buClr>
                <a:srgbClr val="FFB100"/>
              </a:buClr>
            </a:pPr>
            <a:r>
              <a:rPr lang="en-US" sz="1600" dirty="0"/>
              <a:t>   		</a:t>
            </a:r>
            <a:r>
              <a:rPr lang="en-US" sz="16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1600" dirty="0">
                <a:solidFill>
                  <a:srgbClr val="FFB100"/>
                </a:solidFill>
                <a:sym typeface="Symbol"/>
              </a:rPr>
              <a:t> </a:t>
            </a:r>
            <a:r>
              <a:rPr lang="en-US" sz="1600" dirty="0">
                <a:sym typeface="Symbol"/>
              </a:rPr>
              <a:t>very </a:t>
            </a:r>
            <a:r>
              <a:rPr lang="en-US" sz="1600" b="1" dirty="0">
                <a:sym typeface="Symbol"/>
              </a:rPr>
              <a:t>robust</a:t>
            </a:r>
            <a:r>
              <a:rPr lang="en-US" sz="1600" dirty="0">
                <a:sym typeface="Symbol"/>
              </a:rPr>
              <a:t>, good shot-to-shot </a:t>
            </a:r>
            <a:r>
              <a:rPr lang="en-US" sz="1600" b="1" dirty="0">
                <a:sym typeface="Symbol"/>
              </a:rPr>
              <a:t>stability</a:t>
            </a:r>
          </a:p>
          <a:p>
            <a:pPr marL="228600" indent="-228600">
              <a:buClr>
                <a:srgbClr val="FFB100"/>
              </a:buClr>
            </a:pPr>
            <a:r>
              <a:rPr lang="en-US" sz="1600" dirty="0">
                <a:sym typeface="Symbol"/>
              </a:rPr>
              <a:t>  		</a:t>
            </a:r>
            <a:r>
              <a:rPr lang="en-US" sz="16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1600" dirty="0">
                <a:sym typeface="Symbol"/>
              </a:rPr>
              <a:t> </a:t>
            </a:r>
            <a:r>
              <a:rPr lang="en-US" sz="1600" b="1" dirty="0">
                <a:sym typeface="Symbol"/>
              </a:rPr>
              <a:t>control</a:t>
            </a:r>
            <a:r>
              <a:rPr lang="en-US" sz="1600" dirty="0">
                <a:sym typeface="Symbol"/>
              </a:rPr>
              <a:t> of the injected charge (up to 0.5 </a:t>
            </a:r>
            <a:r>
              <a:rPr lang="en-US" sz="1600" dirty="0" err="1">
                <a:sym typeface="Symbol"/>
              </a:rPr>
              <a:t>nC</a:t>
            </a:r>
            <a:r>
              <a:rPr lang="en-US" sz="1600" dirty="0">
                <a:sym typeface="Symbol"/>
              </a:rPr>
              <a:t> in FWHM)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800" dirty="0"/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/>
              <a:t>Optimization of </a:t>
            </a:r>
            <a:r>
              <a:rPr lang="en-US" sz="1600" b="1" dirty="0"/>
              <a:t>beam loading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/>
              <a:t>Minimizing</a:t>
            </a:r>
            <a:r>
              <a:rPr lang="en-US" sz="1600" dirty="0"/>
              <a:t> energy spread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/>
              <a:t>Verifying</a:t>
            </a:r>
            <a:r>
              <a:rPr lang="en-US" sz="1600" dirty="0"/>
              <a:t> predicted optimal loading condition by </a:t>
            </a:r>
            <a:r>
              <a:rPr lang="en-US" sz="1600" dirty="0" err="1"/>
              <a:t>Tzoufras</a:t>
            </a:r>
            <a:r>
              <a:rPr lang="en-US" sz="1600" dirty="0"/>
              <a:t> et al.</a:t>
            </a:r>
            <a:endParaRPr lang="en-US" sz="1600" b="1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sz="800" b="1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/>
              <a:t>Minimization of </a:t>
            </a:r>
            <a:r>
              <a:rPr lang="en-US" sz="1600" b="1" dirty="0"/>
              <a:t>normalized beam divergence</a:t>
            </a:r>
          </a:p>
          <a:p>
            <a:pPr marL="723900" lvl="1" indent="-2667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Small energy spread limits </a:t>
            </a:r>
            <a:r>
              <a:rPr lang="en-US" sz="1600" dirty="0" err="1"/>
              <a:t>betatron</a:t>
            </a:r>
            <a:r>
              <a:rPr lang="en-US" sz="1600" dirty="0"/>
              <a:t> phase mixing</a:t>
            </a:r>
          </a:p>
          <a:p>
            <a:pPr marL="723900" lvl="1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sz="800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b="1" dirty="0"/>
              <a:t>Pulse length measurements </a:t>
            </a:r>
            <a:r>
              <a:rPr lang="en-US" sz="1600" dirty="0"/>
              <a:t>using optical transition radiation</a:t>
            </a:r>
          </a:p>
          <a:p>
            <a:pPr marL="723900" lvl="1" indent="-2667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Peak currents </a:t>
            </a:r>
            <a:r>
              <a:rPr lang="en-US" sz="1600" b="1" dirty="0"/>
              <a:t>&gt;10 kA</a:t>
            </a:r>
          </a:p>
          <a:p>
            <a:pPr marL="723900" lvl="1" indent="-266700">
              <a:buClr>
                <a:srgbClr val="CF6800"/>
              </a:buClr>
              <a:buFont typeface="Wingdings" pitchFamily="2" charset="2"/>
              <a:buChar char="§"/>
            </a:pPr>
            <a:endParaRPr lang="en-US" sz="1600" b="1" dirty="0"/>
          </a:p>
          <a:p>
            <a:pPr marL="266700" indent="-2667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b="1" dirty="0"/>
              <a:t>Few-fs probing of </a:t>
            </a:r>
            <a:r>
              <a:rPr lang="en-US" sz="1600" b="1" dirty="0" err="1"/>
              <a:t>wakefields</a:t>
            </a:r>
            <a:endParaRPr lang="en-US" sz="1600" b="1" dirty="0"/>
          </a:p>
          <a:p>
            <a:pPr marL="723900" lvl="1" indent="-2667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Laser- and beam-driven</a:t>
            </a:r>
          </a:p>
          <a:p>
            <a:pPr marL="266700" indent="-266700">
              <a:buClr>
                <a:srgbClr val="CF6800"/>
              </a:buClr>
              <a:buFont typeface="Wingdings" pitchFamily="2" charset="2"/>
              <a:buChar char="§"/>
            </a:pPr>
            <a:endParaRPr lang="en-US" sz="1600" b="1" dirty="0"/>
          </a:p>
          <a:p>
            <a:pPr marL="266700" indent="-2667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dirty="0"/>
              <a:t>Proof-of principle demonstration of </a:t>
            </a:r>
            <a:r>
              <a:rPr lang="en-US" sz="1600" b="1" dirty="0"/>
              <a:t>witness bunch energy gain </a:t>
            </a:r>
            <a:r>
              <a:rPr lang="en-US" sz="1600" dirty="0"/>
              <a:t>in a </a:t>
            </a:r>
            <a:r>
              <a:rPr lang="en-US" sz="1600" b="1" dirty="0"/>
              <a:t>hybrid laser- to beam-driven </a:t>
            </a:r>
            <a:r>
              <a:rPr lang="en-US" sz="1600" b="1" dirty="0" err="1"/>
              <a:t>wakefield</a:t>
            </a:r>
            <a:r>
              <a:rPr lang="en-US" sz="1600" b="1" dirty="0"/>
              <a:t> accelerator (L|PWFA)</a:t>
            </a:r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b="1" dirty="0"/>
          </a:p>
        </p:txBody>
      </p:sp>
      <p:pic>
        <p:nvPicPr>
          <p:cNvPr id="24" name="Picture 2" descr="Image result for lmu munich logo">
            <a:extLst>
              <a:ext uri="{FF2B5EF4-FFF2-40B4-BE49-F238E27FC236}">
                <a16:creationId xmlns:a16="http://schemas.microsoft.com/office/drawing/2014/main" xmlns="" id="{EE1994B2-492E-49D4-9FA1-606A293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16" y="5259475"/>
            <a:ext cx="439616" cy="4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1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419" y="404664"/>
            <a:ext cx="9252518" cy="62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95156" y="1733911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chemeClr val="bg1"/>
                </a:solidFill>
              </a:rPr>
              <a:t>Thank you for your attention!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90" y="569585"/>
            <a:ext cx="2105063" cy="1815882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HZDR, team electrons:</a:t>
            </a:r>
          </a:p>
          <a:p>
            <a:pPr algn="ctr"/>
            <a:r>
              <a:rPr lang="en-US" sz="1400" u="sng" dirty="0" err="1">
                <a:solidFill>
                  <a:schemeClr val="bg1"/>
                </a:solidFill>
              </a:rPr>
              <a:t>Arie</a:t>
            </a:r>
            <a:r>
              <a:rPr lang="en-US" sz="1400" u="sng" dirty="0">
                <a:solidFill>
                  <a:schemeClr val="bg1"/>
                </a:solidFill>
              </a:rPr>
              <a:t> </a:t>
            </a:r>
            <a:r>
              <a:rPr lang="en-US" sz="1400" u="sng" dirty="0" err="1">
                <a:solidFill>
                  <a:schemeClr val="bg1"/>
                </a:solidFill>
              </a:rPr>
              <a:t>Irman</a:t>
            </a:r>
            <a:endParaRPr lang="en-US" sz="1400" u="sng" dirty="0">
              <a:solidFill>
                <a:schemeClr val="bg1"/>
              </a:solidFill>
            </a:endParaRP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Ulrich Schramm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Alexander </a:t>
            </a:r>
            <a:r>
              <a:rPr lang="en-US" sz="1400" dirty="0" err="1">
                <a:solidFill>
                  <a:schemeClr val="bg1"/>
                </a:solidFill>
              </a:rPr>
              <a:t>Köhler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Omid </a:t>
            </a:r>
            <a:r>
              <a:rPr lang="en-US" sz="1400" dirty="0" err="1">
                <a:solidFill>
                  <a:schemeClr val="bg1"/>
                </a:solidFill>
              </a:rPr>
              <a:t>Zarini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Vincent Chang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Thomas </a:t>
            </a:r>
            <a:r>
              <a:rPr lang="en-US" sz="1400" dirty="0" err="1">
                <a:solidFill>
                  <a:schemeClr val="bg1"/>
                </a:solidFill>
              </a:rPr>
              <a:t>Kurz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Susanne </a:t>
            </a:r>
            <a:r>
              <a:rPr lang="en-US" sz="1400" dirty="0" err="1">
                <a:solidFill>
                  <a:schemeClr val="bg1"/>
                </a:solidFill>
              </a:rPr>
              <a:t>Schöbel</a:t>
            </a:r>
            <a:endParaRPr lang="de-DE" sz="14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221" y="1226393"/>
            <a:ext cx="1941557" cy="369332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Many thanks 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722" y="2549222"/>
            <a:ext cx="1856598" cy="1815882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HZDR, theory team: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Richard </a:t>
            </a:r>
            <a:r>
              <a:rPr lang="en-US" sz="1400" dirty="0" err="1">
                <a:solidFill>
                  <a:schemeClr val="bg1"/>
                </a:solidFill>
              </a:rPr>
              <a:t>Pausch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Alexander Debus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Michael </a:t>
            </a:r>
            <a:r>
              <a:rPr lang="en-US" sz="1400" dirty="0" err="1">
                <a:solidFill>
                  <a:schemeClr val="bg1"/>
                </a:solidFill>
              </a:rPr>
              <a:t>Bussmann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Marco Garten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Axel </a:t>
            </a:r>
            <a:r>
              <a:rPr lang="en-US" sz="1400" dirty="0" err="1">
                <a:solidFill>
                  <a:schemeClr val="bg1"/>
                </a:solidFill>
              </a:rPr>
              <a:t>Huebl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Klaus Steiniger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René </a:t>
            </a:r>
            <a:r>
              <a:rPr lang="en-US" sz="1400" dirty="0" err="1">
                <a:solidFill>
                  <a:schemeClr val="bg1"/>
                </a:solidFill>
              </a:rPr>
              <a:t>Widera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44" y="4509120"/>
            <a:ext cx="1896673" cy="2031325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HZDR: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Thomas Cowan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Karl </a:t>
            </a:r>
            <a:r>
              <a:rPr lang="en-US" sz="1400" dirty="0" err="1">
                <a:solidFill>
                  <a:schemeClr val="bg1"/>
                </a:solidFill>
              </a:rPr>
              <a:t>Zeil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Stefan Bock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Uwe </a:t>
            </a:r>
            <a:r>
              <a:rPr lang="en-US" sz="1400" dirty="0" err="1">
                <a:solidFill>
                  <a:schemeClr val="bg1"/>
                </a:solidFill>
              </a:rPr>
              <a:t>Helbig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René </a:t>
            </a:r>
            <a:r>
              <a:rPr lang="en-US" sz="1400" dirty="0" err="1">
                <a:solidFill>
                  <a:schemeClr val="bg1"/>
                </a:solidFill>
              </a:rPr>
              <a:t>Gebhardt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Thomas </a:t>
            </a:r>
            <a:r>
              <a:rPr lang="en-US" sz="1400" dirty="0" err="1">
                <a:solidFill>
                  <a:schemeClr val="bg1"/>
                </a:solidFill>
              </a:rPr>
              <a:t>Püschel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Simon Grams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Christoph </a:t>
            </a:r>
            <a:r>
              <a:rPr lang="en-US" sz="1400" dirty="0" err="1">
                <a:solidFill>
                  <a:schemeClr val="bg1"/>
                </a:solidFill>
              </a:rPr>
              <a:t>Eisenmann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5198" y="2336100"/>
            <a:ext cx="2393604" cy="2893100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Hybrid collaboration: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Alberto Martinez de la Ossa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Sebastian </a:t>
            </a:r>
            <a:r>
              <a:rPr lang="en-US" sz="1400" dirty="0" err="1">
                <a:solidFill>
                  <a:schemeClr val="bg1"/>
                </a:solidFill>
              </a:rPr>
              <a:t>Corde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Stefan </a:t>
            </a:r>
            <a:r>
              <a:rPr lang="en-US" sz="1400" dirty="0" err="1">
                <a:solidFill>
                  <a:schemeClr val="bg1"/>
                </a:solidFill>
              </a:rPr>
              <a:t>Karsch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Bernard </a:t>
            </a:r>
            <a:r>
              <a:rPr lang="en-US" sz="1400" dirty="0" err="1">
                <a:solidFill>
                  <a:schemeClr val="bg1"/>
                </a:solidFill>
              </a:rPr>
              <a:t>Hidding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Thomas Heinemann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Olena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Kononenko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Hao</a:t>
            </a:r>
            <a:r>
              <a:rPr lang="en-US" sz="1400" dirty="0">
                <a:solidFill>
                  <a:schemeClr val="bg1"/>
                </a:solidFill>
              </a:rPr>
              <a:t> Ding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Andreas </a:t>
            </a:r>
            <a:r>
              <a:rPr lang="en-US" sz="1400" dirty="0" err="1">
                <a:solidFill>
                  <a:schemeClr val="bg1"/>
                </a:solidFill>
              </a:rPr>
              <a:t>Döpp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Max </a:t>
            </a:r>
            <a:r>
              <a:rPr lang="en-US" sz="1400" dirty="0" err="1">
                <a:solidFill>
                  <a:schemeClr val="bg1"/>
                </a:solidFill>
              </a:rPr>
              <a:t>Gilljohann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Gaurav Raj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Johannes </a:t>
            </a:r>
            <a:r>
              <a:rPr lang="en-US" sz="1400" dirty="0" err="1">
                <a:solidFill>
                  <a:schemeClr val="bg1"/>
                </a:solidFill>
              </a:rPr>
              <a:t>Götzfried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Moritz </a:t>
            </a:r>
            <a:r>
              <a:rPr lang="en-US" sz="1400" dirty="0" err="1">
                <a:solidFill>
                  <a:schemeClr val="bg1"/>
                </a:solidFill>
              </a:rPr>
              <a:t>Förster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9141" y="2692279"/>
            <a:ext cx="1860894" cy="1600438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University of Texas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at Austin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Michael Downer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Raphael </a:t>
            </a:r>
            <a:r>
              <a:rPr lang="en-US" sz="1400" dirty="0" err="1">
                <a:solidFill>
                  <a:schemeClr val="bg1"/>
                </a:solidFill>
              </a:rPr>
              <a:t>Zgadzaj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Maxwell </a:t>
            </a:r>
            <a:r>
              <a:rPr lang="en-US" sz="1400" dirty="0" err="1">
                <a:solidFill>
                  <a:schemeClr val="bg1"/>
                </a:solidFill>
              </a:rPr>
              <a:t>LaBerge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Andrea </a:t>
            </a:r>
            <a:r>
              <a:rPr lang="en-US" sz="1400" dirty="0" err="1">
                <a:solidFill>
                  <a:schemeClr val="bg1"/>
                </a:solidFill>
              </a:rPr>
              <a:t>Hannasch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Brant Bowers</a:t>
            </a:r>
          </a:p>
        </p:txBody>
      </p:sp>
      <p:pic>
        <p:nvPicPr>
          <p:cNvPr id="2050" name="Picture 2" descr="Image result for university of texas at aus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8985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79141" y="5463514"/>
            <a:ext cx="1826141" cy="307777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And many others…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1" name="image5.jpg">
            <a:extLst>
              <a:ext uri="{FF2B5EF4-FFF2-40B4-BE49-F238E27FC236}">
                <a16:creationId xmlns:a16="http://schemas.microsoft.com/office/drawing/2014/main" xmlns="" id="{14498F17-9A0B-464D-AC07-DB352A629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41061" y="5244909"/>
            <a:ext cx="654804" cy="480569"/>
          </a:xfrm>
          <a:prstGeom prst="rect">
            <a:avLst/>
          </a:prstGeom>
          <a:ln w="3175">
            <a:miter lim="400000"/>
          </a:ln>
        </p:spPr>
      </p:pic>
      <p:pic>
        <p:nvPicPr>
          <p:cNvPr id="22" name="image6.jpg">
            <a:extLst>
              <a:ext uri="{FF2B5EF4-FFF2-40B4-BE49-F238E27FC236}">
                <a16:creationId xmlns:a16="http://schemas.microsoft.com/office/drawing/2014/main" xmlns="" id="{40AB9B3C-D6A0-42E2-9B0B-BF23857EE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038314" y="5187062"/>
            <a:ext cx="479436" cy="480568"/>
          </a:xfrm>
          <a:prstGeom prst="rect">
            <a:avLst/>
          </a:prstGeom>
          <a:ln w="3175">
            <a:miter lim="400000"/>
          </a:ln>
        </p:spPr>
      </p:pic>
      <p:pic>
        <p:nvPicPr>
          <p:cNvPr id="23" name="UHH-Logo_2010_Farbe_CMYK.pdf">
            <a:extLst>
              <a:ext uri="{FF2B5EF4-FFF2-40B4-BE49-F238E27FC236}">
                <a16:creationId xmlns:a16="http://schemas.microsoft.com/office/drawing/2014/main" xmlns="" id="{C41CEE24-41DA-4E26-840C-0C1D923DB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rcRect l="6586" t="19909" r="68071" b="31325"/>
          <a:stretch>
            <a:fillRect/>
          </a:stretch>
        </p:blipFill>
        <p:spPr>
          <a:xfrm>
            <a:off x="3423090" y="5168974"/>
            <a:ext cx="599177" cy="57649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4" name="Group 87">
            <a:extLst>
              <a:ext uri="{FF2B5EF4-FFF2-40B4-BE49-F238E27FC236}">
                <a16:creationId xmlns:a16="http://schemas.microsoft.com/office/drawing/2014/main" xmlns="" id="{9581E101-2449-4285-941E-F2F41BB34A5E}"/>
              </a:ext>
            </a:extLst>
          </p:cNvPr>
          <p:cNvGrpSpPr>
            <a:grpSpLocks noChangeAspect="1"/>
          </p:cNvGrpSpPr>
          <p:nvPr/>
        </p:nvGrpSpPr>
        <p:grpSpPr>
          <a:xfrm>
            <a:off x="2548694" y="5229220"/>
            <a:ext cx="849833" cy="471487"/>
            <a:chOff x="0" y="41527"/>
            <a:chExt cx="1659056" cy="863563"/>
          </a:xfrm>
        </p:grpSpPr>
        <p:sp>
          <p:nvSpPr>
            <p:cNvPr id="25" name="Shape 84">
              <a:extLst>
                <a:ext uri="{FF2B5EF4-FFF2-40B4-BE49-F238E27FC236}">
                  <a16:creationId xmlns:a16="http://schemas.microsoft.com/office/drawing/2014/main" xmlns="" id="{4F497D8D-AFC2-4294-8C12-615C30578296}"/>
                </a:ext>
              </a:extLst>
            </p:cNvPr>
            <p:cNvSpPr/>
            <p:nvPr/>
          </p:nvSpPr>
          <p:spPr>
            <a:xfrm>
              <a:off x="0" y="41527"/>
              <a:ext cx="1659057" cy="863565"/>
            </a:xfrm>
            <a:prstGeom prst="rect">
              <a:avLst/>
            </a:prstGeom>
            <a:solidFill>
              <a:srgbClr val="004F94"/>
            </a:solidFill>
            <a:ln w="3175" cap="flat">
              <a:noFill/>
              <a:miter lim="400000"/>
            </a:ln>
            <a:effectLst/>
          </p:spPr>
          <p:txBody>
            <a:bodyPr wrap="square" lIns="44450" tIns="44450" rIns="44450" bIns="4445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solidFill>
                  <a:schemeClr val="bg1"/>
                </a:solidFill>
              </a:endParaRPr>
            </a:p>
          </p:txBody>
        </p:sp>
        <p:pic>
          <p:nvPicPr>
            <p:cNvPr id="26" name="image5.png">
              <a:extLst>
                <a:ext uri="{FF2B5EF4-FFF2-40B4-BE49-F238E27FC236}">
                  <a16:creationId xmlns:a16="http://schemas.microsoft.com/office/drawing/2014/main" xmlns="" id="{BA09A23E-E3C2-4D40-95BC-8A5250AC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rcRect t="37762"/>
            <a:stretch>
              <a:fillRect/>
            </a:stretch>
          </p:blipFill>
          <p:spPr>
            <a:xfrm>
              <a:off x="83677" y="228161"/>
              <a:ext cx="1491612" cy="64287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" name="image5.png">
              <a:extLst>
                <a:ext uri="{FF2B5EF4-FFF2-40B4-BE49-F238E27FC236}">
                  <a16:creationId xmlns:a16="http://schemas.microsoft.com/office/drawing/2014/main" xmlns="" id="{491E2899-B83B-41EF-ADFD-398058F1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rcRect l="13874" b="69120"/>
            <a:stretch>
              <a:fillRect/>
            </a:stretch>
          </p:blipFill>
          <p:spPr>
            <a:xfrm>
              <a:off x="290850" y="103798"/>
              <a:ext cx="1284651" cy="3189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8" name="Picture 1" descr="LOA logo.jpg">
            <a:extLst>
              <a:ext uri="{FF2B5EF4-FFF2-40B4-BE49-F238E27FC236}">
                <a16:creationId xmlns:a16="http://schemas.microsoft.com/office/drawing/2014/main" xmlns="" id="{F9AE1A53-30A9-4FF5-BF3B-5A78EC498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51" y="5075941"/>
            <a:ext cx="534266" cy="694545"/>
          </a:xfrm>
          <a:prstGeom prst="rect">
            <a:avLst/>
          </a:prstGeom>
        </p:spPr>
      </p:pic>
      <p:pic>
        <p:nvPicPr>
          <p:cNvPr id="29" name="Picture 2" descr="Image result for lmu munich logo">
            <a:extLst>
              <a:ext uri="{FF2B5EF4-FFF2-40B4-BE49-F238E27FC236}">
                <a16:creationId xmlns:a16="http://schemas.microsoft.com/office/drawing/2014/main" xmlns="" id="{B1A227A5-04E1-4C85-BBDC-B48D089E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58" y="5198676"/>
            <a:ext cx="478983" cy="4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4" y="814734"/>
            <a:ext cx="4306147" cy="20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03" y="3558391"/>
            <a:ext cx="44237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6374" y="1012513"/>
            <a:ext cx="41978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GB" sz="2000" dirty="0"/>
              <a:t>Injection of quasi mono-energetic bunches up to 0.5 </a:t>
            </a:r>
            <a:r>
              <a:rPr lang="en-GB" sz="2000" dirty="0" err="1"/>
              <a:t>nC</a:t>
            </a:r>
            <a:r>
              <a:rPr lang="en-GB" sz="2000" dirty="0"/>
              <a:t> charge (within FWHM)</a:t>
            </a:r>
            <a:endParaRPr lang="en-US" sz="20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/>
              <a:t>Increasing charge</a:t>
            </a:r>
            <a:endParaRPr lang="en-US" sz="2000" dirty="0">
              <a:sym typeface="Symbol"/>
            </a:endParaRP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2000" dirty="0">
                <a:sym typeface="Symbol"/>
              </a:rPr>
              <a:t>	 </a:t>
            </a:r>
            <a:r>
              <a:rPr lang="en-US" dirty="0">
                <a:sym typeface="Symbol"/>
              </a:rPr>
              <a:t>energy decrease</a:t>
            </a: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dirty="0">
                <a:sym typeface="Symbol"/>
              </a:rPr>
              <a:t> 	  </a:t>
            </a:r>
            <a:r>
              <a:rPr lang="en-US" b="1" dirty="0">
                <a:sym typeface="Symbol"/>
              </a:rPr>
              <a:t>energy spread decrease</a:t>
            </a:r>
          </a:p>
          <a:p>
            <a:pPr marL="342900" indent="-342900">
              <a:buClr>
                <a:srgbClr val="00589C"/>
              </a:buClr>
            </a:pPr>
            <a:endParaRPr lang="en-US" dirty="0">
              <a:sym typeface="Symbol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77597" y="733002"/>
            <a:ext cx="4211960" cy="2464725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7637" y="532948"/>
            <a:ext cx="175400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Beam loading</a:t>
            </a:r>
            <a:endParaRPr lang="nl-NL" sz="2000" dirty="0"/>
          </a:p>
        </p:txBody>
      </p:sp>
      <p:sp>
        <p:nvSpPr>
          <p:cNvPr id="36" name="Rectangle 35"/>
          <p:cNvSpPr/>
          <p:nvPr/>
        </p:nvSpPr>
        <p:spPr>
          <a:xfrm>
            <a:off x="280704" y="9728"/>
            <a:ext cx="697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89C"/>
                </a:solidFill>
              </a:rPr>
              <a:t>Reduce energy spread by beam loading</a:t>
            </a:r>
          </a:p>
        </p:txBody>
      </p:sp>
    </p:spTree>
    <p:extLst>
      <p:ext uri="{BB962C8B-B14F-4D97-AF65-F5344CB8AC3E}">
        <p14:creationId xmlns:p14="http://schemas.microsoft.com/office/powerpoint/2010/main" val="35310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Bent 12">
            <a:extLst>
              <a:ext uri="{FF2B5EF4-FFF2-40B4-BE49-F238E27FC236}">
                <a16:creationId xmlns:a16="http://schemas.microsoft.com/office/drawing/2014/main" xmlns="" id="{9BE3E20B-57CE-402E-99D8-DAF8589399F7}"/>
              </a:ext>
            </a:extLst>
          </p:cNvPr>
          <p:cNvSpPr>
            <a:spLocks/>
          </p:cNvSpPr>
          <p:nvPr/>
        </p:nvSpPr>
        <p:spPr bwMode="auto">
          <a:xfrm flipV="1">
            <a:off x="619294" y="3092767"/>
            <a:ext cx="1152127" cy="2867013"/>
          </a:xfrm>
          <a:prstGeom prst="bentArrow">
            <a:avLst>
              <a:gd name="adj1" fmla="val 11979"/>
              <a:gd name="adj2" fmla="val 12909"/>
              <a:gd name="adj3" fmla="val 13164"/>
              <a:gd name="adj4" fmla="val 22668"/>
            </a:avLst>
          </a:prstGeom>
          <a:solidFill>
            <a:srgbClr val="95B423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D11BAD35-CB12-4FFD-9EF5-60C259F8BF26}"/>
              </a:ext>
            </a:extLst>
          </p:cNvPr>
          <p:cNvSpPr/>
          <p:nvPr/>
        </p:nvSpPr>
        <p:spPr bwMode="auto">
          <a:xfrm>
            <a:off x="1763687" y="5301208"/>
            <a:ext cx="7200801" cy="1054374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95B423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1EABE822-127C-4FBE-A2DA-97BA0BACEC18}"/>
              </a:ext>
            </a:extLst>
          </p:cNvPr>
          <p:cNvSpPr/>
          <p:nvPr/>
        </p:nvSpPr>
        <p:spPr bwMode="auto">
          <a:xfrm>
            <a:off x="1403648" y="3333185"/>
            <a:ext cx="6935080" cy="1725928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00589C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xmlns="" id="{A60C002D-71AE-4E77-A89B-D904F3875C4E}"/>
              </a:ext>
            </a:extLst>
          </p:cNvPr>
          <p:cNvSpPr/>
          <p:nvPr/>
        </p:nvSpPr>
        <p:spPr bwMode="auto">
          <a:xfrm flipV="1">
            <a:off x="615731" y="1985532"/>
            <a:ext cx="551573" cy="2019531"/>
          </a:xfrm>
          <a:prstGeom prst="bentArrow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037" y="3352924"/>
            <a:ext cx="6597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Reduction of normalized divergence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Small energy spread by beam loading limits </a:t>
            </a:r>
            <a:r>
              <a:rPr lang="en-GB" sz="1600" dirty="0" err="1"/>
              <a:t>betatron</a:t>
            </a:r>
            <a:r>
              <a:rPr lang="en-GB" sz="1600" dirty="0"/>
              <a:t> phase mixing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Bunch measurements using optical transition radiation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Peak currents of &gt;10 kA</a:t>
            </a:r>
            <a:endParaRPr lang="de-DE" sz="1600" dirty="0"/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A0DBDBC1-A641-4134-A067-A8FA761BA56D}"/>
              </a:ext>
            </a:extLst>
          </p:cNvPr>
          <p:cNvSpPr/>
          <p:nvPr/>
        </p:nvSpPr>
        <p:spPr bwMode="auto">
          <a:xfrm>
            <a:off x="463747" y="408243"/>
            <a:ext cx="8356725" cy="2587031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CF6800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9" y="5397023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A hybrid laser- to beam-driven plasma accelerator </a:t>
            </a:r>
            <a:r>
              <a:rPr lang="en-GB" sz="1600" dirty="0"/>
              <a:t>(L|PWFA)</a:t>
            </a:r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Toward high-brightness PWFA beams in a </a:t>
            </a:r>
            <a:r>
              <a:rPr lang="en-GB" sz="1600" dirty="0" err="1"/>
              <a:t>laserlab</a:t>
            </a:r>
            <a:endParaRPr lang="en-GB" sz="1600" dirty="0"/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First proof-of-principle results from the hybrid collaboration</a:t>
            </a:r>
          </a:p>
          <a:p>
            <a:pPr lvl="1">
              <a:buClr>
                <a:srgbClr val="00589C"/>
              </a:buClr>
            </a:pP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587677" y="476672"/>
            <a:ext cx="5500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Controlled beam loading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Tailoring of Self-truncated ionization injection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Minimization of energy spread </a:t>
            </a:r>
            <a:endParaRPr lang="de-DE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8AAFF53-2449-48A4-8129-DDBF042A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76" y="744765"/>
            <a:ext cx="3087522" cy="20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FF658C9-53BA-4ADC-83F5-D058AEA5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415" y="1383187"/>
            <a:ext cx="4182331" cy="13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4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1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7504" y="620688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Self-fields</a:t>
            </a:r>
            <a:r>
              <a:rPr lang="en-US" dirty="0">
                <a:latin typeface="+mj-lt"/>
              </a:rPr>
              <a:t> of bunch </a:t>
            </a:r>
            <a:r>
              <a:rPr lang="en-US" b="1" dirty="0">
                <a:latin typeface="+mj-lt"/>
              </a:rPr>
              <a:t>reshape</a:t>
            </a:r>
            <a:r>
              <a:rPr lang="en-US" dirty="0">
                <a:latin typeface="+mj-lt"/>
              </a:rPr>
              <a:t> the accelerating </a:t>
            </a:r>
            <a:r>
              <a:rPr lang="en-US" dirty="0" err="1">
                <a:latin typeface="+mj-lt"/>
              </a:rPr>
              <a:t>wakefield</a:t>
            </a:r>
            <a:endParaRPr lang="nl-NL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4698" y="6057782"/>
            <a:ext cx="3107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latin typeface="+mj-lt"/>
              </a:rPr>
              <a:t>Rechatin</a:t>
            </a:r>
            <a:r>
              <a:rPr lang="en-US" sz="1100" dirty="0">
                <a:latin typeface="+mj-lt"/>
              </a:rPr>
              <a:t> et al., PRL 103,  (2009)</a:t>
            </a:r>
          </a:p>
          <a:p>
            <a:pPr algn="r"/>
            <a:r>
              <a:rPr lang="en-US" sz="1100" dirty="0">
                <a:latin typeface="+mj-lt"/>
              </a:rPr>
              <a:t>Guillaume et al., PRSTAB 18 (2015)</a:t>
            </a:r>
          </a:p>
          <a:p>
            <a:pPr algn="r"/>
            <a:r>
              <a:rPr lang="de-DE" sz="1100" dirty="0" err="1">
                <a:latin typeface="+mj-lt"/>
              </a:rPr>
              <a:t>Vafaei-Najafabadi</a:t>
            </a:r>
            <a:r>
              <a:rPr lang="de-DE" sz="1100" dirty="0">
                <a:latin typeface="+mj-lt"/>
              </a:rPr>
              <a:t> et al., PRL, 112, (2014)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6512" y="1556792"/>
            <a:ext cx="6503642" cy="3429732"/>
            <a:chOff x="1428036" y="954123"/>
            <a:chExt cx="6830513" cy="3884547"/>
          </a:xfrm>
        </p:grpSpPr>
        <p:pic>
          <p:nvPicPr>
            <p:cNvPr id="16389" name="Picture 5" descr="C:\Users\jc5464\OneDrive\HZDR\Presentations\2017-09 EAAC\both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b="24619"/>
            <a:stretch/>
          </p:blipFill>
          <p:spPr bwMode="auto">
            <a:xfrm>
              <a:off x="3695701" y="3481810"/>
              <a:ext cx="4452560" cy="135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 descr="C:\Users\jc5464\OneDrive\HZDR\Presentations\2017-09 EAAC\laserdrive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b="23361"/>
            <a:stretch/>
          </p:blipFill>
          <p:spPr bwMode="auto">
            <a:xfrm>
              <a:off x="3695702" y="954123"/>
              <a:ext cx="4452559" cy="137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61285" y="1641610"/>
              <a:ext cx="1527402" cy="1464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Clr>
                  <a:srgbClr val="003E89"/>
                </a:buClr>
              </a:pPr>
              <a:r>
                <a:rPr lang="en-US" dirty="0">
                  <a:latin typeface="+mj-lt"/>
                </a:rPr>
                <a:t>Laser driven</a:t>
              </a:r>
            </a:p>
            <a:p>
              <a:pPr algn="r">
                <a:buClr>
                  <a:srgbClr val="003E89"/>
                </a:buClr>
              </a:pPr>
              <a:r>
                <a:rPr lang="en-US" dirty="0">
                  <a:latin typeface="+mj-lt"/>
                </a:rPr>
                <a:t>acc. field</a:t>
              </a:r>
            </a:p>
            <a:p>
              <a:pPr algn="r">
                <a:buClr>
                  <a:srgbClr val="003E89"/>
                </a:buClr>
              </a:pPr>
              <a:endParaRPr lang="nl-NL" sz="600" dirty="0">
                <a:latin typeface="+mj-lt"/>
              </a:endParaRPr>
            </a:p>
            <a:p>
              <a:pPr algn="r">
                <a:buClr>
                  <a:srgbClr val="003E89"/>
                </a:buClr>
              </a:pPr>
              <a:r>
                <a:rPr lang="nl-NL" dirty="0">
                  <a:latin typeface="+mj-lt"/>
                </a:rPr>
                <a:t>+</a:t>
              </a:r>
            </a:p>
            <a:p>
              <a:pPr algn="r">
                <a:buClr>
                  <a:srgbClr val="003E89"/>
                </a:buClr>
              </a:pPr>
              <a:endParaRPr lang="en-US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28036" y="2897106"/>
              <a:ext cx="2169111" cy="104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Clr>
                  <a:srgbClr val="003E89"/>
                </a:buClr>
              </a:pPr>
              <a:r>
                <a:rPr lang="en-US" dirty="0">
                  <a:latin typeface="+mj-lt"/>
                </a:rPr>
                <a:t>e</a:t>
              </a:r>
              <a:r>
                <a:rPr lang="en-US" baseline="30000" dirty="0">
                  <a:latin typeface="+mj-lt"/>
                </a:rPr>
                <a:t>-</a:t>
              </a:r>
              <a:r>
                <a:rPr lang="en-US" dirty="0">
                  <a:latin typeface="+mj-lt"/>
                </a:rPr>
                <a:t> beam self field</a:t>
              </a:r>
            </a:p>
            <a:p>
              <a:pPr>
                <a:buClr>
                  <a:srgbClr val="003E89"/>
                </a:buClr>
              </a:pPr>
              <a:endParaRPr lang="nl-NL" dirty="0">
                <a:latin typeface="+mj-lt"/>
              </a:endParaRPr>
            </a:p>
            <a:p>
              <a:pPr algn="r">
                <a:buClr>
                  <a:srgbClr val="003E89"/>
                </a:buClr>
              </a:pPr>
              <a:r>
                <a:rPr lang="nl-NL" dirty="0">
                  <a:latin typeface="+mj-lt"/>
                </a:rPr>
                <a:t>=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31057" y="4148530"/>
              <a:ext cx="1675489" cy="41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3E89"/>
                </a:buClr>
              </a:pPr>
              <a:r>
                <a:rPr lang="en-US" dirty="0">
                  <a:latin typeface="+mj-lt"/>
                </a:rPr>
                <a:t>Beam loading</a:t>
              </a:r>
              <a:endParaRPr lang="nl-NL" dirty="0">
                <a:latin typeface="+mj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7596188" y="1449423"/>
              <a:ext cx="619125" cy="0"/>
            </a:xfrm>
            <a:prstGeom prst="straightConnector1">
              <a:avLst/>
            </a:prstGeom>
            <a:solidFill>
              <a:srgbClr val="003E89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6132332" y="2974814"/>
              <a:ext cx="619125" cy="0"/>
            </a:xfrm>
            <a:prstGeom prst="straightConnector1">
              <a:avLst/>
            </a:prstGeom>
            <a:solidFill>
              <a:srgbClr val="003E89"/>
            </a:solidFill>
            <a:ln w="412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7639424" y="3983073"/>
              <a:ext cx="619125" cy="0"/>
            </a:xfrm>
            <a:prstGeom prst="straightConnector1">
              <a:avLst/>
            </a:prstGeom>
            <a:solidFill>
              <a:srgbClr val="003E89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103122" y="3177540"/>
              <a:ext cx="0" cy="1463516"/>
            </a:xfrm>
            <a:prstGeom prst="line">
              <a:avLst/>
            </a:prstGeom>
            <a:solidFill>
              <a:srgbClr val="003E89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744982" y="3177540"/>
              <a:ext cx="0" cy="1463516"/>
            </a:xfrm>
            <a:prstGeom prst="line">
              <a:avLst/>
            </a:prstGeom>
            <a:solidFill>
              <a:srgbClr val="003E89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1" name="Picture 5" descr="C:\Users\jc5464\OneDrive\HZDR\Presentations\2017-09 EAAC\both.png">
              <a:extLst>
                <a:ext uri="{FF2B5EF4-FFF2-40B4-BE49-F238E27FC236}">
                  <a16:creationId xmlns:a16="http://schemas.microsoft.com/office/drawing/2014/main" xmlns="" id="{3C116E19-FC19-4000-A14D-545E2A9FE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42" t="18696" r="40479" b="50378"/>
            <a:stretch/>
          </p:blipFill>
          <p:spPr bwMode="auto">
            <a:xfrm>
              <a:off x="5744982" y="2649637"/>
              <a:ext cx="382120" cy="55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6BE036-E8EF-4E1C-8711-14F0CC8F82D1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589C"/>
                </a:solidFill>
                <a:latin typeface="+mj-lt"/>
              </a:rPr>
              <a:t>High charge induces </a:t>
            </a:r>
            <a:r>
              <a:rPr lang="en-GB" sz="2000" b="1" dirty="0">
                <a:solidFill>
                  <a:srgbClr val="00589C"/>
                </a:solidFill>
                <a:latin typeface="+mj-lt"/>
              </a:rPr>
              <a:t>beam loading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048" y="973177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dirty="0"/>
              <a:t>one can use this for </a:t>
            </a:r>
            <a:r>
              <a:rPr lang="en-US" b="1" dirty="0"/>
              <a:t>accelerating field flattening</a:t>
            </a:r>
            <a:r>
              <a:rPr lang="en-US" dirty="0"/>
              <a:t>: </a:t>
            </a:r>
          </a:p>
          <a:p>
            <a:pPr lvl="1">
              <a:buClr>
                <a:srgbClr val="CF6800"/>
              </a:buClr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Injection of an optimum bunch shape with a </a:t>
            </a:r>
            <a:r>
              <a:rPr lang="en-US" b="1" dirty="0"/>
              <a:t>specific charge </a:t>
            </a:r>
            <a:r>
              <a:rPr lang="en-US" b="1" i="1" dirty="0"/>
              <a:t>Q</a:t>
            </a:r>
            <a:r>
              <a:rPr lang="en-US" b="1" baseline="-25000" dirty="0"/>
              <a:t>s</a:t>
            </a:r>
            <a:endParaRPr lang="nl-NL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0175" y="5411707"/>
            <a:ext cx="554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 Accelerating gradient </a:t>
            </a:r>
            <a:r>
              <a:rPr lang="en-US" b="1" dirty="0">
                <a:latin typeface="+mj-lt"/>
              </a:rPr>
              <a:t>constant</a:t>
            </a:r>
            <a:r>
              <a:rPr lang="en-US" dirty="0">
                <a:latin typeface="+mj-lt"/>
              </a:rPr>
              <a:t> along the bunch</a:t>
            </a:r>
          </a:p>
          <a:p>
            <a:pPr marL="177800" indent="-1778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  No extra addition of energy spread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45823" y="3817260"/>
            <a:ext cx="27097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+mj-lt"/>
              </a:rPr>
              <a:t>Tzoufras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et al</a:t>
            </a:r>
            <a:r>
              <a:rPr lang="en-US" sz="1200" dirty="0">
                <a:latin typeface="+mj-lt"/>
              </a:rPr>
              <a:t>., </a:t>
            </a:r>
          </a:p>
          <a:p>
            <a:pPr algn="r"/>
            <a:r>
              <a:rPr lang="en-US" sz="1200" dirty="0">
                <a:latin typeface="+mj-lt"/>
              </a:rPr>
              <a:t>PRL </a:t>
            </a:r>
            <a:r>
              <a:rPr lang="en-US" sz="1200" b="1" dirty="0">
                <a:latin typeface="+mj-lt"/>
              </a:rPr>
              <a:t>101</a:t>
            </a:r>
            <a:r>
              <a:rPr lang="en-US" sz="1200" dirty="0">
                <a:latin typeface="+mj-lt"/>
              </a:rPr>
              <a:t>, 145002 (2008)</a:t>
            </a:r>
          </a:p>
          <a:p>
            <a:pPr algn="r"/>
            <a:endParaRPr lang="nl-NL" sz="1100" dirty="0">
              <a:latin typeface="+mj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86327"/>
            <a:ext cx="2651739" cy="58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31 Happy And Sad Faces Images   Free Cliparts That You Can Download To   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6" r="65915" b="20641"/>
          <a:stretch/>
        </p:blipFill>
        <p:spPr bwMode="auto">
          <a:xfrm>
            <a:off x="-36512" y="5404577"/>
            <a:ext cx="711763" cy="6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293870" y="2009109"/>
            <a:ext cx="2850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j-lt"/>
              </a:rPr>
              <a:t>Charge scaling at the </a:t>
            </a:r>
            <a:r>
              <a:rPr lang="en-US" sz="1600" b="1" dirty="0">
                <a:latin typeface="+mj-lt"/>
              </a:rPr>
              <a:t>optimum loading condition </a:t>
            </a:r>
            <a:r>
              <a:rPr lang="en-US" sz="1600" dirty="0">
                <a:latin typeface="+mj-lt"/>
              </a:rPr>
              <a:t>for non-linear bubble regime:</a:t>
            </a:r>
            <a:endParaRPr lang="nl-NL" sz="1600" b="1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827584" y="5332960"/>
            <a:ext cx="5482290" cy="726819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0144" y="5123284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 Optimum beam loading</a:t>
            </a:r>
            <a:endParaRPr lang="nl-NL" b="1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12160" y="3049089"/>
            <a:ext cx="3155062" cy="7636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Requires </a:t>
            </a:r>
            <a:r>
              <a:rPr lang="en-US" b="1" dirty="0">
                <a:latin typeface="+mj-lt"/>
              </a:rPr>
              <a:t>~0.3 </a:t>
            </a:r>
            <a:r>
              <a:rPr lang="en-US" b="1" dirty="0" err="1">
                <a:latin typeface="+mj-lt"/>
              </a:rPr>
              <a:t>nC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of injected charge at 65 TW laser power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FF4A24B-86BB-4938-98E4-7E9AA930C505}"/>
              </a:ext>
            </a:extLst>
          </p:cNvPr>
          <p:cNvSpPr/>
          <p:nvPr/>
        </p:nvSpPr>
        <p:spPr>
          <a:xfrm>
            <a:off x="3779912" y="6238473"/>
            <a:ext cx="27174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dirty="0">
                <a:latin typeface="+mj-lt"/>
              </a:rPr>
              <a:t>S. van der </a:t>
            </a:r>
            <a:r>
              <a:rPr lang="fr-FR" sz="1100" dirty="0" err="1">
                <a:latin typeface="+mj-lt"/>
              </a:rPr>
              <a:t>Meer</a:t>
            </a:r>
            <a:r>
              <a:rPr lang="fr-FR" sz="1100" dirty="0">
                <a:latin typeface="+mj-lt"/>
              </a:rPr>
              <a:t>, CLIC note No. 3 (1985)</a:t>
            </a:r>
          </a:p>
          <a:p>
            <a:pPr algn="r"/>
            <a:r>
              <a:rPr lang="fr-FR" sz="1100" dirty="0" err="1">
                <a:latin typeface="+mj-lt"/>
              </a:rPr>
              <a:t>Katsouleas</a:t>
            </a:r>
            <a:r>
              <a:rPr lang="fr-FR" sz="1100" dirty="0">
                <a:latin typeface="+mj-lt"/>
              </a:rPr>
              <a:t> et al., Part. Acc. 22 (1987)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62AF04AC-9BA0-4A2B-8DD8-AC88458F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1299" y="4231104"/>
            <a:ext cx="2184399" cy="18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5421125-4353-41D5-8592-E59AC81F17E5}"/>
              </a:ext>
            </a:extLst>
          </p:cNvPr>
          <p:cNvSpPr/>
          <p:nvPr/>
        </p:nvSpPr>
        <p:spPr bwMode="auto">
          <a:xfrm>
            <a:off x="4061149" y="4827674"/>
            <a:ext cx="363833" cy="17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8E0CE45-4A69-4401-9450-890E249E665D}"/>
              </a:ext>
            </a:extLst>
          </p:cNvPr>
          <p:cNvCxnSpPr/>
          <p:nvPr/>
        </p:nvCxnSpPr>
        <p:spPr bwMode="auto">
          <a:xfrm>
            <a:off x="4027893" y="4818659"/>
            <a:ext cx="396482" cy="0"/>
          </a:xfrm>
          <a:prstGeom prst="line">
            <a:avLst/>
          </a:prstGeom>
          <a:solidFill>
            <a:srgbClr val="003E89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13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 animBg="1"/>
      <p:bldP spid="32" grpId="0"/>
      <p:bldP spid="34" grpId="0" animBg="1"/>
      <p:bldP spid="39" grpId="0" animBg="1"/>
      <p:bldP spid="40" grpId="0" animBg="1"/>
      <p:bldP spid="41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7" y="719940"/>
            <a:ext cx="4847703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jc5464\OneDrive\HZDR\Presentations\2017-09 EAAC\chargedop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32" y="620689"/>
            <a:ext cx="75412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3926" y="660752"/>
            <a:ext cx="37392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Controlled injection using self-truncated ionization injection (STII)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of</a:t>
            </a:r>
            <a:r>
              <a:rPr lang="en-US" sz="2000" b="1" dirty="0">
                <a:solidFill>
                  <a:srgbClr val="000000"/>
                </a:solidFill>
              </a:rPr>
              <a:t> large loads</a:t>
            </a:r>
            <a:r>
              <a:rPr lang="en-US" sz="2000" dirty="0">
                <a:solidFill>
                  <a:srgbClr val="000000"/>
                </a:solidFill>
              </a:rPr>
              <a:t> the wakefield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Injected charge can be </a:t>
            </a:r>
            <a:r>
              <a:rPr lang="en-US" sz="2000" b="1" dirty="0">
                <a:solidFill>
                  <a:srgbClr val="000000"/>
                </a:solidFill>
              </a:rPr>
              <a:t>tuned</a:t>
            </a:r>
            <a:r>
              <a:rPr lang="en-US" sz="2000" dirty="0">
                <a:solidFill>
                  <a:srgbClr val="000000"/>
                </a:solidFill>
              </a:rPr>
              <a:t> by concentration of high-z dopant gas </a:t>
            </a:r>
          </a:p>
          <a:p>
            <a:pPr marL="541338" lvl="1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(0.1 up to 0.5 </a:t>
            </a:r>
            <a:r>
              <a:rPr lang="en-US" sz="2000" dirty="0" err="1">
                <a:solidFill>
                  <a:srgbClr val="000000"/>
                </a:solidFill>
              </a:rPr>
              <a:t>nC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541338" lvl="2">
              <a:buClr>
                <a:srgbClr val="FFB100"/>
              </a:buClr>
            </a:pPr>
            <a:r>
              <a:rPr lang="en-US" sz="2000" dirty="0">
                <a:solidFill>
                  <a:srgbClr val="000000"/>
                </a:solidFill>
              </a:rPr>
              <a:t>in FWHM)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28600" lvl="1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Systematic study: each data point is acquired by averaging up to 20  shots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6BE036-E8EF-4E1C-8711-14F0CC8F82D1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Controlled injection of high charge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9465"/>
            <a:ext cx="3944876" cy="12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019F0F-3398-420A-8B95-581D03297667}"/>
              </a:ext>
            </a:extLst>
          </p:cNvPr>
          <p:cNvSpPr/>
          <p:nvPr/>
        </p:nvSpPr>
        <p:spPr>
          <a:xfrm>
            <a:off x="3651477" y="6113087"/>
            <a:ext cx="6453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Irman, J.P. Couperus </a:t>
            </a:r>
            <a:r>
              <a:rPr lang="en-US" sz="1200" i="1" dirty="0"/>
              <a:t>et al</a:t>
            </a:r>
            <a:r>
              <a:rPr lang="en-US" sz="1200" dirty="0"/>
              <a:t>., Plasma Phys. Control. Fusion </a:t>
            </a:r>
            <a:r>
              <a:rPr lang="en-US" sz="1200" b="1" dirty="0"/>
              <a:t>60</a:t>
            </a:r>
            <a:r>
              <a:rPr lang="en-US" sz="1200" dirty="0"/>
              <a:t>, 044015 (2018)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1249" y="4067958"/>
            <a:ext cx="3225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dirty="0"/>
              <a:t>Charge is increased by increasing nitrogen doping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dirty="0"/>
              <a:t>Keep laser parameters constant</a:t>
            </a:r>
          </a:p>
          <a:p>
            <a:pPr marL="342900" indent="-342900">
              <a:buClr>
                <a:srgbClr val="00589C"/>
              </a:buClr>
              <a:tabLst>
                <a:tab pos="628650" algn="l"/>
              </a:tabLst>
            </a:pPr>
            <a:r>
              <a:rPr lang="en-US" dirty="0">
                <a:sym typeface="Symbol"/>
              </a:rPr>
              <a:t>      </a:t>
            </a:r>
            <a:r>
              <a:rPr lang="en-US" b="1" dirty="0">
                <a:sym typeface="Symbol"/>
              </a:rPr>
              <a:t>Injection volume phase-space constant</a:t>
            </a:r>
            <a:r>
              <a:rPr lang="en-US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77792" y="6347988"/>
            <a:ext cx="946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aseline="30000" dirty="0">
                <a:latin typeface="+mj-lt"/>
              </a:rPr>
              <a:t>1</a:t>
            </a:r>
            <a:r>
              <a:rPr lang="en-US" sz="1200" dirty="0">
                <a:latin typeface="+mj-lt"/>
              </a:rPr>
              <a:t>Zeng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Phys. Plasmas 21, 030701 (2014),  </a:t>
            </a:r>
            <a:r>
              <a:rPr lang="en-GB" sz="1200" dirty="0" err="1">
                <a:latin typeface="+mj-lt"/>
              </a:rPr>
              <a:t>Mirzaie</a:t>
            </a:r>
            <a:r>
              <a:rPr lang="en-GB" sz="1200" dirty="0">
                <a:latin typeface="+mj-lt"/>
              </a:rPr>
              <a:t> </a:t>
            </a:r>
            <a:r>
              <a:rPr lang="en-GB" sz="1200" i="1" dirty="0">
                <a:latin typeface="+mj-lt"/>
              </a:rPr>
              <a:t>et al.</a:t>
            </a:r>
            <a:r>
              <a:rPr lang="en-GB" sz="1200" dirty="0">
                <a:latin typeface="+mj-lt"/>
              </a:rPr>
              <a:t> Sci. Rep. 5, 14659 (2015), </a:t>
            </a:r>
            <a:r>
              <a:rPr lang="en-GB" sz="1200" dirty="0"/>
              <a:t>Pak </a:t>
            </a:r>
            <a:r>
              <a:rPr lang="en-GB" sz="1200" i="1" dirty="0"/>
              <a:t>et al.</a:t>
            </a:r>
            <a:r>
              <a:rPr lang="en-GB" sz="1200" dirty="0"/>
              <a:t>, PRL </a:t>
            </a:r>
            <a:r>
              <a:rPr lang="en-GB" sz="1200" b="1" dirty="0"/>
              <a:t>104</a:t>
            </a:r>
            <a:r>
              <a:rPr lang="en-GB" sz="1200" dirty="0"/>
              <a:t>, 025003 (2010)</a:t>
            </a:r>
            <a:endParaRPr lang="en-US" sz="1200" dirty="0"/>
          </a:p>
          <a:p>
            <a:pPr algn="r"/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1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23528" y="683985"/>
            <a:ext cx="8006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Controlled injection using self-truncated ionization injection (STII) of a </a:t>
            </a:r>
            <a:r>
              <a:rPr lang="en-US" sz="1600" b="1" dirty="0">
                <a:solidFill>
                  <a:srgbClr val="000000"/>
                </a:solidFill>
              </a:rPr>
              <a:t>large charge </a:t>
            </a:r>
            <a:r>
              <a:rPr lang="en-US" sz="1600" dirty="0">
                <a:solidFill>
                  <a:srgbClr val="000000"/>
                </a:solidFill>
              </a:rPr>
              <a:t>(0.1 up to 0.5 </a:t>
            </a:r>
            <a:r>
              <a:rPr lang="en-US" sz="1600" dirty="0" err="1">
                <a:solidFill>
                  <a:srgbClr val="000000"/>
                </a:solidFill>
              </a:rPr>
              <a:t>nC</a:t>
            </a:r>
            <a:r>
              <a:rPr lang="en-US" sz="1600" dirty="0">
                <a:solidFill>
                  <a:srgbClr val="000000"/>
                </a:solidFill>
              </a:rPr>
              <a:t> in FWHM) loads the wakefield.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</a:rPr>
              <a:t>Stable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reliable</a:t>
            </a:r>
            <a:r>
              <a:rPr lang="en-US" sz="1600" dirty="0">
                <a:solidFill>
                  <a:srgbClr val="000000"/>
                </a:solidFill>
              </a:rPr>
              <a:t> operation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Allows for </a:t>
            </a:r>
            <a:r>
              <a:rPr lang="en-US" sz="1600" b="1" dirty="0">
                <a:solidFill>
                  <a:srgbClr val="000000"/>
                </a:solidFill>
              </a:rPr>
              <a:t>systematic studies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6336991"/>
            <a:ext cx="3585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J.P. Couperus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Nat. </a:t>
            </a:r>
            <a:r>
              <a:rPr lang="en-US" sz="1200" dirty="0" err="1">
                <a:latin typeface="+mj-lt"/>
              </a:rPr>
              <a:t>Commun</a:t>
            </a:r>
            <a:r>
              <a:rPr lang="en-US" sz="1200" dirty="0">
                <a:latin typeface="+mj-lt"/>
              </a:rPr>
              <a:t>. 8, 487 (2017)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Optimal beam loading: minimizing energy spread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3930E9-383E-4600-8861-5038D01080CF}"/>
              </a:ext>
            </a:extLst>
          </p:cNvPr>
          <p:cNvGrpSpPr/>
          <p:nvPr/>
        </p:nvGrpSpPr>
        <p:grpSpPr>
          <a:xfrm>
            <a:off x="10848" y="1725390"/>
            <a:ext cx="4505751" cy="3082885"/>
            <a:chOff x="10848" y="2554068"/>
            <a:chExt cx="4505751" cy="308288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F17A712-C3CF-4B8D-9B26-1318AAB2569C}"/>
                </a:ext>
              </a:extLst>
            </p:cNvPr>
            <p:cNvGrpSpPr/>
            <p:nvPr/>
          </p:nvGrpSpPr>
          <p:grpSpPr>
            <a:xfrm>
              <a:off x="10848" y="2756953"/>
              <a:ext cx="4505751" cy="2880000"/>
              <a:chOff x="4485044" y="532948"/>
              <a:chExt cx="4505751" cy="2880000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xmlns="" id="{C90A560A-ECD2-4A22-A2BC-7A3392477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044" y="532948"/>
                <a:ext cx="4505751" cy="28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5F8E759-2F5F-49FB-947C-784F037AF761}"/>
                  </a:ext>
                </a:extLst>
              </p:cNvPr>
              <p:cNvSpPr/>
              <p:nvPr/>
            </p:nvSpPr>
            <p:spPr bwMode="auto">
              <a:xfrm>
                <a:off x="6597854" y="638175"/>
                <a:ext cx="2269921" cy="1395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1733C99-09E0-4C1E-B892-444ABD9D6341}"/>
                </a:ext>
              </a:extLst>
            </p:cNvPr>
            <p:cNvSpPr/>
            <p:nvPr/>
          </p:nvSpPr>
          <p:spPr>
            <a:xfrm>
              <a:off x="964503" y="2894745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0.2%</a:t>
              </a:r>
              <a:endParaRPr lang="nl-NL" sz="1200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093BD02-CBEC-498F-A79E-239620E0B3A4}"/>
                </a:ext>
              </a:extLst>
            </p:cNvPr>
            <p:cNvSpPr/>
            <p:nvPr/>
          </p:nvSpPr>
          <p:spPr>
            <a:xfrm>
              <a:off x="1698777" y="3744945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0.5%</a:t>
              </a:r>
              <a:endParaRPr lang="nl-NL" sz="1200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9F4FF85-C73A-4B2C-9066-12A10B4E78E0}"/>
                </a:ext>
              </a:extLst>
            </p:cNvPr>
            <p:cNvSpPr/>
            <p:nvPr/>
          </p:nvSpPr>
          <p:spPr>
            <a:xfrm>
              <a:off x="2060783" y="4280566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1%</a:t>
              </a:r>
              <a:endParaRPr lang="nl-NL" sz="12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422971C-1D20-47AE-BDC7-079EB4D4B387}"/>
                </a:ext>
              </a:extLst>
            </p:cNvPr>
            <p:cNvSpPr/>
            <p:nvPr/>
          </p:nvSpPr>
          <p:spPr>
            <a:xfrm>
              <a:off x="2724497" y="4275942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1.5%</a:t>
              </a:r>
              <a:endParaRPr lang="nl-NL" sz="1200" dirty="0">
                <a:latin typeface="+mj-lt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68E58C4-F022-4889-8040-5909B46B47EE}"/>
                </a:ext>
              </a:extLst>
            </p:cNvPr>
            <p:cNvSpPr txBox="1"/>
            <p:nvPr/>
          </p:nvSpPr>
          <p:spPr>
            <a:xfrm flipH="1">
              <a:off x="1135950" y="2554068"/>
              <a:ext cx="3299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Maximum electron energy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0E0171-DF77-4CE8-9E19-FC5318865D1C}"/>
              </a:ext>
            </a:extLst>
          </p:cNvPr>
          <p:cNvGrpSpPr/>
          <p:nvPr/>
        </p:nvGrpSpPr>
        <p:grpSpPr>
          <a:xfrm>
            <a:off x="4600481" y="1727757"/>
            <a:ext cx="4602679" cy="3174846"/>
            <a:chOff x="4600481" y="1727757"/>
            <a:chExt cx="4602679" cy="3174846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xmlns="" id="{99807BDD-C600-49BB-BE01-84F19BF6F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481" y="1983494"/>
              <a:ext cx="4483779" cy="29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1B456B08-F93E-4596-98F9-2CF840ABCDDA}"/>
                </a:ext>
              </a:extLst>
            </p:cNvPr>
            <p:cNvSpPr/>
            <p:nvPr/>
          </p:nvSpPr>
          <p:spPr bwMode="auto">
            <a:xfrm>
              <a:off x="7308039" y="2080957"/>
              <a:ext cx="1440160" cy="6044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</a:rPr>
                <a:t>Theoretical prediction </a:t>
              </a:r>
              <a:r>
                <a:rPr lang="en-US" sz="1000" dirty="0" err="1">
                  <a:solidFill>
                    <a:srgbClr val="000000"/>
                  </a:solidFill>
                </a:rPr>
                <a:t>Tzoufras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1000" i="1" dirty="0">
                  <a:solidFill>
                    <a:srgbClr val="000000"/>
                  </a:solidFill>
                </a:rPr>
                <a:t>et al.</a:t>
              </a:r>
              <a:endParaRPr lang="nl-NL" sz="1000" i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45B2A66-818C-4A60-BA28-32E549D19BC9}"/>
                </a:ext>
              </a:extLst>
            </p:cNvPr>
            <p:cNvCxnSpPr>
              <a:cxnSpLocks/>
              <a:stCxn id="33" idx="3"/>
            </p:cNvCxnSpPr>
            <p:nvPr/>
          </p:nvCxnSpPr>
          <p:spPr bwMode="auto">
            <a:xfrm flipH="1">
              <a:off x="7205542" y="2596850"/>
              <a:ext cx="313404" cy="88513"/>
            </a:xfrm>
            <a:prstGeom prst="straightConnector1">
              <a:avLst/>
            </a:prstGeom>
            <a:solidFill>
              <a:srgbClr val="003E89"/>
            </a:solidFill>
            <a:ln w="31750">
              <a:solidFill>
                <a:schemeClr val="bg1">
                  <a:lumMod val="65000"/>
                </a:schemeClr>
              </a:solidFill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C6A2D9A-D88E-4350-8BA1-C08BE6B0A3FD}"/>
                </a:ext>
              </a:extLst>
            </p:cNvPr>
            <p:cNvSpPr txBox="1"/>
            <p:nvPr/>
          </p:nvSpPr>
          <p:spPr>
            <a:xfrm flipH="1">
              <a:off x="5903243" y="1727757"/>
              <a:ext cx="3299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FWHM energy spread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D0B3891-7A36-4636-8690-2FA73B1ACB45}"/>
              </a:ext>
            </a:extLst>
          </p:cNvPr>
          <p:cNvSpPr/>
          <p:nvPr/>
        </p:nvSpPr>
        <p:spPr>
          <a:xfrm>
            <a:off x="395536" y="4842261"/>
            <a:ext cx="8582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Optimal beam loading: At increased charge a </a:t>
            </a:r>
            <a:r>
              <a:rPr lang="en-US" sz="1600" b="1" dirty="0">
                <a:solidFill>
                  <a:srgbClr val="000000"/>
                </a:solidFill>
              </a:rPr>
              <a:t>minimum</a:t>
            </a:r>
            <a:r>
              <a:rPr lang="en-US" sz="1600" dirty="0">
                <a:solidFill>
                  <a:srgbClr val="000000"/>
                </a:solidFill>
              </a:rPr>
              <a:t> of energy spread occurs. </a:t>
            </a:r>
          </a:p>
          <a:p>
            <a:pPr marL="354013" lvl="1" indent="-176213" fontAlgn="base">
              <a:spcBef>
                <a:spcPct val="0"/>
              </a:spcBef>
              <a:spcAft>
                <a:spcPct val="0"/>
              </a:spcAft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Here the </a:t>
            </a:r>
            <a:r>
              <a:rPr lang="en-US" sz="1600" i="1" dirty="0">
                <a:solidFill>
                  <a:srgbClr val="000000"/>
                </a:solidFill>
              </a:rPr>
              <a:t>acceleration process</a:t>
            </a:r>
            <a:r>
              <a:rPr lang="en-US" sz="1600" dirty="0">
                <a:solidFill>
                  <a:srgbClr val="000000"/>
                </a:solidFill>
              </a:rPr>
              <a:t> no longer increases energy spread. </a:t>
            </a:r>
          </a:p>
          <a:p>
            <a:pPr marL="354013" lvl="1" indent="-176213" fontAlgn="base">
              <a:spcBef>
                <a:spcPct val="0"/>
              </a:spcBef>
              <a:spcAft>
                <a:spcPct val="0"/>
              </a:spcAft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The remaining energy spread originates from the </a:t>
            </a:r>
            <a:r>
              <a:rPr lang="en-US" sz="1600" i="1" dirty="0">
                <a:solidFill>
                  <a:srgbClr val="000000"/>
                </a:solidFill>
              </a:rPr>
              <a:t>injection process.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86C84F-C628-4645-B259-82C412609A5F}"/>
              </a:ext>
            </a:extLst>
          </p:cNvPr>
          <p:cNvSpPr txBox="1"/>
          <p:nvPr/>
        </p:nvSpPr>
        <p:spPr>
          <a:xfrm>
            <a:off x="323528" y="5708981"/>
            <a:ext cx="8496944" cy="646331"/>
          </a:xfrm>
          <a:prstGeom prst="rect">
            <a:avLst/>
          </a:prstGeom>
          <a:solidFill>
            <a:srgbClr val="FFFF00"/>
          </a:solidFill>
          <a:ln w="38100" cap="rnd"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To </a:t>
            </a:r>
            <a:r>
              <a:rPr lang="en-GB" b="1" dirty="0">
                <a:latin typeface="+mj-lt"/>
              </a:rPr>
              <a:t>minimise energy spread </a:t>
            </a:r>
            <a:r>
              <a:rPr lang="en-GB" dirty="0">
                <a:latin typeface="+mj-lt"/>
              </a:rPr>
              <a:t>at high peak current in a </a:t>
            </a:r>
          </a:p>
          <a:p>
            <a:pPr algn="ctr"/>
            <a:r>
              <a:rPr lang="en-GB" dirty="0">
                <a:latin typeface="+mj-lt"/>
              </a:rPr>
              <a:t>plasma accelerator, the charge has to be increased for </a:t>
            </a:r>
            <a:r>
              <a:rPr lang="en-GB" b="1" dirty="0">
                <a:latin typeface="+mj-lt"/>
              </a:rPr>
              <a:t>optimal beam loading </a:t>
            </a:r>
          </a:p>
        </p:txBody>
      </p:sp>
    </p:spTree>
    <p:extLst>
      <p:ext uri="{BB962C8B-B14F-4D97-AF65-F5344CB8AC3E}">
        <p14:creationId xmlns:p14="http://schemas.microsoft.com/office/powerpoint/2010/main" val="24490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Bent 12">
            <a:extLst>
              <a:ext uri="{FF2B5EF4-FFF2-40B4-BE49-F238E27FC236}">
                <a16:creationId xmlns:a16="http://schemas.microsoft.com/office/drawing/2014/main" xmlns="" id="{9BE3E20B-57CE-402E-99D8-DAF8589399F7}"/>
              </a:ext>
            </a:extLst>
          </p:cNvPr>
          <p:cNvSpPr>
            <a:spLocks/>
          </p:cNvSpPr>
          <p:nvPr/>
        </p:nvSpPr>
        <p:spPr bwMode="auto">
          <a:xfrm flipV="1">
            <a:off x="619294" y="3092767"/>
            <a:ext cx="1152127" cy="2867013"/>
          </a:xfrm>
          <a:prstGeom prst="bentArrow">
            <a:avLst>
              <a:gd name="adj1" fmla="val 11979"/>
              <a:gd name="adj2" fmla="val 12909"/>
              <a:gd name="adj3" fmla="val 13164"/>
              <a:gd name="adj4" fmla="val 22668"/>
            </a:avLst>
          </a:prstGeom>
          <a:solidFill>
            <a:srgbClr val="95B423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D11BAD35-CB12-4FFD-9EF5-60C259F8BF26}"/>
              </a:ext>
            </a:extLst>
          </p:cNvPr>
          <p:cNvSpPr/>
          <p:nvPr/>
        </p:nvSpPr>
        <p:spPr bwMode="auto">
          <a:xfrm>
            <a:off x="1763687" y="5301208"/>
            <a:ext cx="7200801" cy="1054374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95B423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1EABE822-127C-4FBE-A2DA-97BA0BACEC18}"/>
              </a:ext>
            </a:extLst>
          </p:cNvPr>
          <p:cNvSpPr/>
          <p:nvPr/>
        </p:nvSpPr>
        <p:spPr bwMode="auto">
          <a:xfrm>
            <a:off x="1403648" y="3333185"/>
            <a:ext cx="6935080" cy="1725928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00589C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xmlns="" id="{A60C002D-71AE-4E77-A89B-D904F3875C4E}"/>
              </a:ext>
            </a:extLst>
          </p:cNvPr>
          <p:cNvSpPr/>
          <p:nvPr/>
        </p:nvSpPr>
        <p:spPr bwMode="auto">
          <a:xfrm flipV="1">
            <a:off x="615731" y="1985532"/>
            <a:ext cx="551573" cy="2019531"/>
          </a:xfrm>
          <a:prstGeom prst="bentArrow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037" y="3352924"/>
            <a:ext cx="65973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Reduction of normalized divergence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Small energy spread by beam loading limits </a:t>
            </a:r>
            <a:r>
              <a:rPr lang="en-GB" sz="1600" dirty="0" err="1"/>
              <a:t>betatron</a:t>
            </a:r>
            <a:r>
              <a:rPr lang="en-GB" sz="1600" dirty="0"/>
              <a:t> phase mixing</a:t>
            </a:r>
          </a:p>
          <a:p>
            <a:pPr marL="742950" lvl="1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Bunch measurements using optical transition radiation</a:t>
            </a:r>
          </a:p>
          <a:p>
            <a:pPr marL="742950" lvl="1" indent="-285750"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Peak currents of &gt;10 kA</a:t>
            </a:r>
            <a:endParaRPr lang="de-DE" sz="1600" dirty="0"/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A0DBDBC1-A641-4134-A067-A8FA761BA56D}"/>
              </a:ext>
            </a:extLst>
          </p:cNvPr>
          <p:cNvSpPr/>
          <p:nvPr/>
        </p:nvSpPr>
        <p:spPr bwMode="auto">
          <a:xfrm>
            <a:off x="463747" y="408243"/>
            <a:ext cx="8356725" cy="2587031"/>
          </a:xfrm>
          <a:prstGeom prst="roundRect">
            <a:avLst/>
          </a:prstGeom>
          <a:solidFill>
            <a:schemeClr val="bg1"/>
          </a:solidFill>
          <a:ln w="31750" cmpd="sng">
            <a:solidFill>
              <a:schemeClr val="bg1">
                <a:lumMod val="75000"/>
              </a:schemeClr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9" y="5397023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A hybrid laser- to beam-driven plasma accelerator </a:t>
            </a:r>
            <a:r>
              <a:rPr lang="en-GB" sz="1600" dirty="0"/>
              <a:t>(L|PWFA)</a:t>
            </a:r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Toward high-brightness PWFA beams in a </a:t>
            </a:r>
            <a:r>
              <a:rPr lang="en-GB" sz="1600" dirty="0" err="1"/>
              <a:t>laserlab</a:t>
            </a:r>
            <a:endParaRPr lang="en-GB" sz="1600" dirty="0"/>
          </a:p>
          <a:p>
            <a:pPr marL="1200150" lvl="2" indent="-285750">
              <a:buClr>
                <a:srgbClr val="95B423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First proof-of-principle results from the hybrid collaboration</a:t>
            </a:r>
          </a:p>
          <a:p>
            <a:pPr lvl="1">
              <a:buClr>
                <a:srgbClr val="00589C"/>
              </a:buClr>
            </a:pP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587677" y="476672"/>
            <a:ext cx="5500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1">
                    <a:lumMod val="75000"/>
                  </a:schemeClr>
                </a:solidFill>
              </a:rPr>
              <a:t>Controlled beam loading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75000"/>
                  </a:schemeClr>
                </a:solidFill>
              </a:rPr>
              <a:t>Tailoring of Self-truncated ionization injection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75000"/>
                  </a:schemeClr>
                </a:solidFill>
              </a:rPr>
              <a:t>Minimization of energy spread </a:t>
            </a:r>
            <a:endParaRPr lang="de-D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8AAFF53-2449-48A4-8129-DDBF042A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76" y="744765"/>
            <a:ext cx="3087522" cy="20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FF658C9-53BA-4ADC-83F5-D058AEA5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7415" y="1383187"/>
            <a:ext cx="4182331" cy="13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81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t\team\fwt\members\ak5554\Presentations\HZDR-extern\2019-Defense\pix\decoherence\ellipse-in-transverse-phase-space-init-with-diverg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4847"/>
            <a:ext cx="3600000" cy="2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1CAAF0-67BF-49E1-9061-3E260E638875}"/>
              </a:ext>
            </a:extLst>
          </p:cNvPr>
          <p:cNvSpPr/>
          <p:nvPr/>
        </p:nvSpPr>
        <p:spPr>
          <a:xfrm>
            <a:off x="5004048" y="908720"/>
            <a:ext cx="560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energy spread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divergence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1CAAF0-67BF-49E1-9061-3E260E638875}"/>
              </a:ext>
            </a:extLst>
          </p:cNvPr>
          <p:cNvSpPr/>
          <p:nvPr/>
        </p:nvSpPr>
        <p:spPr>
          <a:xfrm>
            <a:off x="5076056" y="378904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energy spread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divergence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1CAAF0-67BF-49E1-9061-3E260E638875}"/>
              </a:ext>
            </a:extLst>
          </p:cNvPr>
          <p:cNvSpPr/>
          <p:nvPr/>
        </p:nvSpPr>
        <p:spPr>
          <a:xfrm>
            <a:off x="-180528" y="1248435"/>
            <a:ext cx="5288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electrons with different energies orbit with a different frequency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à"/>
            </a:pP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betatron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phase mixing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à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decoherence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M:\fwt\members\ak5554\Presentations\HZDR-extern\20019-Defense\pix\decoherence\full-decoherence-in-transverse-phase-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40" y="4394918"/>
            <a:ext cx="2876276" cy="21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M:\fwt\members\ak5554\Presentations\HZDR-extern\20019-Defense\pix\decoherence\not-full-decoherence-in-transverse-phase-sp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14598"/>
            <a:ext cx="2876276" cy="21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000A83-5D14-480A-81A8-D0E14530D970}"/>
              </a:ext>
            </a:extLst>
          </p:cNvPr>
          <p:cNvSpPr/>
          <p:nvPr/>
        </p:nvSpPr>
        <p:spPr>
          <a:xfrm>
            <a:off x="280705" y="9728"/>
            <a:ext cx="6608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Beam decoherence affecting normalized beam divergence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A6C139-A138-4EE6-911F-24E2DFC145A2}"/>
              </a:ext>
            </a:extLst>
          </p:cNvPr>
          <p:cNvSpPr/>
          <p:nvPr/>
        </p:nvSpPr>
        <p:spPr>
          <a:xfrm>
            <a:off x="323528" y="642174"/>
            <a:ext cx="46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A. Köhler </a:t>
            </a:r>
            <a:r>
              <a:rPr lang="en-US" sz="1600" i="1" dirty="0"/>
              <a:t>et al</a:t>
            </a:r>
            <a:r>
              <a:rPr lang="en-US" sz="1600" dirty="0"/>
              <a:t>., </a:t>
            </a:r>
            <a:r>
              <a:rPr lang="en-GB" sz="1600" dirty="0"/>
              <a:t>arXiv:1905.02240 (2019)</a:t>
            </a:r>
            <a:endParaRPr lang="nl-N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1600" y="1858478"/>
                <a:ext cx="1552540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𝛾</m:t>
                              </m:r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58478"/>
                <a:ext cx="1552540" cy="690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66529B45-C59B-4E48-9543-03C4EF31A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4847"/>
            <a:ext cx="3600000" cy="26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/>
          <p:cNvSpPr/>
          <p:nvPr/>
        </p:nvSpPr>
        <p:spPr>
          <a:xfrm>
            <a:off x="4260079" y="1270055"/>
            <a:ext cx="5114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Injection of high charge leads to beam loading and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minimum energy spread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normalize divergence</a:t>
            </a:r>
          </a:p>
          <a:p>
            <a:pPr lvl="1">
              <a:buClr>
                <a:srgbClr val="FFB1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Clr>
                <a:srgbClr val="FFB1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B1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B1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size stays constant (extracted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x-ray spectroscopy)</a:t>
            </a:r>
          </a:p>
          <a:p>
            <a:pPr marL="285750" indent="-285750">
              <a:buClr>
                <a:srgbClr val="FFB100"/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589C"/>
                </a:solidFill>
                <a:latin typeface="+mj-lt"/>
              </a:rPr>
              <a:t>Betatron</a:t>
            </a:r>
            <a:r>
              <a:rPr lang="en-GB" sz="2000" b="1" dirty="0">
                <a:solidFill>
                  <a:srgbClr val="00589C"/>
                </a:solidFill>
                <a:latin typeface="+mj-lt"/>
              </a:rPr>
              <a:t> phase-mixing; minimizing norm. divergence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600D1C-2833-4B57-AE91-EC9B5BFC9068}"/>
              </a:ext>
            </a:extLst>
          </p:cNvPr>
          <p:cNvGrpSpPr/>
          <p:nvPr/>
        </p:nvGrpSpPr>
        <p:grpSpPr>
          <a:xfrm>
            <a:off x="323528" y="773596"/>
            <a:ext cx="3887935" cy="4429014"/>
            <a:chOff x="395536" y="1052735"/>
            <a:chExt cx="3887935" cy="44290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7520"/>
            <a:stretch/>
          </p:blipFill>
          <p:spPr bwMode="auto">
            <a:xfrm>
              <a:off x="395536" y="1052735"/>
              <a:ext cx="3887503" cy="39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B4618342-E3A2-48A0-831E-C3E9B1FC23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14"/>
            <a:stretch/>
          </p:blipFill>
          <p:spPr bwMode="auto">
            <a:xfrm>
              <a:off x="395536" y="5068741"/>
              <a:ext cx="3887935" cy="41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CA3781-6506-4272-BA15-3383EB9C18F3}"/>
              </a:ext>
            </a:extLst>
          </p:cNvPr>
          <p:cNvSpPr txBox="1"/>
          <p:nvPr/>
        </p:nvSpPr>
        <p:spPr>
          <a:xfrm>
            <a:off x="1310056" y="5373216"/>
            <a:ext cx="6523888" cy="646331"/>
          </a:xfrm>
          <a:prstGeom prst="rect">
            <a:avLst/>
          </a:prstGeom>
          <a:solidFill>
            <a:srgbClr val="FFFF00"/>
          </a:solidFill>
          <a:ln w="38100" cap="rnd">
            <a:solidFill>
              <a:schemeClr val="accent6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Lowering energy spread </a:t>
            </a:r>
            <a:r>
              <a:rPr lang="en-GB" b="1" dirty="0">
                <a:latin typeface="+mj-lt"/>
              </a:rPr>
              <a:t>limits </a:t>
            </a:r>
            <a:r>
              <a:rPr lang="en-GB" b="1" dirty="0" err="1">
                <a:latin typeface="+mj-lt"/>
              </a:rPr>
              <a:t>betatron</a:t>
            </a:r>
            <a:r>
              <a:rPr lang="en-GB" b="1" dirty="0">
                <a:latin typeface="+mj-lt"/>
              </a:rPr>
              <a:t> phase mixing</a:t>
            </a:r>
            <a:r>
              <a:rPr lang="en-GB" dirty="0">
                <a:latin typeface="+mj-lt"/>
              </a:rPr>
              <a:t>, thus leading to a </a:t>
            </a:r>
            <a:r>
              <a:rPr lang="en-GB" b="1" dirty="0">
                <a:latin typeface="+mj-lt"/>
              </a:rPr>
              <a:t>reduced beam divergence.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259666-09F6-4E3F-830D-162EEA25F57F}"/>
              </a:ext>
            </a:extLst>
          </p:cNvPr>
          <p:cNvSpPr/>
          <p:nvPr/>
        </p:nvSpPr>
        <p:spPr>
          <a:xfrm>
            <a:off x="323528" y="367630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Köhler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GB" dirty="0"/>
              <a:t>arXiv:1905.02240 (2019)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2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On-screen Show (4:3)</PresentationFormat>
  <Paragraphs>306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1_Standarddesign</vt:lpstr>
      <vt:lpstr>Benutzerdefiniertes Design</vt:lpstr>
      <vt:lpstr>2_Benutzerdefiniertes Design</vt:lpstr>
      <vt:lpstr>1_Benutzerdefiniertes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Couperus, Jurjen Pieter (FWKT) - 5464</dc:creator>
  <cp:lastModifiedBy>Couperus</cp:lastModifiedBy>
  <cp:revision>181</cp:revision>
  <dcterms:created xsi:type="dcterms:W3CDTF">2019-03-04T09:53:40Z</dcterms:created>
  <dcterms:modified xsi:type="dcterms:W3CDTF">2019-05-14T09:57:46Z</dcterms:modified>
</cp:coreProperties>
</file>