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684" r:id="rId4"/>
  </p:sldMasterIdLst>
  <p:notesMasterIdLst>
    <p:notesMasterId r:id="rId13"/>
  </p:notesMasterIdLst>
  <p:sldIdLst>
    <p:sldId id="256" r:id="rId5"/>
    <p:sldId id="287" r:id="rId6"/>
    <p:sldId id="375" r:id="rId7"/>
    <p:sldId id="364" r:id="rId8"/>
    <p:sldId id="358" r:id="rId9"/>
    <p:sldId id="315" r:id="rId10"/>
    <p:sldId id="302" r:id="rId11"/>
    <p:sldId id="370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9C"/>
    <a:srgbClr val="CF6800"/>
    <a:srgbClr val="008000"/>
    <a:srgbClr val="0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7190A8-5977-40E7-ADF8-F4FD2418617C}" v="86" dt="2019-05-09T08:18:58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2" autoAdjust="0"/>
    <p:restoredTop sz="94660"/>
  </p:normalViewPr>
  <p:slideViewPr>
    <p:cSldViewPr snapToGrid="0">
      <p:cViewPr>
        <p:scale>
          <a:sx n="89" d="100"/>
          <a:sy n="89" d="100"/>
        </p:scale>
        <p:origin x="-1152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rjen Couperus" userId="239abbe18dba93e1" providerId="LiveId" clId="{2DDEE21A-7D25-4DC4-AD0D-B20EDED6B257}"/>
    <pc:docChg chg="modSld">
      <pc:chgData name="Jurjen Couperus" userId="239abbe18dba93e1" providerId="LiveId" clId="{2DDEE21A-7D25-4DC4-AD0D-B20EDED6B257}" dt="2019-05-09T08:19:28.736" v="332" actId="1035"/>
      <pc:docMkLst>
        <pc:docMk/>
      </pc:docMkLst>
      <pc:sldChg chg="addSp modSp">
        <pc:chgData name="Jurjen Couperus" userId="239abbe18dba93e1" providerId="LiveId" clId="{2DDEE21A-7D25-4DC4-AD0D-B20EDED6B257}" dt="2019-05-09T08:19:28.736" v="332" actId="1035"/>
        <pc:sldMkLst>
          <pc:docMk/>
          <pc:sldMk cId="1534889553" sldId="315"/>
        </pc:sldMkLst>
        <pc:spChg chg="add mod">
          <ac:chgData name="Jurjen Couperus" userId="239abbe18dba93e1" providerId="LiveId" clId="{2DDEE21A-7D25-4DC4-AD0D-B20EDED6B257}" dt="2019-05-09T08:19:28.736" v="332" actId="1035"/>
          <ac:spMkLst>
            <pc:docMk/>
            <pc:sldMk cId="1534889553" sldId="315"/>
            <ac:spMk id="2" creationId="{E68E58C4-F022-4889-8040-5909B46B47EE}"/>
          </ac:spMkLst>
        </pc:spChg>
        <pc:spChg chg="mod">
          <ac:chgData name="Jurjen Couperus" userId="239abbe18dba93e1" providerId="LiveId" clId="{2DDEE21A-7D25-4DC4-AD0D-B20EDED6B257}" dt="2019-05-09T08:17:55.716" v="85" actId="1036"/>
          <ac:spMkLst>
            <pc:docMk/>
            <pc:sldMk cId="1534889553" sldId="315"/>
            <ac:spMk id="16" creationId="{C1733C99-09E0-4C1E-B892-444ABD9D6341}"/>
          </ac:spMkLst>
        </pc:spChg>
        <pc:spChg chg="mod">
          <ac:chgData name="Jurjen Couperus" userId="239abbe18dba93e1" providerId="LiveId" clId="{2DDEE21A-7D25-4DC4-AD0D-B20EDED6B257}" dt="2019-05-09T08:17:55.716" v="85" actId="1036"/>
          <ac:spMkLst>
            <pc:docMk/>
            <pc:sldMk cId="1534889553" sldId="315"/>
            <ac:spMk id="17" creationId="{A093BD02-CBEC-498F-A79E-239620E0B3A4}"/>
          </ac:spMkLst>
        </pc:spChg>
        <pc:spChg chg="mod">
          <ac:chgData name="Jurjen Couperus" userId="239abbe18dba93e1" providerId="LiveId" clId="{2DDEE21A-7D25-4DC4-AD0D-B20EDED6B257}" dt="2019-05-09T08:17:55.716" v="85" actId="1036"/>
          <ac:spMkLst>
            <pc:docMk/>
            <pc:sldMk cId="1534889553" sldId="315"/>
            <ac:spMk id="18" creationId="{09F4FF85-C73A-4B2C-9066-12A10B4E78E0}"/>
          </ac:spMkLst>
        </pc:spChg>
        <pc:spChg chg="mod">
          <ac:chgData name="Jurjen Couperus" userId="239abbe18dba93e1" providerId="LiveId" clId="{2DDEE21A-7D25-4DC4-AD0D-B20EDED6B257}" dt="2019-05-09T08:17:55.716" v="85" actId="1036"/>
          <ac:spMkLst>
            <pc:docMk/>
            <pc:sldMk cId="1534889553" sldId="315"/>
            <ac:spMk id="19" creationId="{2422971C-1D20-47AE-BDC7-079EB4D4B387}"/>
          </ac:spMkLst>
        </pc:spChg>
        <pc:spChg chg="add mod">
          <ac:chgData name="Jurjen Couperus" userId="239abbe18dba93e1" providerId="LiveId" clId="{2DDEE21A-7D25-4DC4-AD0D-B20EDED6B257}" dt="2019-05-09T08:19:25.383" v="331" actId="1038"/>
          <ac:spMkLst>
            <pc:docMk/>
            <pc:sldMk cId="1534889553" sldId="315"/>
            <ac:spMk id="21" creationId="{9C6A2D9A-D88E-4350-8BA1-C08BE6B0A3FD}"/>
          </ac:spMkLst>
        </pc:spChg>
        <pc:spChg chg="mod">
          <ac:chgData name="Jurjen Couperus" userId="239abbe18dba93e1" providerId="LiveId" clId="{2DDEE21A-7D25-4DC4-AD0D-B20EDED6B257}" dt="2019-05-09T08:17:55.716" v="85" actId="1036"/>
          <ac:spMkLst>
            <pc:docMk/>
            <pc:sldMk cId="1534889553" sldId="315"/>
            <ac:spMk id="33" creationId="{1B456B08-F93E-4596-98F9-2CF840ABCDDA}"/>
          </ac:spMkLst>
        </pc:spChg>
        <pc:grpChg chg="mod">
          <ac:chgData name="Jurjen Couperus" userId="239abbe18dba93e1" providerId="LiveId" clId="{2DDEE21A-7D25-4DC4-AD0D-B20EDED6B257}" dt="2019-05-09T08:17:55.716" v="85" actId="1036"/>
          <ac:grpSpMkLst>
            <pc:docMk/>
            <pc:sldMk cId="1534889553" sldId="315"/>
            <ac:grpSpMk id="14" creationId="{EF17A712-C3CF-4B8D-9B26-1318AAB2569C}"/>
          </ac:grpSpMkLst>
        </pc:grpChg>
        <pc:picChg chg="mod">
          <ac:chgData name="Jurjen Couperus" userId="239abbe18dba93e1" providerId="LiveId" clId="{2DDEE21A-7D25-4DC4-AD0D-B20EDED6B257}" dt="2019-05-09T08:17:55.716" v="85" actId="1036"/>
          <ac:picMkLst>
            <pc:docMk/>
            <pc:sldMk cId="1534889553" sldId="315"/>
            <ac:picMk id="31" creationId="{99807BDD-C600-49BB-BE01-84F19BF6FE35}"/>
          </ac:picMkLst>
        </pc:picChg>
        <pc:cxnChg chg="mod">
          <ac:chgData name="Jurjen Couperus" userId="239abbe18dba93e1" providerId="LiveId" clId="{2DDEE21A-7D25-4DC4-AD0D-B20EDED6B257}" dt="2019-05-09T08:17:55.716" v="85" actId="1036"/>
          <ac:cxnSpMkLst>
            <pc:docMk/>
            <pc:sldMk cId="1534889553" sldId="315"/>
            <ac:cxnSpMk id="34" creationId="{545B2A66-818C-4A60-BA28-32E549D19BC9}"/>
          </ac:cxnSpMkLst>
        </pc:cxnChg>
      </pc:sldChg>
      <pc:sldChg chg="addSp modSp">
        <pc:chgData name="Jurjen Couperus" userId="239abbe18dba93e1" providerId="LiveId" clId="{2DDEE21A-7D25-4DC4-AD0D-B20EDED6B257}" dt="2019-05-09T08:16:24.291" v="60" actId="1036"/>
        <pc:sldMkLst>
          <pc:docMk/>
          <pc:sldMk cId="1887019916" sldId="364"/>
        </pc:sldMkLst>
        <pc:spChg chg="mod">
          <ac:chgData name="Jurjen Couperus" userId="239abbe18dba93e1" providerId="LiveId" clId="{2DDEE21A-7D25-4DC4-AD0D-B20EDED6B257}" dt="2019-05-09T08:15:50.455" v="6" actId="404"/>
          <ac:spMkLst>
            <pc:docMk/>
            <pc:sldMk cId="1887019916" sldId="364"/>
            <ac:spMk id="2" creationId="{00000000-0000-0000-0000-000000000000}"/>
          </ac:spMkLst>
        </pc:spChg>
        <pc:spChg chg="add mod">
          <ac:chgData name="Jurjen Couperus" userId="239abbe18dba93e1" providerId="LiveId" clId="{2DDEE21A-7D25-4DC4-AD0D-B20EDED6B257}" dt="2019-05-09T08:16:24.291" v="60" actId="1036"/>
          <ac:spMkLst>
            <pc:docMk/>
            <pc:sldMk cId="1887019916" sldId="364"/>
            <ac:spMk id="12" creationId="{28160739-22A6-40DB-92FF-6586E4691786}"/>
          </ac:spMkLst>
        </pc:spChg>
        <pc:spChg chg="add mod">
          <ac:chgData name="Jurjen Couperus" userId="239abbe18dba93e1" providerId="LiveId" clId="{2DDEE21A-7D25-4DC4-AD0D-B20EDED6B257}" dt="2019-05-09T08:16:16.160" v="42" actId="1035"/>
          <ac:spMkLst>
            <pc:docMk/>
            <pc:sldMk cId="1887019916" sldId="364"/>
            <ac:spMk id="15" creationId="{9DDCBFC7-705F-40C3-8E0F-F4428CCA9F78}"/>
          </ac:spMkLst>
        </pc:spChg>
        <pc:picChg chg="add mod">
          <ac:chgData name="Jurjen Couperus" userId="239abbe18dba93e1" providerId="LiveId" clId="{2DDEE21A-7D25-4DC4-AD0D-B20EDED6B257}" dt="2019-05-09T08:16:09.147" v="39" actId="1076"/>
          <ac:picMkLst>
            <pc:docMk/>
            <pc:sldMk cId="1887019916" sldId="364"/>
            <ac:picMk id="14" creationId="{C2203DBA-D0DA-4B74-95AF-48E39F3DAED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14B94-9C26-45AC-8560-3F0D330C8C76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CE395-024E-4CAB-9172-303AC83275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356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BCB7F7-5417-4CFF-AA79-821D63DC1047}" type="slidenum">
              <a:rPr lang="de-DE">
                <a:solidFill>
                  <a:prstClr val="black"/>
                </a:solidFill>
              </a:rPr>
              <a:pPr/>
              <a:t>1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1AB3D-F29D-44B8-B21B-0FA5756A0813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6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1979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22750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0080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9264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5065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99965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0072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55330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96092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205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9635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29915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0735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1082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9674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47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2904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111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52500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90872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11059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207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789917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7642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38012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58938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36369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22624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539552" y="332656"/>
            <a:ext cx="8207375" cy="9353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003E89"/>
                </a:solidFill>
              </a:defRPr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468313" y="1557338"/>
            <a:ext cx="8207375" cy="439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840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706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6432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449756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1854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85304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03415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14626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8297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524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69853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193470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57896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9330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71091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2839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60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9713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674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amplitude_tisa_b1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" b="6068"/>
          <a:stretch/>
        </p:blipFill>
        <p:spPr bwMode="auto">
          <a:xfrm>
            <a:off x="-8383" y="540729"/>
            <a:ext cx="9152383" cy="62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5"/>
          <a:stretch/>
        </p:blipFill>
        <p:spPr bwMode="auto">
          <a:xfrm>
            <a:off x="4182618" y="-1"/>
            <a:ext cx="4959796" cy="57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5"/>
          <a:stretch/>
        </p:blipFill>
        <p:spPr bwMode="auto">
          <a:xfrm>
            <a:off x="-8383" y="2"/>
            <a:ext cx="4191000" cy="57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E89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hteck 8"/>
          <p:cNvSpPr/>
          <p:nvPr userDrawn="1"/>
        </p:nvSpPr>
        <p:spPr bwMode="auto">
          <a:xfrm>
            <a:off x="-8249" y="2"/>
            <a:ext cx="9150660" cy="574676"/>
          </a:xfrm>
          <a:prstGeom prst="rect">
            <a:avLst/>
          </a:prstGeom>
          <a:solidFill>
            <a:srgbClr val="00589C">
              <a:alpha val="60000"/>
            </a:srgbClr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-8250" y="2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46" y="116632"/>
            <a:ext cx="1296144" cy="236547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-8249" y="574676"/>
            <a:ext cx="9152384" cy="6166229"/>
          </a:xfrm>
          <a:prstGeom prst="rect">
            <a:avLst/>
          </a:prstGeom>
          <a:solidFill>
            <a:srgbClr val="00589C">
              <a:alpha val="8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5252819"/>
            <a:ext cx="1629621" cy="1128513"/>
          </a:xfrm>
          <a:prstGeom prst="rect">
            <a:avLst/>
          </a:prstGeom>
        </p:spPr>
      </p:pic>
      <p:sp>
        <p:nvSpPr>
          <p:cNvPr id="18" name="Rectangle 24"/>
          <p:cNvSpPr>
            <a:spLocks noChangeArrowheads="1"/>
          </p:cNvSpPr>
          <p:nvPr userDrawn="1"/>
        </p:nvSpPr>
        <p:spPr bwMode="auto">
          <a:xfrm>
            <a:off x="3039750" y="6615493"/>
            <a:ext cx="3048000" cy="125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-8250" y="6740905"/>
            <a:ext cx="3048000" cy="125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4" name="Rectangle 24"/>
          <p:cNvSpPr>
            <a:spLocks noChangeArrowheads="1"/>
          </p:cNvSpPr>
          <p:nvPr userDrawn="1"/>
        </p:nvSpPr>
        <p:spPr bwMode="auto">
          <a:xfrm>
            <a:off x="-8250" y="6615493"/>
            <a:ext cx="304800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 userDrawn="1"/>
        </p:nvSpPr>
        <p:spPr bwMode="auto">
          <a:xfrm>
            <a:off x="3039750" y="6740905"/>
            <a:ext cx="610425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 userDrawn="1"/>
        </p:nvSpPr>
        <p:spPr bwMode="auto">
          <a:xfrm>
            <a:off x="-198446" y="6581099"/>
            <a:ext cx="3428392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700" b="1" dirty="0">
                <a:solidFill>
                  <a:srgbClr val="00589C"/>
                </a:solidFill>
                <a:sym typeface="Wingdings 2" pitchFamily="18" charset="2"/>
              </a:rPr>
              <a:t>J.P. Couperus Cabadağ </a:t>
            </a:r>
            <a:r>
              <a:rPr lang="de-DE" sz="700" b="1" dirty="0">
                <a:solidFill>
                  <a:srgbClr val="00589C"/>
                </a:solidFill>
                <a:sym typeface="Wingdings 2" pitchFamily="18" charset="2"/>
              </a:rPr>
              <a:t> j.couperus@hzdr.de</a:t>
            </a:r>
            <a:r>
              <a:rPr lang="en-US" sz="700" b="1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700" b="1" dirty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700" b="1" dirty="0">
                <a:solidFill>
                  <a:srgbClr val="00589C"/>
                </a:solidFill>
                <a:sym typeface="Wingdings 2" pitchFamily="18" charset="2"/>
              </a:rPr>
              <a:t> www.hzdr.de/fwt</a:t>
            </a:r>
            <a:endParaRPr lang="de-DE" sz="700" b="1" dirty="0">
              <a:solidFill>
                <a:srgbClr val="00589C"/>
              </a:solidFill>
              <a:sym typeface="Wingdings 2" pitchFamily="18" charset="2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7520246" y="6573499"/>
            <a:ext cx="14526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srgbClr val="FFFFFF"/>
                </a:solidFill>
              </a:rPr>
              <a:t>Mitglied der Helmholtz-Gemeinschaft</a:t>
            </a:r>
          </a:p>
        </p:txBody>
      </p:sp>
      <p:sp>
        <p:nvSpPr>
          <p:cNvPr id="26" name="Text Box 3"/>
          <p:cNvSpPr txBox="1">
            <a:spLocks noChangeArrowheads="1"/>
          </p:cNvSpPr>
          <p:nvPr userDrawn="1"/>
        </p:nvSpPr>
        <p:spPr bwMode="auto">
          <a:xfrm>
            <a:off x="0" y="574678"/>
            <a:ext cx="2708176" cy="1846210"/>
          </a:xfrm>
          <a:prstGeom prst="rect">
            <a:avLst/>
          </a:prstGeom>
          <a:gradFill flip="none" rotWithShape="1">
            <a:gsLst>
              <a:gs pos="0">
                <a:srgbClr val="00519E">
                  <a:gamma/>
                  <a:shade val="92941"/>
                  <a:invGamma/>
                  <a:alpha val="50000"/>
                </a:srgbClr>
              </a:gs>
              <a:gs pos="64195">
                <a:srgbClr val="004E98">
                  <a:alpha val="10000"/>
                </a:srgbClr>
              </a:gs>
              <a:gs pos="23000">
                <a:srgbClr val="00519E">
                  <a:alpha val="45000"/>
                </a:srgbClr>
              </a:gs>
              <a:gs pos="100000">
                <a:srgbClr val="00519E">
                  <a:gamma/>
                  <a:shade val="92941"/>
                  <a:invGamma/>
                  <a:alpha val="0"/>
                </a:srgbClr>
              </a:gs>
            </a:gsLst>
            <a:lin ang="4800000" scaled="0"/>
            <a:tileRect/>
          </a:gra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8" name="Bild 4" descr="DDC_Sticker_groß_Schatten_RGB.pn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09" y="5682584"/>
            <a:ext cx="780282" cy="78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8" name="Rectangle 24"/>
          <p:cNvSpPr>
            <a:spLocks noChangeArrowheads="1"/>
          </p:cNvSpPr>
          <p:nvPr userDrawn="1"/>
        </p:nvSpPr>
        <p:spPr bwMode="auto">
          <a:xfrm>
            <a:off x="-8250" y="6490081"/>
            <a:ext cx="3048000" cy="125412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22" name="Picture 117" descr="P:\Talks and Posters\Poster\Evaluierung2012\LA3NET.png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802599"/>
            <a:ext cx="1305318" cy="531846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 userDrawn="1"/>
        </p:nvPicPr>
        <p:blipFill>
          <a:blip r:embed="rId20" cstate="print"/>
          <a:srcRect l="1172" t="2778" r="5106" b="8333"/>
          <a:stretch>
            <a:fillRect/>
          </a:stretch>
        </p:blipFill>
        <p:spPr bwMode="auto">
          <a:xfrm>
            <a:off x="1331640" y="5765886"/>
            <a:ext cx="1263066" cy="60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76056"/>
            <a:ext cx="907908" cy="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33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 userDrawn="1"/>
        </p:nvSpPr>
        <p:spPr bwMode="auto">
          <a:xfrm>
            <a:off x="2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3090" name="Picture 18" descr="FZD-Bildmarke_Preussel_wtransparen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5" y="44454"/>
            <a:ext cx="32543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Text Box 29"/>
          <p:cNvSpPr txBox="1">
            <a:spLocks noChangeArrowheads="1"/>
          </p:cNvSpPr>
          <p:nvPr userDrawn="1"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800">
                <a:solidFill>
                  <a:srgbClr val="FFFFFF"/>
                </a:solidFill>
              </a:rPr>
              <a:t>Seite </a:t>
            </a:r>
            <a:fld id="{8A4F9DD5-3704-4336-A88B-B30ECB5BB0C8}" type="slidenum">
              <a:rPr lang="de-DE" sz="8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de-DE" sz="80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-8250" y="2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-8383" y="6619875"/>
            <a:ext cx="3048000" cy="125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3038161" y="6619875"/>
            <a:ext cx="610425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-8383" y="6742113"/>
            <a:ext cx="304800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3038161" y="6742113"/>
            <a:ext cx="610425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7" name="Picture 3" descr="C:\Users\jc5464\Downloads\HZDR-Gesamtlogo-auf-transparent.png"/>
          <p:cNvPicPr>
            <a:picLocks noChangeAspect="1" noChangeArrowheads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8" t="18528" b="63555"/>
          <a:stretch/>
        </p:blipFill>
        <p:spPr bwMode="auto">
          <a:xfrm>
            <a:off x="7519954" y="23213"/>
            <a:ext cx="2164614" cy="3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5292082" y="6697097"/>
            <a:ext cx="42826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Jurjen P. Couperus Cabadağ </a:t>
            </a:r>
            <a:r>
              <a:rPr lang="de-DE" sz="800" dirty="0">
                <a:solidFill>
                  <a:srgbClr val="00589C"/>
                </a:solidFill>
                <a:sym typeface="Wingdings 2" pitchFamily="18" charset="2"/>
              </a:rPr>
              <a:t> j.couperus@hzdr.de</a:t>
            </a: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800" dirty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 www.hzdr.de/fwt</a:t>
            </a:r>
            <a:endParaRPr lang="de-DE" sz="800" dirty="0">
              <a:solidFill>
                <a:srgbClr val="00589C"/>
              </a:solidFill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152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 userDrawn="1"/>
        </p:nvSpPr>
        <p:spPr bwMode="auto">
          <a:xfrm>
            <a:off x="2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3090" name="Picture 18" descr="FZD-Bildmarke_Preussel_wtransparen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5" y="44454"/>
            <a:ext cx="32543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Text Box 29"/>
          <p:cNvSpPr txBox="1">
            <a:spLocks noChangeArrowheads="1"/>
          </p:cNvSpPr>
          <p:nvPr userDrawn="1"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800">
                <a:solidFill>
                  <a:srgbClr val="FFFFFF"/>
                </a:solidFill>
              </a:rPr>
              <a:t>Seite </a:t>
            </a:r>
            <a:fld id="{8A4F9DD5-3704-4336-A88B-B30ECB5BB0C8}" type="slidenum">
              <a:rPr lang="de-DE" sz="8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de-DE" sz="80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-8250" y="2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-8383" y="6619875"/>
            <a:ext cx="3048000" cy="125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3038161" y="6619875"/>
            <a:ext cx="610425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-8383" y="6742113"/>
            <a:ext cx="304800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3038161" y="6742113"/>
            <a:ext cx="610425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5292082" y="6697097"/>
            <a:ext cx="42826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Jurjen P. Couperus Cabadağ </a:t>
            </a:r>
            <a:r>
              <a:rPr lang="de-DE" sz="800" dirty="0">
                <a:solidFill>
                  <a:srgbClr val="00589C"/>
                </a:solidFill>
                <a:sym typeface="Wingdings 2" pitchFamily="18" charset="2"/>
              </a:rPr>
              <a:t> j.couperus@hzdr.de</a:t>
            </a: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800" dirty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 www.hzdr.de/fwt</a:t>
            </a:r>
            <a:endParaRPr lang="de-DE" sz="800" dirty="0">
              <a:solidFill>
                <a:srgbClr val="00589C"/>
              </a:solidFill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230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Line 10"/>
          <p:cNvSpPr>
            <a:spLocks noChangeShapeType="1"/>
          </p:cNvSpPr>
          <p:nvPr userDrawn="1"/>
        </p:nvSpPr>
        <p:spPr bwMode="auto">
          <a:xfrm>
            <a:off x="2" y="466725"/>
            <a:ext cx="9142413" cy="1588"/>
          </a:xfrm>
          <a:prstGeom prst="line">
            <a:avLst/>
          </a:prstGeom>
          <a:noFill/>
          <a:ln w="19050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3090" name="Picture 18" descr="FZD-Bildmarke_Preussel_wtranspare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14" y="6497641"/>
            <a:ext cx="325437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1" name="Text Box 29"/>
          <p:cNvSpPr txBox="1">
            <a:spLocks noChangeArrowheads="1"/>
          </p:cNvSpPr>
          <p:nvPr userDrawn="1"/>
        </p:nvSpPr>
        <p:spPr bwMode="auto">
          <a:xfrm>
            <a:off x="287338" y="6619875"/>
            <a:ext cx="2438400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800">
                <a:solidFill>
                  <a:srgbClr val="FFFFFF"/>
                </a:solidFill>
              </a:rPr>
              <a:t>Seite </a:t>
            </a:r>
            <a:fld id="{8A4F9DD5-3704-4336-A88B-B30ECB5BB0C8}" type="slidenum">
              <a:rPr lang="de-DE" sz="800">
                <a:solidFill>
                  <a:srgbClr val="FFFFFF"/>
                </a:solidFill>
              </a:rPr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de-DE" sz="800">
              <a:solidFill>
                <a:srgbClr val="FFFFFF"/>
              </a:solidFill>
            </a:endParaRPr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-8250" y="2"/>
            <a:ext cx="287338" cy="287338"/>
          </a:xfrm>
          <a:prstGeom prst="rect">
            <a:avLst/>
          </a:prstGeom>
          <a:solidFill>
            <a:srgbClr val="CF6800"/>
          </a:solidFill>
          <a:ln>
            <a:noFill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tangle 24"/>
          <p:cNvSpPr>
            <a:spLocks noChangeArrowheads="1"/>
          </p:cNvSpPr>
          <p:nvPr userDrawn="1"/>
        </p:nvSpPr>
        <p:spPr bwMode="auto">
          <a:xfrm>
            <a:off x="-8383" y="6619875"/>
            <a:ext cx="3048000" cy="1254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3038161" y="6619875"/>
            <a:ext cx="610425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6" name="Rectangle 24"/>
          <p:cNvSpPr>
            <a:spLocks noChangeArrowheads="1"/>
          </p:cNvSpPr>
          <p:nvPr userDrawn="1"/>
        </p:nvSpPr>
        <p:spPr bwMode="auto">
          <a:xfrm>
            <a:off x="-8383" y="6742113"/>
            <a:ext cx="3048000" cy="125412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 userDrawn="1"/>
        </p:nvSpPr>
        <p:spPr bwMode="auto">
          <a:xfrm>
            <a:off x="3038161" y="6742113"/>
            <a:ext cx="6104250" cy="1254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</a:endParaRPr>
          </a:p>
        </p:txBody>
      </p:sp>
      <p:pic>
        <p:nvPicPr>
          <p:cNvPr id="1027" name="Picture 3" descr="C:\Users\jc5464\Downloads\HZDR-Gesamtlogo-auf-transparent.png"/>
          <p:cNvPicPr>
            <a:picLocks noChangeAspect="1" noChangeArrowheads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8" t="18528" b="63555"/>
          <a:stretch/>
        </p:blipFill>
        <p:spPr bwMode="auto">
          <a:xfrm>
            <a:off x="7519954" y="23213"/>
            <a:ext cx="2164614" cy="3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5508106" y="6698684"/>
            <a:ext cx="428261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Jurjen P. Couperus </a:t>
            </a:r>
            <a:r>
              <a:rPr lang="de-DE" sz="800" dirty="0">
                <a:solidFill>
                  <a:srgbClr val="00589C"/>
                </a:solidFill>
                <a:sym typeface="Wingdings 2" pitchFamily="18" charset="2"/>
              </a:rPr>
              <a:t> j.couperus@hzdr.de</a:t>
            </a: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 </a:t>
            </a:r>
            <a:r>
              <a:rPr lang="de-DE" sz="800" dirty="0">
                <a:solidFill>
                  <a:srgbClr val="00589C"/>
                </a:solidFill>
                <a:sym typeface="Wingdings 2" pitchFamily="18" charset="2"/>
              </a:rPr>
              <a:t> </a:t>
            </a:r>
            <a:r>
              <a:rPr lang="en-US" sz="800" dirty="0">
                <a:solidFill>
                  <a:srgbClr val="00589C"/>
                </a:solidFill>
                <a:sym typeface="Wingdings 2" pitchFamily="18" charset="2"/>
              </a:rPr>
              <a:t> www.hzdr.de/fwt</a:t>
            </a:r>
            <a:endParaRPr lang="de-DE" sz="800" dirty="0">
              <a:solidFill>
                <a:srgbClr val="00589C"/>
              </a:solidFill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767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3E8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5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4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52" y="1197620"/>
            <a:ext cx="903649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</a:rPr>
              <a:t>Beam quality optimization in a beam loaded </a:t>
            </a:r>
            <a:r>
              <a:rPr lang="en-US" sz="3200" dirty="0" err="1">
                <a:solidFill>
                  <a:srgbClr val="FFFFFF"/>
                </a:solidFill>
              </a:rPr>
              <a:t>nanocoulomb</a:t>
            </a:r>
            <a:r>
              <a:rPr lang="en-US" sz="3200" dirty="0">
                <a:solidFill>
                  <a:srgbClr val="FFFFFF"/>
                </a:solidFill>
              </a:rPr>
              <a:t>-class laser </a:t>
            </a:r>
            <a:r>
              <a:rPr lang="en-US" sz="3200" dirty="0" err="1">
                <a:solidFill>
                  <a:srgbClr val="FFFFFF"/>
                </a:solidFill>
              </a:rPr>
              <a:t>wakefield</a:t>
            </a:r>
            <a:r>
              <a:rPr lang="en-US" sz="3200" dirty="0">
                <a:solidFill>
                  <a:srgbClr val="FFFFFF"/>
                </a:solidFill>
              </a:rPr>
              <a:t> accelerator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u="sng" dirty="0">
                <a:solidFill>
                  <a:schemeClr val="bg1"/>
                </a:solidFill>
              </a:rPr>
              <a:t>Jurjen P. Couperus Cabadağ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A. Köhler</a:t>
            </a:r>
            <a:r>
              <a:rPr lang="en-US" baseline="30000" dirty="0">
                <a:solidFill>
                  <a:schemeClr val="bg1"/>
                </a:solidFill>
              </a:rPr>
              <a:t>1,2</a:t>
            </a:r>
            <a:r>
              <a:rPr lang="en-US" dirty="0">
                <a:solidFill>
                  <a:schemeClr val="bg1"/>
                </a:solidFill>
              </a:rPr>
              <a:t>, O. Zarini</a:t>
            </a:r>
            <a:r>
              <a:rPr lang="en-US" baseline="30000" dirty="0">
                <a:solidFill>
                  <a:schemeClr val="bg1"/>
                </a:solidFill>
              </a:rPr>
              <a:t>1,2</a:t>
            </a:r>
            <a:r>
              <a:rPr lang="en-US" dirty="0">
                <a:solidFill>
                  <a:schemeClr val="bg1"/>
                </a:solidFill>
              </a:rPr>
              <a:t>, R. Pausch</a:t>
            </a:r>
            <a:r>
              <a:rPr lang="en-US" baseline="30000" dirty="0">
                <a:solidFill>
                  <a:schemeClr val="bg1"/>
                </a:solidFill>
              </a:rPr>
              <a:t>1,2</a:t>
            </a:r>
            <a:r>
              <a:rPr lang="de-DE" dirty="0">
                <a:solidFill>
                  <a:schemeClr val="bg1"/>
                </a:solidFill>
              </a:rPr>
              <a:t>,</a:t>
            </a:r>
            <a:r>
              <a:rPr lang="en-US" dirty="0">
                <a:solidFill>
                  <a:schemeClr val="bg1"/>
                </a:solidFill>
              </a:rPr>
              <a:t> A. Debus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Y.Y. Chang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T. Kurz</a:t>
            </a:r>
            <a:r>
              <a:rPr lang="en-US" baseline="30000" dirty="0">
                <a:solidFill>
                  <a:schemeClr val="bg1"/>
                </a:solidFill>
              </a:rPr>
              <a:t>1,2</a:t>
            </a:r>
            <a:r>
              <a:rPr lang="en-US" dirty="0">
                <a:solidFill>
                  <a:schemeClr val="bg1"/>
                </a:solidFill>
              </a:rPr>
              <a:t>, S. Schöbel</a:t>
            </a:r>
            <a:r>
              <a:rPr lang="en-US" baseline="30000" dirty="0">
                <a:solidFill>
                  <a:schemeClr val="bg1"/>
                </a:solidFill>
              </a:rPr>
              <a:t>1,2</a:t>
            </a:r>
            <a:r>
              <a:rPr lang="en-US" dirty="0">
                <a:solidFill>
                  <a:schemeClr val="bg1"/>
                </a:solidFill>
              </a:rPr>
              <a:t>, M. Bussmann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, U. Schramm</a:t>
            </a:r>
            <a:r>
              <a:rPr lang="en-US" baseline="30000" dirty="0">
                <a:solidFill>
                  <a:schemeClr val="bg1"/>
                </a:solidFill>
              </a:rPr>
              <a:t>1,2</a:t>
            </a:r>
            <a:r>
              <a:rPr lang="en-US" dirty="0">
                <a:solidFill>
                  <a:schemeClr val="bg1"/>
                </a:solidFill>
              </a:rPr>
              <a:t> &amp; A. Irman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id-ID" sz="1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 of Radiation Physics</a:t>
            </a:r>
            <a:r>
              <a:rPr lang="id-ID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Helmholtz-Zentrum Dresden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Rossendorf, Germany</a:t>
            </a:r>
          </a:p>
          <a:p>
            <a:pPr algn="ctr"/>
            <a:r>
              <a:rPr lang="id-ID" sz="1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id-ID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Technisch</a:t>
            </a:r>
            <a:r>
              <a:rPr lang="en-US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en-US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Universität</a:t>
            </a:r>
            <a:r>
              <a:rPr lang="id-ID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Dresden, Germany</a:t>
            </a: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</a:rPr>
              <a:t>LPAW, May 2019, Split, Croatia</a:t>
            </a:r>
            <a:endParaRPr lang="en-US" sz="2000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36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77596" y="532228"/>
            <a:ext cx="8614884" cy="2309676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8165" y="310106"/>
            <a:ext cx="178766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Energy spread</a:t>
            </a:r>
            <a:endParaRPr lang="nl-NL" b="1" dirty="0"/>
          </a:p>
        </p:txBody>
      </p:sp>
      <p:sp>
        <p:nvSpPr>
          <p:cNvPr id="9" name="Rectangle 8"/>
          <p:cNvSpPr/>
          <p:nvPr/>
        </p:nvSpPr>
        <p:spPr>
          <a:xfrm>
            <a:off x="395536" y="7647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Clr>
                <a:srgbClr val="00589C"/>
              </a:buClr>
              <a:buFont typeface="Wingdings" pitchFamily="2" charset="2"/>
              <a:buChar char="§"/>
            </a:pPr>
            <a:r>
              <a:rPr lang="en-GB" sz="1600" dirty="0"/>
              <a:t>Using </a:t>
            </a:r>
            <a:r>
              <a:rPr lang="en-GB" sz="1600" b="1" dirty="0"/>
              <a:t>beam loading </a:t>
            </a:r>
            <a:r>
              <a:rPr lang="en-GB" sz="1600" dirty="0"/>
              <a:t>to minimize energy spread</a:t>
            </a:r>
            <a:endParaRPr lang="en-US" sz="1600" dirty="0"/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endParaRPr lang="en-US" sz="1600" dirty="0"/>
          </a:p>
          <a:p>
            <a:pPr marL="228600" indent="-228600">
              <a:buClr>
                <a:srgbClr val="00589C"/>
              </a:buClr>
              <a:buFont typeface="Wingdings" pitchFamily="2" charset="2"/>
              <a:buChar char="§"/>
            </a:pPr>
            <a:r>
              <a:rPr lang="en-US" sz="1600" dirty="0"/>
              <a:t>Increasing charge:</a:t>
            </a:r>
            <a:endParaRPr lang="en-US" sz="1600" dirty="0">
              <a:sym typeface="Symbol"/>
            </a:endParaRPr>
          </a:p>
          <a:p>
            <a:pPr marL="342900" indent="-342900">
              <a:buClr>
                <a:srgbClr val="00589C"/>
              </a:buClr>
              <a:tabLst>
                <a:tab pos="623888" algn="l"/>
              </a:tabLst>
            </a:pPr>
            <a:r>
              <a:rPr lang="en-US" sz="1600" dirty="0">
                <a:sym typeface="Symbol"/>
              </a:rPr>
              <a:t>	 energy decrease</a:t>
            </a:r>
          </a:p>
          <a:p>
            <a:pPr marL="342900" indent="-342900">
              <a:buClr>
                <a:srgbClr val="00589C"/>
              </a:buClr>
              <a:tabLst>
                <a:tab pos="623888" algn="l"/>
              </a:tabLst>
            </a:pPr>
            <a:r>
              <a:rPr lang="en-US" sz="1600" dirty="0">
                <a:sym typeface="Symbol"/>
              </a:rPr>
              <a:t> 	 </a:t>
            </a:r>
            <a:r>
              <a:rPr lang="en-US" sz="1600" b="1" dirty="0">
                <a:sym typeface="Symbol"/>
              </a:rPr>
              <a:t>energy spread minimization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45" y="744767"/>
            <a:ext cx="3127563" cy="203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251520" y="3268531"/>
            <a:ext cx="4227825" cy="3256813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7733" y="3068960"/>
            <a:ext cx="271099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Normalized divergence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6BE036-E8EF-4E1C-8711-14F0CC8F82D1}"/>
              </a:ext>
            </a:extLst>
          </p:cNvPr>
          <p:cNvSpPr/>
          <p:nvPr/>
        </p:nvSpPr>
        <p:spPr>
          <a:xfrm>
            <a:off x="280705" y="9728"/>
            <a:ext cx="6608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589C"/>
                </a:solidFill>
                <a:latin typeface="+mj-lt"/>
              </a:rPr>
              <a:t>In this talk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28272"/>
            <a:ext cx="2232248" cy="102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4" b="47390"/>
          <a:stretch/>
        </p:blipFill>
        <p:spPr bwMode="auto">
          <a:xfrm>
            <a:off x="822668" y="5066058"/>
            <a:ext cx="2813228" cy="109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03565" y="2564904"/>
            <a:ext cx="3652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J.P. Couperus </a:t>
            </a:r>
            <a:r>
              <a:rPr lang="en-US" sz="1200" i="1" dirty="0">
                <a:latin typeface="+mj-lt"/>
              </a:rPr>
              <a:t>et al.</a:t>
            </a:r>
            <a:r>
              <a:rPr lang="en-US" sz="1200" dirty="0">
                <a:latin typeface="+mj-lt"/>
              </a:rPr>
              <a:t> Nat. </a:t>
            </a:r>
            <a:r>
              <a:rPr lang="en-US" sz="1200" dirty="0" err="1">
                <a:latin typeface="+mj-lt"/>
              </a:rPr>
              <a:t>Commun</a:t>
            </a:r>
            <a:r>
              <a:rPr lang="en-US" sz="1200" dirty="0">
                <a:latin typeface="+mj-lt"/>
              </a:rPr>
              <a:t>. 8, 487 (2017)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7024" y="6253861"/>
            <a:ext cx="3652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A. Köhler </a:t>
            </a:r>
            <a:r>
              <a:rPr lang="en-US" sz="1200" i="1" dirty="0">
                <a:latin typeface="+mj-lt"/>
              </a:rPr>
              <a:t>et al.</a:t>
            </a:r>
            <a:r>
              <a:rPr lang="en-US" sz="1200" dirty="0">
                <a:latin typeface="+mj-lt"/>
              </a:rPr>
              <a:t>, </a:t>
            </a:r>
            <a:r>
              <a:rPr lang="en-GB" sz="1200" dirty="0"/>
              <a:t>arXiv:1905.02240 (2019)</a:t>
            </a:r>
          </a:p>
          <a:p>
            <a:endParaRPr lang="en-US" sz="1200" dirty="0"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664655" y="3263015"/>
            <a:ext cx="4227825" cy="3256813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25124" y="3070701"/>
            <a:ext cx="158248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Peak current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90159" y="6248345"/>
            <a:ext cx="3652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+mj-lt"/>
              </a:rPr>
              <a:t>O. Zarini, A. </a:t>
            </a:r>
            <a:r>
              <a:rPr lang="it-IT" sz="1200" dirty="0" err="1">
                <a:latin typeface="+mj-lt"/>
              </a:rPr>
              <a:t>Debus</a:t>
            </a:r>
            <a:r>
              <a:rPr lang="it-IT" sz="1200" dirty="0">
                <a:latin typeface="+mj-lt"/>
              </a:rPr>
              <a:t> </a:t>
            </a:r>
            <a:r>
              <a:rPr lang="it-IT" sz="1200" i="1" dirty="0">
                <a:latin typeface="+mj-lt"/>
              </a:rPr>
              <a:t>et al., </a:t>
            </a:r>
            <a:r>
              <a:rPr lang="it-IT" sz="1200" dirty="0">
                <a:latin typeface="+mj-lt"/>
              </a:rPr>
              <a:t>in </a:t>
            </a:r>
            <a:r>
              <a:rPr lang="it-IT" sz="1200" dirty="0" err="1">
                <a:latin typeface="+mj-lt"/>
              </a:rPr>
              <a:t>preparation</a:t>
            </a:r>
            <a:r>
              <a:rPr lang="en-US" sz="1200" dirty="0">
                <a:latin typeface="+mj-lt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60032" y="3356992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589C"/>
              </a:buClr>
              <a:buFont typeface="Wingdings" pitchFamily="2" charset="2"/>
              <a:buChar char="§"/>
            </a:pPr>
            <a:r>
              <a:rPr lang="en-GB" sz="1600" dirty="0"/>
              <a:t>Single-shot diagnostic of &gt;10 kA peak current bunches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3356992"/>
            <a:ext cx="4067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589C"/>
              </a:buClr>
              <a:buFont typeface="Wingdings" pitchFamily="2" charset="2"/>
              <a:buChar char="§"/>
            </a:pPr>
            <a:r>
              <a:rPr lang="en-US" sz="1600" dirty="0"/>
              <a:t>small energy spread limits </a:t>
            </a:r>
            <a:r>
              <a:rPr lang="en-US" sz="1600" dirty="0" err="1"/>
              <a:t>betatron</a:t>
            </a:r>
            <a:r>
              <a:rPr lang="en-US" sz="1600" dirty="0"/>
              <a:t> phase-mixing</a:t>
            </a:r>
            <a:endParaRPr lang="nl-NL" sz="16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990159" y="3941767"/>
            <a:ext cx="3562170" cy="22235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75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77596" y="532228"/>
            <a:ext cx="8614884" cy="2309676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8165" y="310106"/>
            <a:ext cx="178766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/>
              <a:t>Energy spread</a:t>
            </a:r>
            <a:endParaRPr lang="nl-NL" b="1" dirty="0"/>
          </a:p>
        </p:txBody>
      </p:sp>
      <p:sp>
        <p:nvSpPr>
          <p:cNvPr id="9" name="Rectangle 8"/>
          <p:cNvSpPr/>
          <p:nvPr/>
        </p:nvSpPr>
        <p:spPr>
          <a:xfrm>
            <a:off x="395536" y="7647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Clr>
                <a:srgbClr val="00589C"/>
              </a:buClr>
              <a:buFont typeface="Wingdings" pitchFamily="2" charset="2"/>
              <a:buChar char="§"/>
            </a:pPr>
            <a:r>
              <a:rPr lang="en-GB" sz="1600" dirty="0"/>
              <a:t>Using </a:t>
            </a:r>
            <a:r>
              <a:rPr lang="en-GB" sz="1600" b="1" dirty="0"/>
              <a:t>beam loading </a:t>
            </a:r>
            <a:r>
              <a:rPr lang="en-GB" sz="1600" dirty="0"/>
              <a:t>to minimize energy spread</a:t>
            </a:r>
            <a:endParaRPr lang="en-US" sz="1600" dirty="0"/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endParaRPr lang="en-US" sz="1600" dirty="0"/>
          </a:p>
          <a:p>
            <a:pPr marL="228600" indent="-228600">
              <a:buClr>
                <a:srgbClr val="00589C"/>
              </a:buClr>
              <a:buFont typeface="Wingdings" pitchFamily="2" charset="2"/>
              <a:buChar char="§"/>
            </a:pPr>
            <a:r>
              <a:rPr lang="en-US" sz="1600" dirty="0"/>
              <a:t>Increasing charge:</a:t>
            </a:r>
            <a:endParaRPr lang="en-US" sz="1600" dirty="0">
              <a:sym typeface="Symbol"/>
            </a:endParaRPr>
          </a:p>
          <a:p>
            <a:pPr marL="342900" indent="-342900">
              <a:buClr>
                <a:srgbClr val="00589C"/>
              </a:buClr>
              <a:tabLst>
                <a:tab pos="623888" algn="l"/>
              </a:tabLst>
            </a:pPr>
            <a:r>
              <a:rPr lang="en-US" sz="1600" dirty="0">
                <a:sym typeface="Symbol"/>
              </a:rPr>
              <a:t>	 energy decrease</a:t>
            </a:r>
          </a:p>
          <a:p>
            <a:pPr marL="342900" indent="-342900">
              <a:buClr>
                <a:srgbClr val="00589C"/>
              </a:buClr>
              <a:tabLst>
                <a:tab pos="623888" algn="l"/>
              </a:tabLst>
            </a:pPr>
            <a:r>
              <a:rPr lang="en-US" sz="1600" dirty="0">
                <a:sym typeface="Symbol"/>
              </a:rPr>
              <a:t> 	 </a:t>
            </a:r>
            <a:r>
              <a:rPr lang="en-US" sz="1600" b="1" dirty="0">
                <a:sym typeface="Symbol"/>
              </a:rPr>
              <a:t>energy spread minimization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45" y="744767"/>
            <a:ext cx="3127563" cy="203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 bwMode="auto">
          <a:xfrm>
            <a:off x="251520" y="3268531"/>
            <a:ext cx="4227825" cy="3256813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7733" y="3068960"/>
            <a:ext cx="271099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Normalized divergence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6BE036-E8EF-4E1C-8711-14F0CC8F82D1}"/>
              </a:ext>
            </a:extLst>
          </p:cNvPr>
          <p:cNvSpPr/>
          <p:nvPr/>
        </p:nvSpPr>
        <p:spPr>
          <a:xfrm>
            <a:off x="280705" y="9728"/>
            <a:ext cx="6608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strike="sngStrike" dirty="0">
                <a:solidFill>
                  <a:srgbClr val="00589C"/>
                </a:solidFill>
                <a:latin typeface="+mj-lt"/>
              </a:rPr>
              <a:t>In this talk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28272"/>
            <a:ext cx="2232248" cy="102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4" b="47390"/>
          <a:stretch/>
        </p:blipFill>
        <p:spPr bwMode="auto">
          <a:xfrm>
            <a:off x="822668" y="5066058"/>
            <a:ext cx="2813228" cy="109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03565" y="2564904"/>
            <a:ext cx="3652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J.P. Couperus </a:t>
            </a:r>
            <a:r>
              <a:rPr lang="en-US" sz="1200" i="1" dirty="0">
                <a:latin typeface="+mj-lt"/>
              </a:rPr>
              <a:t>et al.</a:t>
            </a:r>
            <a:r>
              <a:rPr lang="en-US" sz="1200" dirty="0">
                <a:latin typeface="+mj-lt"/>
              </a:rPr>
              <a:t> Nat. </a:t>
            </a:r>
            <a:r>
              <a:rPr lang="en-US" sz="1200" dirty="0" err="1">
                <a:latin typeface="+mj-lt"/>
              </a:rPr>
              <a:t>Commun</a:t>
            </a:r>
            <a:r>
              <a:rPr lang="en-US" sz="1200" dirty="0">
                <a:latin typeface="+mj-lt"/>
              </a:rPr>
              <a:t>. 8, 487 (2017)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7024" y="6253861"/>
            <a:ext cx="36524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A. Köhler </a:t>
            </a:r>
            <a:r>
              <a:rPr lang="en-US" sz="1200" i="1" dirty="0">
                <a:latin typeface="+mj-lt"/>
              </a:rPr>
              <a:t>et al.</a:t>
            </a:r>
            <a:r>
              <a:rPr lang="en-US" sz="1200" dirty="0">
                <a:latin typeface="+mj-lt"/>
              </a:rPr>
              <a:t>, </a:t>
            </a:r>
            <a:r>
              <a:rPr lang="en-GB" sz="1200" dirty="0"/>
              <a:t>arXiv:1905.02240 (2019)</a:t>
            </a:r>
          </a:p>
          <a:p>
            <a:endParaRPr lang="en-US" sz="1200" dirty="0">
              <a:latin typeface="+mj-lt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664655" y="3263015"/>
            <a:ext cx="4227825" cy="3256813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25124" y="3070701"/>
            <a:ext cx="158248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Peak current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990159" y="6248345"/>
            <a:ext cx="36524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latin typeface="+mj-lt"/>
              </a:rPr>
              <a:t>O. Zarini, A. </a:t>
            </a:r>
            <a:r>
              <a:rPr lang="it-IT" sz="1200" dirty="0" err="1">
                <a:latin typeface="+mj-lt"/>
              </a:rPr>
              <a:t>Debus</a:t>
            </a:r>
            <a:r>
              <a:rPr lang="it-IT" sz="1200" dirty="0">
                <a:latin typeface="+mj-lt"/>
              </a:rPr>
              <a:t> </a:t>
            </a:r>
            <a:r>
              <a:rPr lang="it-IT" sz="1200" i="1" dirty="0">
                <a:latin typeface="+mj-lt"/>
              </a:rPr>
              <a:t>et al., </a:t>
            </a:r>
            <a:r>
              <a:rPr lang="it-IT" sz="1200" dirty="0">
                <a:latin typeface="+mj-lt"/>
              </a:rPr>
              <a:t>in </a:t>
            </a:r>
            <a:r>
              <a:rPr lang="it-IT" sz="1200" dirty="0" err="1">
                <a:latin typeface="+mj-lt"/>
              </a:rPr>
              <a:t>preparation</a:t>
            </a:r>
            <a:r>
              <a:rPr lang="en-US" sz="1200" dirty="0">
                <a:latin typeface="+mj-lt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60032" y="3356992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589C"/>
              </a:buClr>
              <a:buFont typeface="Wingdings" pitchFamily="2" charset="2"/>
              <a:buChar char="§"/>
            </a:pPr>
            <a:r>
              <a:rPr lang="en-GB" sz="1600" dirty="0"/>
              <a:t>Single-shot diagnostic of &gt;10 kA peak current bunches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9552" y="3356992"/>
            <a:ext cx="4067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589C"/>
              </a:buClr>
              <a:buFont typeface="Wingdings" pitchFamily="2" charset="2"/>
              <a:buChar char="§"/>
            </a:pPr>
            <a:r>
              <a:rPr lang="en-US" sz="1600" dirty="0"/>
              <a:t>small energy spread limits </a:t>
            </a:r>
            <a:r>
              <a:rPr lang="en-US" sz="1600" dirty="0" err="1"/>
              <a:t>betatron</a:t>
            </a:r>
            <a:r>
              <a:rPr lang="en-US" sz="1600" dirty="0"/>
              <a:t> phase-mixing</a:t>
            </a:r>
            <a:endParaRPr lang="nl-NL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8C0D5A-F158-4CC4-B6E5-635D20A16299}"/>
              </a:ext>
            </a:extLst>
          </p:cNvPr>
          <p:cNvSpPr/>
          <p:nvPr/>
        </p:nvSpPr>
        <p:spPr>
          <a:xfrm rot="19956992">
            <a:off x="1240303" y="2404528"/>
            <a:ext cx="5070620" cy="923330"/>
          </a:xfrm>
          <a:prstGeom prst="rect">
            <a:avLst/>
          </a:prstGeom>
          <a:solidFill>
            <a:srgbClr val="00589C">
              <a:alpha val="89804"/>
            </a:srgb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rgbClr val="CF68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See talk Friday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990159" y="3941767"/>
            <a:ext cx="3562170" cy="22235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6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660" y="4374524"/>
            <a:ext cx="4525652" cy="148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80704" y="9728"/>
            <a:ext cx="4299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589C"/>
                </a:solidFill>
              </a:rPr>
              <a:t>Stable operation with high charge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528567" y="4173348"/>
          <a:ext cx="45704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1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Parameters</a:t>
                      </a:r>
                      <a:endParaRPr lang="nl-NL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B1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Mean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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Shot-to-shot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jitter</a:t>
                      </a:r>
                      <a:endParaRPr lang="nl-NL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B1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Mean peak energy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250 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MeV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 22.5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 </a:t>
                      </a:r>
                      <a:r>
                        <a:rPr lang="en-US" sz="1600" baseline="0" dirty="0" err="1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MeV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Charge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 in </a:t>
                      </a:r>
                      <a:r>
                        <a:rPr lang="en-US" sz="1600" baseline="0" dirty="0" err="1">
                          <a:latin typeface="Arial" pitchFamily="34" charset="0"/>
                          <a:cs typeface="Arial" pitchFamily="34" charset="0"/>
                        </a:rPr>
                        <a:t>fwhm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220 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</a:rPr>
                        <a:t>pC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 40 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pC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Abs.</a:t>
                      </a:r>
                      <a:r>
                        <a:rPr lang="en-US" sz="1600" baseline="0" dirty="0">
                          <a:latin typeface="Arial" pitchFamily="34" charset="0"/>
                          <a:cs typeface="Arial" pitchFamily="34" charset="0"/>
                        </a:rPr>
                        <a:t> energy width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36 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 11 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MeV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Divergence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7 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</a:rPr>
                        <a:t>mrad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 1 </a:t>
                      </a:r>
                      <a:r>
                        <a:rPr lang="en-US" sz="1600" dirty="0" err="1">
                          <a:latin typeface="Arial" pitchFamily="34" charset="0"/>
                          <a:cs typeface="Arial" pitchFamily="34" charset="0"/>
                          <a:sym typeface="Symbol"/>
                        </a:rPr>
                        <a:t>mrad</a:t>
                      </a:r>
                      <a:endParaRPr lang="nl-N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1898" y="5996598"/>
            <a:ext cx="8873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3E89"/>
              </a:buClr>
              <a:buFont typeface="Wingdings" panose="05000000000000000000" pitchFamily="2" charset="2"/>
              <a:buChar char="§"/>
            </a:pPr>
            <a:r>
              <a:rPr lang="de-DE" dirty="0"/>
              <a:t>2.5 J, 30 fs, plasma density 3.1x10</a:t>
            </a:r>
            <a:r>
              <a:rPr lang="de-DE" baseline="30000" dirty="0"/>
              <a:t>18</a:t>
            </a:r>
            <a:r>
              <a:rPr lang="de-DE" dirty="0"/>
              <a:t> cm</a:t>
            </a:r>
            <a:r>
              <a:rPr lang="de-DE" baseline="30000" dirty="0"/>
              <a:t>-3</a:t>
            </a:r>
            <a:r>
              <a:rPr lang="de-DE" dirty="0"/>
              <a:t> , mixed He + 1% N</a:t>
            </a:r>
            <a:r>
              <a:rPr lang="de-DE" baseline="-25000" dirty="0"/>
              <a:t>2 </a:t>
            </a:r>
            <a:r>
              <a:rPr lang="de-DE" dirty="0"/>
              <a:t>, 3 mm gas jet</a:t>
            </a:r>
          </a:p>
          <a:p>
            <a:r>
              <a:rPr lang="de-DE" sz="2000" dirty="0"/>
              <a:t>		</a:t>
            </a:r>
            <a:r>
              <a:rPr lang="de-DE" sz="2000" dirty="0">
                <a:sym typeface="Symbol"/>
              </a:rPr>
              <a:t>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74216"/>
            <a:ext cx="6413006" cy="324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H="1">
            <a:off x="2987824" y="3770560"/>
            <a:ext cx="432048" cy="648072"/>
          </a:xfrm>
          <a:prstGeom prst="straightConnector1">
            <a:avLst/>
          </a:prstGeom>
          <a:solidFill>
            <a:srgbClr val="003E89"/>
          </a:solidFill>
          <a:ln w="31750">
            <a:solidFill>
              <a:schemeClr val="tx1"/>
            </a:solidFill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20" name="Picture 4" descr="C:\Users\jc5464\OneDrive\HZDR\Presentations\2017-09 EAAC\nozzle focus self effect+electro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14" y="2618221"/>
            <a:ext cx="2806700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81079" y="357361"/>
            <a:ext cx="19287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 err="1">
                <a:sym typeface="Symbol"/>
              </a:rPr>
              <a:t>c</a:t>
            </a:r>
            <a:r>
              <a:rPr lang="de-DE" sz="1600" dirty="0" err="1"/>
              <a:t>onsecutive</a:t>
            </a:r>
            <a:r>
              <a:rPr lang="de-DE" sz="1600" b="1" dirty="0"/>
              <a:t> </a:t>
            </a:r>
            <a:r>
              <a:rPr lang="de-DE" sz="1600" b="1" dirty="0" err="1"/>
              <a:t>shots</a:t>
            </a:r>
            <a:r>
              <a:rPr lang="de-DE" sz="1600" b="1" dirty="0"/>
              <a:t> </a:t>
            </a:r>
            <a:endParaRPr lang="nl-NL" sz="1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60C3B17-6D36-48C0-9E43-3A703B3C2FAC}"/>
              </a:ext>
            </a:extLst>
          </p:cNvPr>
          <p:cNvSpPr/>
          <p:nvPr/>
        </p:nvSpPr>
        <p:spPr>
          <a:xfrm>
            <a:off x="2690849" y="6355829"/>
            <a:ext cx="64531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A. Irman, J.P. Couperus </a:t>
            </a:r>
            <a:r>
              <a:rPr lang="en-US" sz="1400" i="1" dirty="0"/>
              <a:t>et al</a:t>
            </a:r>
            <a:r>
              <a:rPr lang="en-US" sz="1400" dirty="0"/>
              <a:t>., Plasma Phys. Control. Fusion </a:t>
            </a:r>
            <a:r>
              <a:rPr lang="en-US" sz="1400" b="1" dirty="0"/>
              <a:t>60</a:t>
            </a:r>
            <a:r>
              <a:rPr lang="en-US" sz="1400" dirty="0"/>
              <a:t>, 044015 (2018)</a:t>
            </a:r>
          </a:p>
          <a:p>
            <a:endParaRPr lang="nl-NL" sz="1200" dirty="0"/>
          </a:p>
        </p:txBody>
      </p:sp>
      <p:sp>
        <p:nvSpPr>
          <p:cNvPr id="12" name="Text Box 485">
            <a:extLst>
              <a:ext uri="{FF2B5EF4-FFF2-40B4-BE49-F238E27FC236}">
                <a16:creationId xmlns:a16="http://schemas.microsoft.com/office/drawing/2014/main" xmlns="" id="{28160739-22A6-40DB-92FF-6586E4691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10" y="734771"/>
            <a:ext cx="17922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003E89"/>
              </a:buClr>
            </a:pPr>
            <a:r>
              <a:rPr lang="de-LI" sz="1400" u="sng" dirty="0" err="1">
                <a:solidFill>
                  <a:srgbClr val="C00000"/>
                </a:solidFill>
                <a:latin typeface="Arial" pitchFamily="34" charset="0"/>
              </a:rPr>
              <a:t>Ti:Sa</a:t>
            </a:r>
            <a:r>
              <a:rPr lang="de-LI" sz="1400" u="sng" dirty="0">
                <a:solidFill>
                  <a:srgbClr val="C00000"/>
                </a:solidFill>
                <a:latin typeface="Arial" pitchFamily="34" charset="0"/>
              </a:rPr>
              <a:t> Laser DRACO</a:t>
            </a:r>
            <a:endParaRPr lang="de-DE" sz="1400" u="sng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14" name="Picture 173" descr="ampli 60°">
            <a:extLst>
              <a:ext uri="{FF2B5EF4-FFF2-40B4-BE49-F238E27FC236}">
                <a16:creationId xmlns:a16="http://schemas.microsoft.com/office/drawing/2014/main" xmlns="" id="{C2203DBA-D0DA-4B74-95AF-48E39F3DA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1716" y="1051762"/>
            <a:ext cx="2109892" cy="13633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75">
            <a:extLst>
              <a:ext uri="{FF2B5EF4-FFF2-40B4-BE49-F238E27FC236}">
                <a16:creationId xmlns:a16="http://schemas.microsoft.com/office/drawing/2014/main" xmlns="" id="{9DDCBFC7-705F-40C3-8E0F-F4428CCA9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72" y="1088276"/>
            <a:ext cx="26601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68625" eaLnBrk="0" hangingPunct="0">
              <a:defRPr sz="5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de-LI" sz="1200" dirty="0">
                <a:latin typeface="Arial" pitchFamily="34" charset="0"/>
              </a:rPr>
              <a:t> </a:t>
            </a:r>
            <a:r>
              <a:rPr lang="el-GR" sz="1200" dirty="0">
                <a:latin typeface="Arial" pitchFamily="34" charset="0"/>
              </a:rPr>
              <a:t>λ</a:t>
            </a:r>
            <a:r>
              <a:rPr lang="de-LI" sz="1200" baseline="-25000" dirty="0">
                <a:latin typeface="Arial" pitchFamily="34" charset="0"/>
              </a:rPr>
              <a:t>0 </a:t>
            </a:r>
            <a:r>
              <a:rPr lang="de-LI" sz="1200" dirty="0">
                <a:latin typeface="Arial" pitchFamily="34" charset="0"/>
              </a:rPr>
              <a:t>= 800 nm 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de-LI" sz="1200" dirty="0" err="1">
                <a:latin typeface="Arial" pitchFamily="34" charset="0"/>
              </a:rPr>
              <a:t>up</a:t>
            </a:r>
            <a:r>
              <a:rPr lang="de-LI" sz="1200" dirty="0">
                <a:latin typeface="Arial" pitchFamily="34" charset="0"/>
              </a:rPr>
              <a:t> </a:t>
            </a:r>
            <a:r>
              <a:rPr lang="de-LI" sz="1200" dirty="0" err="1">
                <a:latin typeface="Arial" pitchFamily="34" charset="0"/>
              </a:rPr>
              <a:t>to</a:t>
            </a:r>
            <a:r>
              <a:rPr lang="de-LI" sz="1200" dirty="0">
                <a:latin typeface="Arial" pitchFamily="34" charset="0"/>
              </a:rPr>
              <a:t> 4 J on target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de-LI" sz="1200" dirty="0">
                <a:latin typeface="Arial" pitchFamily="34" charset="0"/>
              </a:rPr>
              <a:t>27 </a:t>
            </a:r>
            <a:r>
              <a:rPr lang="de-LI" sz="1200" dirty="0" err="1">
                <a:latin typeface="Arial" pitchFamily="34" charset="0"/>
              </a:rPr>
              <a:t>fs</a:t>
            </a:r>
            <a:r>
              <a:rPr lang="de-LI" sz="1200" dirty="0">
                <a:latin typeface="Arial" pitchFamily="34" charset="0"/>
              </a:rPr>
              <a:t> pulse width (FWHM)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de-DE" sz="1200" dirty="0" err="1">
                <a:latin typeface="Arial" panose="020B0604020202020204" pitchFamily="34" charset="0"/>
              </a:rPr>
              <a:t>Strehl</a:t>
            </a:r>
            <a:r>
              <a:rPr lang="de-DE" sz="1200" dirty="0">
                <a:latin typeface="Arial" panose="020B0604020202020204" pitchFamily="34" charset="0"/>
              </a:rPr>
              <a:t>-ratio &gt; 0.9</a:t>
            </a:r>
          </a:p>
          <a:p>
            <a:pPr marL="266700" indent="-266700" eaLnBrk="1" hangingPunct="1">
              <a:spcBef>
                <a:spcPct val="50000"/>
              </a:spcBef>
              <a:buClr>
                <a:srgbClr val="00589C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</a:rPr>
              <a:t>20 </a:t>
            </a:r>
            <a:r>
              <a:rPr lang="el-GR" sz="1200" dirty="0">
                <a:latin typeface="Arial"/>
                <a:cs typeface="Arial"/>
              </a:rPr>
              <a:t>μ</a:t>
            </a:r>
            <a:r>
              <a:rPr lang="en-US" sz="1200" dirty="0">
                <a:latin typeface="Arial"/>
                <a:cs typeface="Arial"/>
              </a:rPr>
              <a:t>m </a:t>
            </a:r>
            <a:r>
              <a:rPr lang="en-US" sz="1200" dirty="0">
                <a:latin typeface="Arial" panose="020B0604020202020204" pitchFamily="34" charset="0"/>
              </a:rPr>
              <a:t>FWHM</a:t>
            </a:r>
            <a:endParaRPr lang="de-LI" sz="1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01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777" y="719940"/>
            <a:ext cx="4847703" cy="3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jc5464\OneDrive\HZDR\Presentations\2017-09 EAAC\chargedop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32" y="620689"/>
            <a:ext cx="754124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73926" y="660752"/>
            <a:ext cx="37392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Controlled injection using self-truncated ionization injection (STII)</a:t>
            </a:r>
            <a:r>
              <a:rPr lang="en-US" sz="2000" baseline="30000" dirty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 of</a:t>
            </a:r>
            <a:r>
              <a:rPr lang="en-US" sz="2000" b="1" dirty="0">
                <a:solidFill>
                  <a:srgbClr val="000000"/>
                </a:solidFill>
              </a:rPr>
              <a:t> large loads</a:t>
            </a:r>
            <a:r>
              <a:rPr lang="en-US" sz="2000" dirty="0">
                <a:solidFill>
                  <a:srgbClr val="000000"/>
                </a:solidFill>
              </a:rPr>
              <a:t> the wakefield</a:t>
            </a:r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endParaRPr lang="en-US" sz="2000" dirty="0">
              <a:solidFill>
                <a:srgbClr val="000000"/>
              </a:solidFill>
            </a:endParaRPr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Injected charge can be </a:t>
            </a:r>
            <a:r>
              <a:rPr lang="en-US" sz="2000" b="1" dirty="0">
                <a:solidFill>
                  <a:srgbClr val="000000"/>
                </a:solidFill>
              </a:rPr>
              <a:t>tuned</a:t>
            </a:r>
            <a:r>
              <a:rPr lang="en-US" sz="2000" dirty="0">
                <a:solidFill>
                  <a:srgbClr val="000000"/>
                </a:solidFill>
              </a:rPr>
              <a:t> by concentration of high-z dopant gas </a:t>
            </a:r>
          </a:p>
          <a:p>
            <a:pPr marL="541338" lvl="1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(0.1 up to 0.5 </a:t>
            </a:r>
            <a:r>
              <a:rPr lang="en-US" sz="2000" dirty="0" err="1">
                <a:solidFill>
                  <a:srgbClr val="000000"/>
                </a:solidFill>
              </a:rPr>
              <a:t>nC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541338" lvl="2">
              <a:buClr>
                <a:srgbClr val="FFB100"/>
              </a:buClr>
            </a:pPr>
            <a:r>
              <a:rPr lang="en-US" sz="2000" dirty="0">
                <a:solidFill>
                  <a:srgbClr val="000000"/>
                </a:solidFill>
              </a:rPr>
              <a:t>in FWHM) </a:t>
            </a:r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endParaRPr lang="en-US" sz="2000" dirty="0"/>
          </a:p>
          <a:p>
            <a:pPr marL="228600" lvl="1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sz="2000" dirty="0">
                <a:sym typeface="Symbol"/>
              </a:rPr>
              <a:t>Systematic study: each data point is acquired by averaging up to 20  shots</a:t>
            </a:r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96BE036-E8EF-4E1C-8711-14F0CC8F82D1}"/>
              </a:ext>
            </a:extLst>
          </p:cNvPr>
          <p:cNvSpPr/>
          <p:nvPr/>
        </p:nvSpPr>
        <p:spPr>
          <a:xfrm>
            <a:off x="280705" y="9728"/>
            <a:ext cx="6608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589C"/>
                </a:solidFill>
                <a:latin typeface="+mj-lt"/>
              </a:rPr>
              <a:t>Controlled injection of high charge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439465"/>
            <a:ext cx="3944876" cy="129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8019F0F-3398-420A-8B95-581D03297667}"/>
              </a:ext>
            </a:extLst>
          </p:cNvPr>
          <p:cNvSpPr/>
          <p:nvPr/>
        </p:nvSpPr>
        <p:spPr>
          <a:xfrm>
            <a:off x="3651477" y="6113087"/>
            <a:ext cx="64531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A. Irman, J.P. Couperus </a:t>
            </a:r>
            <a:r>
              <a:rPr lang="en-US" sz="1200" i="1" dirty="0"/>
              <a:t>et al</a:t>
            </a:r>
            <a:r>
              <a:rPr lang="en-US" sz="1200" dirty="0"/>
              <a:t>., Plasma Phys. Control. Fusion </a:t>
            </a:r>
            <a:r>
              <a:rPr lang="en-US" sz="1200" b="1" dirty="0"/>
              <a:t>60</a:t>
            </a:r>
            <a:r>
              <a:rPr lang="en-US" sz="1200" dirty="0"/>
              <a:t>, 044015 (2018)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21249" y="4067958"/>
            <a:ext cx="3225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dirty="0"/>
              <a:t>Charge is increased by increasing nitrogen doping </a:t>
            </a:r>
          </a:p>
          <a:p>
            <a:pPr marL="228600" indent="-228600">
              <a:buClr>
                <a:srgbClr val="FFB100"/>
              </a:buClr>
              <a:buFont typeface="Wingdings" pitchFamily="2" charset="2"/>
              <a:buChar char="§"/>
            </a:pPr>
            <a:r>
              <a:rPr lang="en-US" dirty="0"/>
              <a:t>Keep laser parameters constant</a:t>
            </a:r>
          </a:p>
          <a:p>
            <a:pPr marL="342900" indent="-342900">
              <a:buClr>
                <a:srgbClr val="00589C"/>
              </a:buClr>
              <a:tabLst>
                <a:tab pos="628650" algn="l"/>
              </a:tabLst>
            </a:pPr>
            <a:r>
              <a:rPr lang="en-US" dirty="0">
                <a:sym typeface="Symbol"/>
              </a:rPr>
              <a:t>      </a:t>
            </a:r>
            <a:r>
              <a:rPr lang="en-US" b="1" dirty="0">
                <a:sym typeface="Symbol"/>
              </a:rPr>
              <a:t>Injection volume phase-space constant</a:t>
            </a:r>
            <a:r>
              <a:rPr lang="en-US" b="1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77792" y="6347988"/>
            <a:ext cx="9464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aseline="30000" dirty="0">
                <a:latin typeface="+mj-lt"/>
              </a:rPr>
              <a:t>1</a:t>
            </a:r>
            <a:r>
              <a:rPr lang="en-US" sz="1200" dirty="0">
                <a:latin typeface="+mj-lt"/>
              </a:rPr>
              <a:t>Zeng </a:t>
            </a:r>
            <a:r>
              <a:rPr lang="en-US" sz="1200" i="1" dirty="0">
                <a:latin typeface="+mj-lt"/>
              </a:rPr>
              <a:t>et al.</a:t>
            </a:r>
            <a:r>
              <a:rPr lang="en-US" sz="1200" dirty="0">
                <a:latin typeface="+mj-lt"/>
              </a:rPr>
              <a:t> Phys. Plasmas 21, 030701 (2014),  </a:t>
            </a:r>
            <a:r>
              <a:rPr lang="en-GB" sz="1200" dirty="0" err="1">
                <a:latin typeface="+mj-lt"/>
              </a:rPr>
              <a:t>Mirzaie</a:t>
            </a:r>
            <a:r>
              <a:rPr lang="en-GB" sz="1200" dirty="0">
                <a:latin typeface="+mj-lt"/>
              </a:rPr>
              <a:t> </a:t>
            </a:r>
            <a:r>
              <a:rPr lang="en-GB" sz="1200" i="1" dirty="0">
                <a:latin typeface="+mj-lt"/>
              </a:rPr>
              <a:t>et al.</a:t>
            </a:r>
            <a:r>
              <a:rPr lang="en-GB" sz="1200" dirty="0">
                <a:latin typeface="+mj-lt"/>
              </a:rPr>
              <a:t> Sci. Rep. 5, 14659 (2015), </a:t>
            </a:r>
            <a:r>
              <a:rPr lang="en-GB" sz="1200" dirty="0"/>
              <a:t>Pak </a:t>
            </a:r>
            <a:r>
              <a:rPr lang="en-GB" sz="1200" i="1" dirty="0"/>
              <a:t>et al.</a:t>
            </a:r>
            <a:r>
              <a:rPr lang="en-GB" sz="1200" dirty="0"/>
              <a:t>, PRL </a:t>
            </a:r>
            <a:r>
              <a:rPr lang="en-GB" sz="1200" b="1" dirty="0"/>
              <a:t>104</a:t>
            </a:r>
            <a:r>
              <a:rPr lang="en-GB" sz="1200" dirty="0"/>
              <a:t>, 025003 (2010)</a:t>
            </a:r>
            <a:endParaRPr lang="en-US" sz="1200" dirty="0"/>
          </a:p>
          <a:p>
            <a:pPr algn="r"/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43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323528" y="683985"/>
            <a:ext cx="80066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Controlled injection using self-truncated ionization injection (STII) of a </a:t>
            </a:r>
            <a:r>
              <a:rPr lang="en-US" sz="1600" b="1" dirty="0">
                <a:solidFill>
                  <a:srgbClr val="000000"/>
                </a:solidFill>
              </a:rPr>
              <a:t>large charge </a:t>
            </a:r>
            <a:r>
              <a:rPr lang="en-US" sz="1600" dirty="0">
                <a:solidFill>
                  <a:srgbClr val="000000"/>
                </a:solidFill>
              </a:rPr>
              <a:t>(0.1 up to 0.5 </a:t>
            </a:r>
            <a:r>
              <a:rPr lang="en-US" sz="1600" dirty="0" err="1">
                <a:solidFill>
                  <a:srgbClr val="000000"/>
                </a:solidFill>
              </a:rPr>
              <a:t>nC</a:t>
            </a:r>
            <a:r>
              <a:rPr lang="en-US" sz="1600" dirty="0">
                <a:solidFill>
                  <a:srgbClr val="000000"/>
                </a:solidFill>
              </a:rPr>
              <a:t> in FWHM) loads the wakefield.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3E89"/>
              </a:buClr>
              <a:buFont typeface="Wingdings" pitchFamily="2" charset="2"/>
              <a:buChar char="§"/>
            </a:pPr>
            <a:endParaRPr lang="en-US" sz="1600" dirty="0">
              <a:solidFill>
                <a:srgbClr val="000000"/>
              </a:solidFill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</a:rPr>
              <a:t>Stable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b="1" dirty="0">
                <a:solidFill>
                  <a:srgbClr val="000000"/>
                </a:solidFill>
              </a:rPr>
              <a:t>reliable</a:t>
            </a:r>
            <a:r>
              <a:rPr lang="en-US" sz="1600" dirty="0">
                <a:solidFill>
                  <a:srgbClr val="000000"/>
                </a:solidFill>
              </a:rPr>
              <a:t> operation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3E89"/>
              </a:buClr>
              <a:buFont typeface="Wingdings" pitchFamily="2" charset="2"/>
              <a:buChar char="§"/>
            </a:pPr>
            <a:endParaRPr lang="en-US" sz="1600" dirty="0">
              <a:solidFill>
                <a:srgbClr val="000000"/>
              </a:solidFill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</a:rPr>
              <a:t>Allows for </a:t>
            </a:r>
            <a:r>
              <a:rPr lang="en-US" sz="1600" b="1" dirty="0">
                <a:solidFill>
                  <a:srgbClr val="000000"/>
                </a:solidFill>
              </a:rPr>
              <a:t>systematic studies</a:t>
            </a:r>
            <a:r>
              <a:rPr lang="en-US" sz="1600" dirty="0">
                <a:solidFill>
                  <a:srgbClr val="000000"/>
                </a:solidFill>
              </a:rPr>
              <a:t>, e.g. beam loading, L|PWFA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31" name="Picture 3">
            <a:extLst>
              <a:ext uri="{FF2B5EF4-FFF2-40B4-BE49-F238E27FC236}">
                <a16:creationId xmlns:a16="http://schemas.microsoft.com/office/drawing/2014/main" xmlns="" id="{99807BDD-C600-49BB-BE01-84F19BF6F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81" y="2812172"/>
            <a:ext cx="4483779" cy="291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xmlns="" id="{1B456B08-F93E-4596-98F9-2CF840ABCDDA}"/>
              </a:ext>
            </a:extLst>
          </p:cNvPr>
          <p:cNvSpPr/>
          <p:nvPr/>
        </p:nvSpPr>
        <p:spPr bwMode="auto">
          <a:xfrm>
            <a:off x="7308039" y="2909635"/>
            <a:ext cx="1440160" cy="60440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65000"/>
              </a:schemeClr>
            </a:solidFill>
          </a:ln>
          <a:effectLst/>
          <a:ex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000000"/>
                </a:solidFill>
              </a:rPr>
              <a:t>Theoretical prediction </a:t>
            </a:r>
            <a:r>
              <a:rPr lang="en-US" sz="1000" dirty="0" err="1">
                <a:solidFill>
                  <a:srgbClr val="000000"/>
                </a:solidFill>
              </a:rPr>
              <a:t>Tzoufras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i="1" dirty="0">
                <a:solidFill>
                  <a:srgbClr val="000000"/>
                </a:solidFill>
              </a:rPr>
              <a:t>et al.</a:t>
            </a:r>
            <a:endParaRPr lang="nl-NL" sz="1000" i="1" dirty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545B2A66-818C-4A60-BA28-32E549D19BC9}"/>
              </a:ext>
            </a:extLst>
          </p:cNvPr>
          <p:cNvCxnSpPr>
            <a:cxnSpLocks/>
            <a:stCxn id="33" idx="3"/>
          </p:cNvCxnSpPr>
          <p:nvPr/>
        </p:nvCxnSpPr>
        <p:spPr bwMode="auto">
          <a:xfrm flipH="1">
            <a:off x="7205542" y="3425528"/>
            <a:ext cx="313404" cy="88513"/>
          </a:xfrm>
          <a:prstGeom prst="straightConnector1">
            <a:avLst/>
          </a:prstGeom>
          <a:solidFill>
            <a:srgbClr val="003E89"/>
          </a:solidFill>
          <a:ln w="31750">
            <a:solidFill>
              <a:schemeClr val="bg1">
                <a:lumMod val="65000"/>
              </a:schemeClr>
            </a:solidFill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38"/>
          <p:cNvSpPr/>
          <p:nvPr/>
        </p:nvSpPr>
        <p:spPr>
          <a:xfrm>
            <a:off x="0" y="6336991"/>
            <a:ext cx="3585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+mj-lt"/>
              </a:rPr>
              <a:t>J.P. Couperus </a:t>
            </a:r>
            <a:r>
              <a:rPr lang="en-US" sz="1200" i="1" dirty="0">
                <a:latin typeface="+mj-lt"/>
              </a:rPr>
              <a:t>et al.</a:t>
            </a:r>
            <a:r>
              <a:rPr lang="en-US" sz="1200" dirty="0">
                <a:latin typeface="+mj-lt"/>
              </a:rPr>
              <a:t> Nat. </a:t>
            </a:r>
            <a:r>
              <a:rPr lang="en-US" sz="1200" dirty="0" err="1">
                <a:latin typeface="+mj-lt"/>
              </a:rPr>
              <a:t>Commun</a:t>
            </a:r>
            <a:r>
              <a:rPr lang="en-US" sz="1200" dirty="0">
                <a:latin typeface="+mj-lt"/>
              </a:rPr>
              <a:t>. 8, 487 (2017)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FC583FB-FCE3-4A05-8A50-DCD9BC628B92}"/>
              </a:ext>
            </a:extLst>
          </p:cNvPr>
          <p:cNvSpPr/>
          <p:nvPr/>
        </p:nvSpPr>
        <p:spPr>
          <a:xfrm>
            <a:off x="280705" y="9728"/>
            <a:ext cx="6608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589C"/>
                </a:solidFill>
                <a:latin typeface="+mj-lt"/>
              </a:rPr>
              <a:t>Optimal beam loading: minimizing energy spread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F17A712-C3CF-4B8D-9B26-1318AAB2569C}"/>
              </a:ext>
            </a:extLst>
          </p:cNvPr>
          <p:cNvGrpSpPr/>
          <p:nvPr/>
        </p:nvGrpSpPr>
        <p:grpSpPr>
          <a:xfrm>
            <a:off x="10848" y="2756953"/>
            <a:ext cx="4505751" cy="2880000"/>
            <a:chOff x="4485044" y="532948"/>
            <a:chExt cx="4505751" cy="2880000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xmlns="" id="{C90A560A-ECD2-4A22-A2BC-7A3392477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044" y="532948"/>
              <a:ext cx="4505751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5F8E759-2F5F-49FB-947C-784F037AF761}"/>
                </a:ext>
              </a:extLst>
            </p:cNvPr>
            <p:cNvSpPr/>
            <p:nvPr/>
          </p:nvSpPr>
          <p:spPr bwMode="auto">
            <a:xfrm>
              <a:off x="6597854" y="638175"/>
              <a:ext cx="2269921" cy="13954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1733C99-09E0-4C1E-B892-444ABD9D6341}"/>
              </a:ext>
            </a:extLst>
          </p:cNvPr>
          <p:cNvSpPr/>
          <p:nvPr/>
        </p:nvSpPr>
        <p:spPr>
          <a:xfrm>
            <a:off x="964503" y="2894745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j-lt"/>
              </a:rPr>
              <a:t>0.2%</a:t>
            </a:r>
            <a:endParaRPr lang="nl-NL" sz="1200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093BD02-CBEC-498F-A79E-239620E0B3A4}"/>
              </a:ext>
            </a:extLst>
          </p:cNvPr>
          <p:cNvSpPr/>
          <p:nvPr/>
        </p:nvSpPr>
        <p:spPr>
          <a:xfrm>
            <a:off x="1698777" y="3744945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j-lt"/>
              </a:rPr>
              <a:t>0.5%</a:t>
            </a:r>
            <a:endParaRPr lang="nl-NL" sz="1200" dirty="0"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9F4FF85-C73A-4B2C-9066-12A10B4E78E0}"/>
              </a:ext>
            </a:extLst>
          </p:cNvPr>
          <p:cNvSpPr/>
          <p:nvPr/>
        </p:nvSpPr>
        <p:spPr>
          <a:xfrm>
            <a:off x="2060783" y="4280566"/>
            <a:ext cx="4058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j-lt"/>
              </a:rPr>
              <a:t>1%</a:t>
            </a:r>
            <a:endParaRPr lang="nl-NL" sz="12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422971C-1D20-47AE-BDC7-079EB4D4B387}"/>
              </a:ext>
            </a:extLst>
          </p:cNvPr>
          <p:cNvSpPr/>
          <p:nvPr/>
        </p:nvSpPr>
        <p:spPr>
          <a:xfrm>
            <a:off x="2724497" y="4275942"/>
            <a:ext cx="5341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+mj-lt"/>
              </a:rPr>
              <a:t>1.5%</a:t>
            </a:r>
            <a:endParaRPr lang="nl-NL" sz="12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68E58C4-F022-4889-8040-5909B46B47EE}"/>
              </a:ext>
            </a:extLst>
          </p:cNvPr>
          <p:cNvSpPr txBox="1"/>
          <p:nvPr/>
        </p:nvSpPr>
        <p:spPr>
          <a:xfrm flipH="1">
            <a:off x="1135950" y="2554068"/>
            <a:ext cx="329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Maximum electron energy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C6A2D9A-D88E-4350-8BA1-C08BE6B0A3FD}"/>
              </a:ext>
            </a:extLst>
          </p:cNvPr>
          <p:cNvSpPr txBox="1"/>
          <p:nvPr/>
        </p:nvSpPr>
        <p:spPr>
          <a:xfrm flipH="1">
            <a:off x="5903243" y="2549301"/>
            <a:ext cx="329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FWHM energy spread</a:t>
            </a:r>
          </a:p>
        </p:txBody>
      </p:sp>
    </p:spTree>
    <p:extLst>
      <p:ext uri="{BB962C8B-B14F-4D97-AF65-F5344CB8AC3E}">
        <p14:creationId xmlns:p14="http://schemas.microsoft.com/office/powerpoint/2010/main" val="153488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orking folder\2017-03-15 3000TOM3\linear_2D_spec\Shot_00396_2018-12-13_pC+MeV+mr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36712"/>
            <a:ext cx="4325467" cy="13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059365" y="1124890"/>
            <a:ext cx="866590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Textfeld 4"/>
          <p:cNvSpPr txBox="1"/>
          <p:nvPr/>
        </p:nvSpPr>
        <p:spPr>
          <a:xfrm>
            <a:off x="4639876" y="2348880"/>
            <a:ext cx="32494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/>
              <a:t>Self</a:t>
            </a:r>
            <a:r>
              <a:rPr lang="de-DE" sz="1600" dirty="0"/>
              <a:t> </a:t>
            </a:r>
            <a:r>
              <a:rPr lang="de-DE" sz="1600" dirty="0" err="1"/>
              <a:t>Truncated</a:t>
            </a:r>
            <a:r>
              <a:rPr lang="de-DE" sz="1600" dirty="0"/>
              <a:t> </a:t>
            </a:r>
            <a:r>
              <a:rPr lang="de-DE" sz="1600" dirty="0" err="1"/>
              <a:t>Ionization</a:t>
            </a:r>
            <a:r>
              <a:rPr lang="de-DE" sz="1600" dirty="0"/>
              <a:t> </a:t>
            </a:r>
            <a:r>
              <a:rPr lang="de-DE" sz="1600" dirty="0" err="1"/>
              <a:t>injection</a:t>
            </a:r>
            <a:endParaRPr lang="de-DE" sz="1600" dirty="0"/>
          </a:p>
          <a:p>
            <a:pPr algn="ctr"/>
            <a:r>
              <a:rPr lang="de-DE" sz="1600" dirty="0" err="1"/>
              <a:t>Q_peak</a:t>
            </a:r>
            <a:r>
              <a:rPr lang="de-DE" sz="1600" dirty="0"/>
              <a:t> = 250 </a:t>
            </a:r>
            <a:r>
              <a:rPr lang="de-DE" sz="1600" dirty="0" err="1"/>
              <a:t>pC</a:t>
            </a:r>
            <a:endParaRPr lang="de-DE" sz="1600" dirty="0"/>
          </a:p>
          <a:p>
            <a:pPr algn="ctr"/>
            <a:r>
              <a:rPr lang="de-DE" sz="1600" dirty="0" err="1"/>
              <a:t>dE</a:t>
            </a:r>
            <a:r>
              <a:rPr lang="de-DE" sz="1600" dirty="0"/>
              <a:t> = 40 </a:t>
            </a:r>
            <a:r>
              <a:rPr lang="de-DE" sz="1600" dirty="0" err="1"/>
              <a:t>MeV</a:t>
            </a:r>
            <a:r>
              <a:rPr lang="de-DE" sz="1600" dirty="0"/>
              <a:t> (15%)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305094" y="15007"/>
            <a:ext cx="7209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589C"/>
                </a:solidFill>
              </a:rPr>
              <a:t>Measuring the peak current</a:t>
            </a:r>
          </a:p>
          <a:p>
            <a:r>
              <a:rPr lang="en-GB" sz="2000" b="1" dirty="0">
                <a:solidFill>
                  <a:srgbClr val="00589C"/>
                </a:solidFill>
              </a:rPr>
              <a:t>CTR spectrometer technique to measure bunch durations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540568" y="714182"/>
            <a:ext cx="46085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latin typeface="+mj-lt"/>
              </a:rPr>
              <a:t>O. </a:t>
            </a:r>
            <a:r>
              <a:rPr lang="en-US" sz="1600" dirty="0" err="1">
                <a:latin typeface="+mj-lt"/>
              </a:rPr>
              <a:t>Zarini</a:t>
            </a:r>
            <a:r>
              <a:rPr lang="en-US" sz="1600" dirty="0">
                <a:latin typeface="+mj-lt"/>
              </a:rPr>
              <a:t>, A. Debus </a:t>
            </a:r>
            <a:r>
              <a:rPr lang="en-US" sz="1600" i="1" dirty="0">
                <a:latin typeface="+mj-lt"/>
              </a:rPr>
              <a:t>et al</a:t>
            </a:r>
            <a:r>
              <a:rPr lang="en-US" sz="1600" dirty="0">
                <a:latin typeface="+mj-lt"/>
              </a:rPr>
              <a:t>., in preparation</a:t>
            </a:r>
            <a:endParaRPr lang="nl-NL" sz="16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36747" y="6238473"/>
            <a:ext cx="95172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100" dirty="0"/>
              <a:t>O. </a:t>
            </a:r>
            <a:r>
              <a:rPr lang="de-DE" sz="1100" dirty="0" err="1"/>
              <a:t>Lundh</a:t>
            </a:r>
            <a:r>
              <a:rPr lang="de-DE" sz="1100" dirty="0"/>
              <a:t> </a:t>
            </a:r>
            <a:r>
              <a:rPr lang="de-DE" sz="1100" i="1" dirty="0"/>
              <a:t>et al.</a:t>
            </a:r>
            <a:r>
              <a:rPr lang="de-DE" sz="1100" dirty="0"/>
              <a:t>, </a:t>
            </a:r>
            <a:r>
              <a:rPr lang="fr-FR" sz="1100" dirty="0"/>
              <a:t>Nat. Phys. </a:t>
            </a:r>
            <a:r>
              <a:rPr lang="fr-FR" sz="1100" b="1" dirty="0"/>
              <a:t>7</a:t>
            </a:r>
            <a:r>
              <a:rPr lang="fr-FR" sz="1100" dirty="0"/>
              <a:t>, 219–222 (2011), </a:t>
            </a:r>
            <a:r>
              <a:rPr lang="en-US" sz="1100" dirty="0"/>
              <a:t>S.L. </a:t>
            </a:r>
            <a:r>
              <a:rPr lang="en-US" sz="1100" dirty="0" err="1"/>
              <a:t>Bajlekov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PRSTAB </a:t>
            </a:r>
            <a:r>
              <a:rPr lang="en-US" sz="1100" b="1" dirty="0"/>
              <a:t>16</a:t>
            </a:r>
            <a:r>
              <a:rPr lang="en-US" sz="1100" dirty="0"/>
              <a:t>, 040701 (2013), T. Maxwell </a:t>
            </a:r>
            <a:r>
              <a:rPr lang="en-US" sz="1100" i="1" dirty="0"/>
              <a:t>et al.</a:t>
            </a:r>
            <a:r>
              <a:rPr lang="en-US" sz="1100" dirty="0"/>
              <a:t>, PRL. </a:t>
            </a:r>
            <a:r>
              <a:rPr lang="en-US" sz="1100" b="1" dirty="0"/>
              <a:t>111</a:t>
            </a:r>
            <a:r>
              <a:rPr lang="en-US" sz="1100" dirty="0"/>
              <a:t>, 184801 (2013)</a:t>
            </a:r>
          </a:p>
          <a:p>
            <a:pPr algn="r"/>
            <a:r>
              <a:rPr lang="en-US" sz="1100" dirty="0"/>
              <a:t>M. </a:t>
            </a:r>
            <a:r>
              <a:rPr lang="en-US" sz="1100" dirty="0" err="1"/>
              <a:t>Heigoldt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PRSTAB </a:t>
            </a:r>
            <a:r>
              <a:rPr lang="en-US" sz="1100" b="1" dirty="0"/>
              <a:t>18</a:t>
            </a:r>
            <a:r>
              <a:rPr lang="en-US" sz="1100" dirty="0"/>
              <a:t> 121302 (2015), B. Schmidt </a:t>
            </a:r>
            <a:r>
              <a:rPr lang="en-US" sz="1100" i="1" dirty="0"/>
              <a:t>et al.</a:t>
            </a:r>
            <a:r>
              <a:rPr lang="en-US" sz="1100" dirty="0"/>
              <a:t>, arXiv:1803.00608 (2018), O. </a:t>
            </a:r>
            <a:r>
              <a:rPr lang="en-US" sz="1100" dirty="0" err="1"/>
              <a:t>Zarini</a:t>
            </a:r>
            <a:r>
              <a:rPr lang="en-US" sz="1100" dirty="0"/>
              <a:t> </a:t>
            </a:r>
            <a:r>
              <a:rPr lang="en-US" sz="1100" i="1" dirty="0"/>
              <a:t>et al.</a:t>
            </a:r>
            <a:r>
              <a:rPr lang="en-US" sz="1100" dirty="0"/>
              <a:t>, IEEE AAC (2018) </a:t>
            </a:r>
            <a:endParaRPr lang="de-DE" sz="1100" dirty="0"/>
          </a:p>
        </p:txBody>
      </p:sp>
      <p:sp>
        <p:nvSpPr>
          <p:cNvPr id="15" name="Rectangle 14"/>
          <p:cNvSpPr/>
          <p:nvPr/>
        </p:nvSpPr>
        <p:spPr>
          <a:xfrm>
            <a:off x="251520" y="4541366"/>
            <a:ext cx="3337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Was presented in more detail last Monday by Alexander Debus</a:t>
            </a:r>
            <a:endParaRPr lang="nl-NL" sz="16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264550"/>
            <a:ext cx="3505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CF6800"/>
              </a:buClr>
              <a:tabLst>
                <a:tab pos="723900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 charge + short bunch duration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high current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0"/>
          <p:cNvSpPr/>
          <p:nvPr/>
        </p:nvSpPr>
        <p:spPr bwMode="auto">
          <a:xfrm>
            <a:off x="126465" y="1972290"/>
            <a:ext cx="3581439" cy="2392814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29"/>
          <p:cNvSpPr txBox="1"/>
          <p:nvPr/>
        </p:nvSpPr>
        <p:spPr>
          <a:xfrm>
            <a:off x="239812" y="1972290"/>
            <a:ext cx="3450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F6800"/>
              </a:buClr>
            </a:pPr>
            <a:r>
              <a:rPr lang="en-US" sz="1600" dirty="0"/>
              <a:t>Coherent Transition Radiation (CTR) spectrometer for </a:t>
            </a:r>
          </a:p>
          <a:p>
            <a:pPr algn="ctr">
              <a:buClr>
                <a:srgbClr val="CF6800"/>
              </a:buClr>
            </a:pPr>
            <a:r>
              <a:rPr lang="en-US" sz="1600" b="1" dirty="0"/>
              <a:t>bunch length measurements</a:t>
            </a:r>
          </a:p>
          <a:p>
            <a:pPr marL="285750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time resolution ~ 0.4 fs</a:t>
            </a:r>
          </a:p>
          <a:p>
            <a:pPr marL="285750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single-shot capability</a:t>
            </a:r>
          </a:p>
          <a:p>
            <a:pPr marL="285750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5.5 octaves frequency range</a:t>
            </a:r>
          </a:p>
          <a:p>
            <a:pPr marL="285750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absolutely and relatively calibrated</a:t>
            </a:r>
          </a:p>
          <a:p>
            <a:pPr marL="285750" indent="-285750">
              <a:buClr>
                <a:srgbClr val="CF6800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detection limit ~ 50 </a:t>
            </a:r>
            <a:r>
              <a:rPr lang="en-US" sz="1600" dirty="0" err="1"/>
              <a:t>fJ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4575328" y="3248809"/>
            <a:ext cx="3912453" cy="28949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3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25" y="528539"/>
            <a:ext cx="495681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/>
              <a:t>Operation of a </a:t>
            </a:r>
            <a:r>
              <a:rPr lang="en-US" sz="1600" b="1" dirty="0"/>
              <a:t>nano-coulomb class </a:t>
            </a:r>
            <a:r>
              <a:rPr lang="en-US" sz="1600" dirty="0"/>
              <a:t>laser plasma accelerator 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/>
              <a:t>A tailored STII scheme: </a:t>
            </a:r>
          </a:p>
          <a:p>
            <a:pPr marL="228600" indent="-228600">
              <a:buClr>
                <a:srgbClr val="FFB100"/>
              </a:buClr>
            </a:pPr>
            <a:r>
              <a:rPr lang="en-US" sz="1600" dirty="0"/>
              <a:t>   		</a:t>
            </a:r>
            <a:r>
              <a:rPr lang="en-US" sz="1600" dirty="0">
                <a:solidFill>
                  <a:srgbClr val="CF6800"/>
                </a:solidFill>
                <a:sym typeface="Symbol"/>
              </a:rPr>
              <a:t></a:t>
            </a:r>
            <a:r>
              <a:rPr lang="en-US" sz="1600" dirty="0">
                <a:solidFill>
                  <a:srgbClr val="FFB100"/>
                </a:solidFill>
                <a:sym typeface="Symbol"/>
              </a:rPr>
              <a:t> </a:t>
            </a:r>
            <a:r>
              <a:rPr lang="en-US" sz="1600" dirty="0">
                <a:sym typeface="Symbol"/>
              </a:rPr>
              <a:t>very </a:t>
            </a:r>
            <a:r>
              <a:rPr lang="en-US" sz="1600" b="1" dirty="0">
                <a:sym typeface="Symbol"/>
              </a:rPr>
              <a:t>robust</a:t>
            </a:r>
            <a:r>
              <a:rPr lang="en-US" sz="1600" dirty="0">
                <a:sym typeface="Symbol"/>
              </a:rPr>
              <a:t>, good shot-to-shot </a:t>
            </a:r>
            <a:r>
              <a:rPr lang="en-US" sz="1600" b="1" dirty="0">
                <a:sym typeface="Symbol"/>
              </a:rPr>
              <a:t>stability</a:t>
            </a:r>
          </a:p>
          <a:p>
            <a:pPr marL="228600" indent="-228600">
              <a:buClr>
                <a:srgbClr val="FFB100"/>
              </a:buClr>
            </a:pPr>
            <a:r>
              <a:rPr lang="en-US" sz="1600" dirty="0">
                <a:sym typeface="Symbol"/>
              </a:rPr>
              <a:t>  		</a:t>
            </a:r>
            <a:r>
              <a:rPr lang="en-US" sz="1600" dirty="0">
                <a:solidFill>
                  <a:srgbClr val="CF6800"/>
                </a:solidFill>
                <a:sym typeface="Symbol"/>
              </a:rPr>
              <a:t></a:t>
            </a:r>
            <a:r>
              <a:rPr lang="en-US" sz="1600" dirty="0">
                <a:sym typeface="Symbol"/>
              </a:rPr>
              <a:t> </a:t>
            </a:r>
            <a:r>
              <a:rPr lang="en-US" sz="1600" b="1" dirty="0">
                <a:sym typeface="Symbol"/>
              </a:rPr>
              <a:t>control</a:t>
            </a:r>
            <a:r>
              <a:rPr lang="en-US" sz="1600" dirty="0">
                <a:sym typeface="Symbol"/>
              </a:rPr>
              <a:t> of the injected charge </a:t>
            </a:r>
          </a:p>
          <a:p>
            <a:pPr marL="1143000" lvl="2" indent="-228600">
              <a:buClr>
                <a:srgbClr val="FFB100"/>
              </a:buClr>
            </a:pPr>
            <a:r>
              <a:rPr lang="en-US" sz="1600" dirty="0">
                <a:sym typeface="Symbol"/>
              </a:rPr>
              <a:t>	(0.1 – 0.5 </a:t>
            </a:r>
            <a:r>
              <a:rPr lang="en-US" sz="1600" dirty="0" err="1">
                <a:sym typeface="Symbol"/>
              </a:rPr>
              <a:t>nC</a:t>
            </a:r>
            <a:r>
              <a:rPr lang="en-US" sz="1600" dirty="0">
                <a:sym typeface="Symbol"/>
              </a:rPr>
              <a:t> in FWHM)</a:t>
            </a:r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endParaRPr lang="en-US" sz="800" dirty="0"/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endParaRPr lang="en-US" sz="1600" b="1" dirty="0"/>
          </a:p>
          <a:p>
            <a:pPr marL="266700" indent="-266700">
              <a:buClr>
                <a:srgbClr val="003E89"/>
              </a:buClr>
              <a:buFont typeface="Wingdings" pitchFamily="2" charset="2"/>
              <a:buChar char="§"/>
            </a:pPr>
            <a:endParaRPr lang="en-US" sz="800" b="1" dirty="0"/>
          </a:p>
          <a:p>
            <a:pPr marL="266700" indent="-266700">
              <a:buClr>
                <a:srgbClr val="003E89"/>
              </a:buClr>
              <a:buFont typeface="Wingdings" pitchFamily="2" charset="2"/>
              <a:buChar char="§"/>
            </a:pPr>
            <a:endParaRPr lang="en-US" b="1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23528" y="384252"/>
            <a:ext cx="8496944" cy="3085598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9199" y="116632"/>
            <a:ext cx="196560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Conclusion</a:t>
            </a:r>
            <a:endParaRPr lang="nl-NL" sz="28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23528" y="3749617"/>
            <a:ext cx="8496944" cy="2822154"/>
          </a:xfrm>
          <a:prstGeom prst="roundRect">
            <a:avLst/>
          </a:prstGeom>
          <a:noFill/>
          <a:ln w="31750" cmpd="sng">
            <a:solidFill>
              <a:schemeClr val="tx1">
                <a:alpha val="20000"/>
              </a:schemeClr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0108" y="3489088"/>
            <a:ext cx="142378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Outlook</a:t>
            </a:r>
            <a:endParaRPr lang="nl-NL" sz="2800" dirty="0"/>
          </a:p>
        </p:txBody>
      </p:sp>
      <p:sp>
        <p:nvSpPr>
          <p:cNvPr id="9" name="Rectangle 8"/>
          <p:cNvSpPr/>
          <p:nvPr/>
        </p:nvSpPr>
        <p:spPr>
          <a:xfrm>
            <a:off x="4035494" y="3908645"/>
            <a:ext cx="48870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003E89"/>
              </a:buClr>
            </a:pPr>
            <a:r>
              <a:rPr lang="en-US" sz="1400" b="1" u="sng" dirty="0">
                <a:solidFill>
                  <a:srgbClr val="C00000"/>
                </a:solidFill>
                <a:sym typeface="Symbol"/>
              </a:rPr>
              <a:t>Experimental results: Next talk by T. Kurz</a:t>
            </a:r>
          </a:p>
          <a:p>
            <a:pPr lvl="1">
              <a:buClr>
                <a:srgbClr val="003E89"/>
              </a:buClr>
            </a:pPr>
            <a:r>
              <a:rPr lang="en-US" sz="1400" b="1" u="sng" dirty="0">
                <a:solidFill>
                  <a:srgbClr val="C00000"/>
                </a:solidFill>
                <a:sym typeface="Symbol"/>
              </a:rPr>
              <a:t>Front-to-end simulation: R. Pausch WG4</a:t>
            </a:r>
          </a:p>
          <a:p>
            <a:pPr lvl="1">
              <a:buClr>
                <a:srgbClr val="003E89"/>
              </a:buClr>
            </a:pPr>
            <a:endParaRPr lang="en-US" sz="600" b="1" u="sng" dirty="0">
              <a:solidFill>
                <a:srgbClr val="C00000"/>
              </a:solidFill>
              <a:sym typeface="Symbol"/>
            </a:endParaRPr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/>
              <a:t>A hybrid laser- to beam-driven plasma accelerator</a:t>
            </a:r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endParaRPr lang="en-US" sz="400" dirty="0"/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>
                <a:sym typeface="Symbol"/>
              </a:rPr>
              <a:t>LWFA stage: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>
                <a:sym typeface="Symbol"/>
              </a:rPr>
              <a:t>Serves as PWFA driver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b="1" dirty="0">
                <a:sym typeface="Symbol"/>
              </a:rPr>
              <a:t>high current required </a:t>
            </a:r>
            <a:r>
              <a:rPr lang="en-US" sz="1600" dirty="0">
                <a:sym typeface="Symbol"/>
              </a:rPr>
              <a:t>(&gt;few kA)</a:t>
            </a:r>
          </a:p>
          <a:p>
            <a:pPr marL="228600" indent="-2286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dirty="0">
                <a:sym typeface="Symbol"/>
              </a:rPr>
              <a:t>PWFA stage: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b="1" dirty="0">
                <a:sym typeface="Symbol"/>
              </a:rPr>
              <a:t>dephasing-free </a:t>
            </a:r>
            <a:r>
              <a:rPr lang="en-US" sz="1600" dirty="0">
                <a:sym typeface="Symbol"/>
              </a:rPr>
              <a:t>acceleration</a:t>
            </a:r>
          </a:p>
          <a:p>
            <a:pPr marL="685800" lvl="1" indent="-2286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>
                <a:sym typeface="Symbol"/>
              </a:rPr>
              <a:t>serves as an </a:t>
            </a:r>
            <a:r>
              <a:rPr lang="en-US" sz="1600" b="1" dirty="0">
                <a:sym typeface="Symbol"/>
              </a:rPr>
              <a:t>energy</a:t>
            </a:r>
            <a:r>
              <a:rPr lang="en-US" sz="1600" dirty="0">
                <a:sym typeface="Symbol"/>
              </a:rPr>
              <a:t> and </a:t>
            </a:r>
            <a:r>
              <a:rPr lang="en-US" sz="1600" b="1" dirty="0">
                <a:sym typeface="Symbol"/>
              </a:rPr>
              <a:t>quality booster</a:t>
            </a:r>
          </a:p>
          <a:p>
            <a:pPr marL="228600" indent="-228600">
              <a:buClr>
                <a:srgbClr val="FFB100"/>
              </a:buClr>
            </a:pPr>
            <a:endParaRPr lang="en-US" sz="1600" dirty="0"/>
          </a:p>
          <a:p>
            <a:pPr marL="228600" indent="-228600">
              <a:buClr>
                <a:srgbClr val="FFB100"/>
              </a:buClr>
            </a:pP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33" y="4000607"/>
            <a:ext cx="3169363" cy="18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5.jp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384965" y="5976110"/>
            <a:ext cx="600417" cy="440654"/>
          </a:xfrm>
          <a:prstGeom prst="rect">
            <a:avLst/>
          </a:prstGeom>
          <a:ln w="3175">
            <a:miter lim="400000"/>
          </a:ln>
        </p:spPr>
      </p:pic>
      <p:pic>
        <p:nvPicPr>
          <p:cNvPr id="15" name="image6.jp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562084" y="6028284"/>
            <a:ext cx="439616" cy="440654"/>
          </a:xfrm>
          <a:prstGeom prst="rect">
            <a:avLst/>
          </a:prstGeom>
          <a:ln w="3175">
            <a:miter lim="400000"/>
          </a:ln>
        </p:spPr>
      </p:pic>
      <p:pic>
        <p:nvPicPr>
          <p:cNvPr id="16" name="UHH-Logo_2010_Farbe_CMYK.pdf"/>
          <p:cNvPicPr>
            <a:picLocks noChangeAspect="1"/>
          </p:cNvPicPr>
          <p:nvPr/>
        </p:nvPicPr>
        <p:blipFill>
          <a:blip r:embed="rId5" cstate="print">
            <a:extLst/>
          </a:blip>
          <a:srcRect l="6586" t="19909" r="68071" b="31325"/>
          <a:stretch>
            <a:fillRect/>
          </a:stretch>
        </p:blipFill>
        <p:spPr>
          <a:xfrm>
            <a:off x="2012672" y="5995631"/>
            <a:ext cx="549412" cy="528611"/>
          </a:xfrm>
          <a:prstGeom prst="rect">
            <a:avLst/>
          </a:prstGeom>
          <a:ln w="3175">
            <a:miter lim="400000"/>
          </a:ln>
        </p:spPr>
      </p:pic>
      <p:grpSp>
        <p:nvGrpSpPr>
          <p:cNvPr id="17" name="Group 87"/>
          <p:cNvGrpSpPr/>
          <p:nvPr/>
        </p:nvGrpSpPr>
        <p:grpSpPr>
          <a:xfrm>
            <a:off x="546640" y="6011957"/>
            <a:ext cx="779249" cy="432327"/>
            <a:chOff x="0" y="41527"/>
            <a:chExt cx="1659056" cy="863563"/>
          </a:xfrm>
        </p:grpSpPr>
        <p:sp>
          <p:nvSpPr>
            <p:cNvPr id="18" name="Shape 84"/>
            <p:cNvSpPr/>
            <p:nvPr/>
          </p:nvSpPr>
          <p:spPr>
            <a:xfrm>
              <a:off x="0" y="41527"/>
              <a:ext cx="1659057" cy="863565"/>
            </a:xfrm>
            <a:prstGeom prst="rect">
              <a:avLst/>
            </a:prstGeom>
            <a:solidFill>
              <a:srgbClr val="004F94"/>
            </a:solidFill>
            <a:ln w="3175" cap="flat">
              <a:noFill/>
              <a:miter lim="400000"/>
            </a:ln>
            <a:effectLst/>
          </p:spPr>
          <p:txBody>
            <a:bodyPr wrap="square" lIns="44450" tIns="44450" rIns="44450" bIns="44450" numCol="1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  <p:pic>
          <p:nvPicPr>
            <p:cNvPr id="19" name="image5.png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rcRect t="37762"/>
            <a:stretch>
              <a:fillRect/>
            </a:stretch>
          </p:blipFill>
          <p:spPr>
            <a:xfrm>
              <a:off x="83677" y="228161"/>
              <a:ext cx="1491612" cy="642879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pic>
          <p:nvPicPr>
            <p:cNvPr id="20" name="image5.png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rcRect l="13874" b="69120"/>
            <a:stretch>
              <a:fillRect/>
            </a:stretch>
          </p:blipFill>
          <p:spPr>
            <a:xfrm>
              <a:off x="290850" y="103798"/>
              <a:ext cx="1284651" cy="318964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</p:grpSp>
      <p:pic>
        <p:nvPicPr>
          <p:cNvPr id="22" name="Picture 1" descr="LOA logo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58" y="5887383"/>
            <a:ext cx="489892" cy="636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43B40B-373E-4C1F-82D5-50DF3FC81A26}"/>
              </a:ext>
            </a:extLst>
          </p:cNvPr>
          <p:cNvSpPr txBox="1"/>
          <p:nvPr/>
        </p:nvSpPr>
        <p:spPr>
          <a:xfrm flipH="1">
            <a:off x="5490238" y="3425068"/>
            <a:ext cx="3330234" cy="369332"/>
          </a:xfrm>
          <a:prstGeom prst="rect">
            <a:avLst/>
          </a:prstGeom>
          <a:solidFill>
            <a:srgbClr val="00589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Thank you for your attention!</a:t>
            </a:r>
          </a:p>
        </p:txBody>
      </p:sp>
      <p:pic>
        <p:nvPicPr>
          <p:cNvPr id="6" name="Picture 2" descr="Image result for lmu munich logo">
            <a:extLst>
              <a:ext uri="{FF2B5EF4-FFF2-40B4-BE49-F238E27FC236}">
                <a16:creationId xmlns:a16="http://schemas.microsoft.com/office/drawing/2014/main" xmlns="" id="{4CB019F5-DB31-4A34-8663-D481F2F9A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396" y="6025592"/>
            <a:ext cx="439200" cy="43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xmlns="" id="{D65B8EEC-525C-4051-807F-44E44CFB2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407" y="566195"/>
            <a:ext cx="2863355" cy="145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A48594DD-6BF8-4836-96D2-06ED72456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94048" y="1660551"/>
            <a:ext cx="2172471" cy="71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6BE9415-18AD-4CEF-A8B9-D6D3A335D4E0}"/>
              </a:ext>
            </a:extLst>
          </p:cNvPr>
          <p:cNvSpPr/>
          <p:nvPr/>
        </p:nvSpPr>
        <p:spPr>
          <a:xfrm>
            <a:off x="2936300" y="231931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3900" lvl="1" indent="-266700">
              <a:buClr>
                <a:srgbClr val="003E89"/>
              </a:buClr>
              <a:buFont typeface="Wingdings" pitchFamily="2" charset="2"/>
              <a:buChar char="§"/>
            </a:pPr>
            <a:endParaRPr lang="en-US" sz="800" dirty="0"/>
          </a:p>
          <a:p>
            <a:pPr marL="266700" indent="-266700">
              <a:buClr>
                <a:srgbClr val="003E89"/>
              </a:buClr>
              <a:buFont typeface="Wingdings" pitchFamily="2" charset="2"/>
              <a:buChar char="§"/>
            </a:pPr>
            <a:r>
              <a:rPr lang="en-US" sz="1600" b="1" dirty="0"/>
              <a:t>Pulse length measurements </a:t>
            </a:r>
            <a:r>
              <a:rPr lang="en-US" sz="1600" dirty="0"/>
              <a:t>using optical transition radiation</a:t>
            </a:r>
          </a:p>
          <a:p>
            <a:pPr marL="723900" lvl="1" indent="-266700">
              <a:buClr>
                <a:srgbClr val="CF6800"/>
              </a:buClr>
              <a:buFont typeface="Wingdings" pitchFamily="2" charset="2"/>
              <a:buChar char="§"/>
            </a:pPr>
            <a:r>
              <a:rPr lang="en-US" sz="1600" dirty="0"/>
              <a:t>Peak currents &gt;10 kA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99934" y="2097349"/>
            <a:ext cx="1831294" cy="1176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7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2" grpId="0" animBg="1"/>
    </p:bldLst>
  </p:timing>
</p:sld>
</file>

<file path=ppt/theme/theme1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3E89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804</Words>
  <Application>Microsoft Office PowerPoint</Application>
  <PresentationFormat>On-screen Show (4:3)</PresentationFormat>
  <Paragraphs>130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1_Standarddesign</vt:lpstr>
      <vt:lpstr>Benutzerdefiniertes Design</vt:lpstr>
      <vt:lpstr>2_Benutzerdefiniertes Design</vt:lpstr>
      <vt:lpstr>1_Benutzerdefiniertes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Couperus, Jurjen Pieter (FWKT) - 5464</dc:creator>
  <cp:lastModifiedBy>Couperus</cp:lastModifiedBy>
  <cp:revision>178</cp:revision>
  <dcterms:created xsi:type="dcterms:W3CDTF">2019-03-04T09:53:40Z</dcterms:created>
  <dcterms:modified xsi:type="dcterms:W3CDTF">2019-05-14T08:50:16Z</dcterms:modified>
</cp:coreProperties>
</file>