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256" r:id="rId2"/>
    <p:sldId id="280" r:id="rId3"/>
    <p:sldId id="301" r:id="rId4"/>
    <p:sldId id="257" r:id="rId5"/>
    <p:sldId id="259" r:id="rId6"/>
    <p:sldId id="302" r:id="rId7"/>
    <p:sldId id="260" r:id="rId8"/>
    <p:sldId id="262" r:id="rId9"/>
    <p:sldId id="282" r:id="rId10"/>
    <p:sldId id="305" r:id="rId11"/>
    <p:sldId id="309" r:id="rId12"/>
    <p:sldId id="266" r:id="rId13"/>
    <p:sldId id="291" r:id="rId14"/>
    <p:sldId id="311" r:id="rId15"/>
    <p:sldId id="292" r:id="rId16"/>
    <p:sldId id="312" r:id="rId17"/>
    <p:sldId id="288" r:id="rId18"/>
    <p:sldId id="313" r:id="rId19"/>
    <p:sldId id="290" r:id="rId20"/>
    <p:sldId id="283" r:id="rId21"/>
    <p:sldId id="284" r:id="rId22"/>
    <p:sldId id="287" r:id="rId23"/>
    <p:sldId id="268" r:id="rId24"/>
    <p:sldId id="269" r:id="rId25"/>
    <p:sldId id="303" r:id="rId26"/>
    <p:sldId id="285" r:id="rId27"/>
    <p:sldId id="293" r:id="rId28"/>
    <p:sldId id="295" r:id="rId29"/>
    <p:sldId id="304" r:id="rId30"/>
    <p:sldId id="296" r:id="rId31"/>
    <p:sldId id="272" r:id="rId32"/>
    <p:sldId id="273" r:id="rId33"/>
    <p:sldId id="274" r:id="rId34"/>
    <p:sldId id="298" r:id="rId35"/>
    <p:sldId id="308" r:id="rId36"/>
    <p:sldId id="300" r:id="rId37"/>
    <p:sldId id="307" r:id="rId38"/>
    <p:sldId id="297" r:id="rId39"/>
    <p:sldId id="299" r:id="rId40"/>
    <p:sldId id="264" r:id="rId41"/>
    <p:sldId id="276" r:id="rId42"/>
    <p:sldId id="31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543"/>
    <a:srgbClr val="007CC2"/>
    <a:srgbClr val="E39EF6"/>
    <a:srgbClr val="C5E0B4"/>
    <a:srgbClr val="77B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6C02-1688-4F14-A1F1-C1747BA29746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3B8BC-4AD9-468C-978E-2657AEEC17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3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215DD7CE-FFC1-E420-8430-D08E3F337B5A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0" y="3757680"/>
            <a:ext cx="4573440" cy="25725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1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3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7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39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18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4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6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0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6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37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>
            <a:extLst>
              <a:ext uri="{FF2B5EF4-FFF2-40B4-BE49-F238E27FC236}">
                <a16:creationId xmlns:a16="http://schemas.microsoft.com/office/drawing/2014/main" id="{D5134E3E-215C-3FA8-DB5B-2C04EA43F0DE}"/>
              </a:ext>
            </a:extLst>
          </p:cNvPr>
          <p:cNvSpPr/>
          <p:nvPr userDrawn="1"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rgbClr val="158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1A3A05E6-85D1-DB36-9F6A-7851D1046343}"/>
              </a:ext>
            </a:extLst>
          </p:cNvPr>
          <p:cNvSpPr/>
          <p:nvPr userDrawn="1"/>
        </p:nvSpPr>
        <p:spPr>
          <a:xfrm>
            <a:off x="0" y="6334200"/>
            <a:ext cx="9143640" cy="66240"/>
          </a:xfrm>
          <a:prstGeom prst="rect">
            <a:avLst/>
          </a:prstGeom>
          <a:solidFill>
            <a:srgbClr val="1BA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14.12.2022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Florian Egli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2E1D991-AB0C-46C8-97D9-49B7A43EF942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77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5854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5854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5854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5854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5854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FF044-0902-6DA6-6573-86F1E8D49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Upgrading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Cosmic</a:t>
            </a:r>
            <a:r>
              <a:rPr lang="de-DE" dirty="0"/>
              <a:t> Ray Facility </a:t>
            </a:r>
            <a:r>
              <a:rPr lang="de-DE" dirty="0" err="1"/>
              <a:t>for</a:t>
            </a:r>
            <a:r>
              <a:rPr lang="de-DE" dirty="0"/>
              <a:t> Tests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Phase-II Upgrade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ATLAS </a:t>
            </a:r>
            <a:r>
              <a:rPr lang="de-DE" dirty="0" err="1"/>
              <a:t>Muon</a:t>
            </a:r>
            <a:r>
              <a:rPr lang="de-DE" dirty="0"/>
              <a:t> </a:t>
            </a:r>
            <a:r>
              <a:rPr lang="de-DE" dirty="0" err="1"/>
              <a:t>Spectrometer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ECF9D7-F890-EB05-8D9E-FDB0F7D25E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Florian Egli, 14.12.2022</a:t>
            </a:r>
          </a:p>
          <a:p>
            <a:r>
              <a:rPr lang="de-DE" dirty="0"/>
              <a:t>Joint </a:t>
            </a:r>
            <a:r>
              <a:rPr lang="de-DE" dirty="0" err="1"/>
              <a:t>Particle</a:t>
            </a:r>
            <a:r>
              <a:rPr lang="de-DE" dirty="0"/>
              <a:t> Physics Group Seminar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62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0D3C1-4FC1-C5B5-2E98-68073EE9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Upgrade </a:t>
            </a:r>
            <a:r>
              <a:rPr lang="de-DE" dirty="0" err="1"/>
              <a:t>the</a:t>
            </a:r>
            <a:r>
              <a:rPr lang="de-DE" dirty="0"/>
              <a:t> Electronics</a:t>
            </a:r>
            <a:br>
              <a:rPr lang="de-DE" dirty="0"/>
            </a:br>
            <a:br>
              <a:rPr lang="de-DE" dirty="0"/>
            </a:br>
            <a:r>
              <a:rPr lang="de-DE" dirty="0" err="1"/>
              <a:t>Install</a:t>
            </a:r>
            <a:r>
              <a:rPr lang="de-DE" dirty="0"/>
              <a:t> New </a:t>
            </a:r>
            <a:r>
              <a:rPr lang="de-DE" dirty="0" err="1"/>
              <a:t>Scintillators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0763A0-B717-34FC-34A3-5A9727D8C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3F197B-7677-0C22-4C7F-7EFF3E17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EF42AF-C7BA-E8AB-DB3A-4F5DD3C5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81DD7B-0E7D-3A1B-E784-E29B3AAB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6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0D3C1-4FC1-C5B5-2E98-68073EE9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Upgrade </a:t>
            </a:r>
            <a:r>
              <a:rPr lang="de-DE" dirty="0" err="1"/>
              <a:t>the</a:t>
            </a:r>
            <a:r>
              <a:rPr lang="de-DE" dirty="0"/>
              <a:t> Electronics</a:t>
            </a:r>
            <a:br>
              <a:rPr lang="de-DE" dirty="0"/>
            </a:br>
            <a:br>
              <a:rPr lang="de-DE" dirty="0"/>
            </a:b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Install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New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Scintillators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0763A0-B717-34FC-34A3-5A9727D8C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3F197B-7677-0C22-4C7F-7EFF3E17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EF42AF-C7BA-E8AB-DB3A-4F5DD3C5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81DD7B-0E7D-3A1B-E784-E29B3AAB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2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62741-5BCE-66B0-FF53-8766B927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CRF Electronics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61F1C1-6949-0392-CD6A-D65A1E2A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A7059B-A1D1-868B-D190-D841907F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96C685-10F8-FC8A-93F6-E9E9DDE8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12</a:t>
            </a:fld>
            <a:endParaRPr lang="en-GB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E92CFFB-2F64-4094-E72A-86BB9A8DFDD7}"/>
              </a:ext>
            </a:extLst>
          </p:cNvPr>
          <p:cNvGrpSpPr/>
          <p:nvPr/>
        </p:nvGrpSpPr>
        <p:grpSpPr>
          <a:xfrm>
            <a:off x="107356" y="4044370"/>
            <a:ext cx="8917498" cy="2256434"/>
            <a:chOff x="107357" y="4044370"/>
            <a:chExt cx="6552000" cy="2256434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7BCADB5-6398-EBBC-3124-494C6B6A2759}"/>
                </a:ext>
              </a:extLst>
            </p:cNvPr>
            <p:cNvSpPr/>
            <p:nvPr/>
          </p:nvSpPr>
          <p:spPr>
            <a:xfrm>
              <a:off x="107357" y="4044370"/>
              <a:ext cx="6552000" cy="22564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158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F00D2309-4A9B-B89F-7AFA-5AA0CA4D571C}"/>
                </a:ext>
              </a:extLst>
            </p:cNvPr>
            <p:cNvSpPr txBox="1"/>
            <p:nvPr/>
          </p:nvSpPr>
          <p:spPr>
            <a:xfrm>
              <a:off x="5375340" y="5728413"/>
              <a:ext cx="1099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err="1">
                  <a:solidFill>
                    <a:srgbClr val="158543"/>
                  </a:solidFill>
                </a:rPr>
                <a:t>Readout</a:t>
              </a:r>
              <a:endParaRPr lang="en-GB" sz="2400" b="1" dirty="0">
                <a:solidFill>
                  <a:srgbClr val="158543"/>
                </a:solidFill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E0782B4-8661-D7C1-323E-2A1C76FBBDEA}"/>
              </a:ext>
            </a:extLst>
          </p:cNvPr>
          <p:cNvGrpSpPr/>
          <p:nvPr/>
        </p:nvGrpSpPr>
        <p:grpSpPr>
          <a:xfrm>
            <a:off x="109056" y="1786855"/>
            <a:ext cx="8917498" cy="2256434"/>
            <a:chOff x="109057" y="1786855"/>
            <a:chExt cx="6552000" cy="2256434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31DC2E9F-3B1A-811E-4111-5D61B61A3275}"/>
                </a:ext>
              </a:extLst>
            </p:cNvPr>
            <p:cNvSpPr/>
            <p:nvPr/>
          </p:nvSpPr>
          <p:spPr>
            <a:xfrm>
              <a:off x="109057" y="1786855"/>
              <a:ext cx="6552000" cy="22564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8C5921CC-D5A9-752A-9678-8EA9662059E0}"/>
                </a:ext>
              </a:extLst>
            </p:cNvPr>
            <p:cNvSpPr txBox="1"/>
            <p:nvPr/>
          </p:nvSpPr>
          <p:spPr>
            <a:xfrm>
              <a:off x="5017422" y="2140226"/>
              <a:ext cx="1462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err="1">
                  <a:solidFill>
                    <a:schemeClr val="accent2">
                      <a:lumMod val="50000"/>
                    </a:schemeClr>
                  </a:solidFill>
                </a:rPr>
                <a:t>Configuration</a:t>
              </a:r>
              <a:endParaRPr lang="en-GB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D7DAB25-B53C-2E08-F694-BEED453DE0F2}"/>
              </a:ext>
            </a:extLst>
          </p:cNvPr>
          <p:cNvGrpSpPr/>
          <p:nvPr/>
        </p:nvGrpSpPr>
        <p:grpSpPr>
          <a:xfrm>
            <a:off x="384971" y="2126280"/>
            <a:ext cx="8374057" cy="3794480"/>
            <a:chOff x="384971" y="2126280"/>
            <a:chExt cx="8374057" cy="3794480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D07C83A7-C05E-C986-F7A7-3CF7695A6E4A}"/>
                </a:ext>
              </a:extLst>
            </p:cNvPr>
            <p:cNvGrpSpPr/>
            <p:nvPr/>
          </p:nvGrpSpPr>
          <p:grpSpPr>
            <a:xfrm>
              <a:off x="384971" y="2126280"/>
              <a:ext cx="8374057" cy="3794480"/>
              <a:chOff x="384971" y="2126280"/>
              <a:chExt cx="8374057" cy="3794480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EBB9A85-AC83-EBD3-62AD-0BEA274203FD}"/>
                  </a:ext>
                </a:extLst>
              </p:cNvPr>
              <p:cNvSpPr/>
              <p:nvPr/>
            </p:nvSpPr>
            <p:spPr>
              <a:xfrm>
                <a:off x="389960" y="2126280"/>
                <a:ext cx="1371599" cy="1143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CCCC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Windows PC</a:t>
                </a:r>
              </a:p>
            </p:txBody>
          </p:sp>
          <p:sp>
            <p:nvSpPr>
              <p:cNvPr id="8" name="Freihandform: Form 7">
                <a:extLst>
                  <a:ext uri="{FF2B5EF4-FFF2-40B4-BE49-F238E27FC236}">
                    <a16:creationId xmlns:a16="http://schemas.microsoft.com/office/drawing/2014/main" id="{40CE92A4-1369-06D0-F1BF-516A31E1BEC5}"/>
                  </a:ext>
                </a:extLst>
              </p:cNvPr>
              <p:cNvSpPr/>
              <p:nvPr/>
            </p:nvSpPr>
            <p:spPr>
              <a:xfrm>
                <a:off x="4290201" y="2359908"/>
                <a:ext cx="914400" cy="68579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6D6D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MDT-DCS</a:t>
                </a:r>
              </a:p>
            </p:txBody>
          </p:sp>
          <p:cxnSp>
            <p:nvCxnSpPr>
              <p:cNvPr id="9" name="Verbinder: gewinkelt 8">
                <a:extLst>
                  <a:ext uri="{FF2B5EF4-FFF2-40B4-BE49-F238E27FC236}">
                    <a16:creationId xmlns:a16="http://schemas.microsoft.com/office/drawing/2014/main" id="{DDD58EB3-A2A9-A74A-C33A-C0D18324C895}"/>
                  </a:ext>
                </a:extLst>
              </p:cNvPr>
              <p:cNvCxnSpPr>
                <a:stCxn id="7" idx="1"/>
                <a:endCxn id="8" idx="3"/>
              </p:cNvCxnSpPr>
              <p:nvPr/>
            </p:nvCxnSpPr>
            <p:spPr>
              <a:xfrm>
                <a:off x="1761559" y="2697780"/>
                <a:ext cx="2528642" cy="5028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A91153D-E0A9-C5E8-9655-42FD82215286}"/>
                  </a:ext>
                </a:extLst>
              </p:cNvPr>
              <p:cNvSpPr txBox="1"/>
              <p:nvPr/>
            </p:nvSpPr>
            <p:spPr>
              <a:xfrm>
                <a:off x="2303361" y="2407788"/>
                <a:ext cx="160020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CAN-BUS</a:t>
                </a:r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DC873638-6845-63F6-458D-5F63F6B05BF2}"/>
                  </a:ext>
                </a:extLst>
              </p:cNvPr>
              <p:cNvSpPr/>
              <p:nvPr/>
            </p:nvSpPr>
            <p:spPr>
              <a:xfrm>
                <a:off x="5052142" y="3588211"/>
                <a:ext cx="1600200" cy="9144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77BC65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CSM-Card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25MHz</a:t>
                </a:r>
              </a:p>
            </p:txBody>
          </p:sp>
          <p:cxnSp>
            <p:nvCxnSpPr>
              <p:cNvPr id="12" name="Verbinder: gewinkelt 11">
                <a:extLst>
                  <a:ext uri="{FF2B5EF4-FFF2-40B4-BE49-F238E27FC236}">
                    <a16:creationId xmlns:a16="http://schemas.microsoft.com/office/drawing/2014/main" id="{61A3DC3B-AF37-6170-C393-C89343292F2D}"/>
                  </a:ext>
                </a:extLst>
              </p:cNvPr>
              <p:cNvCxnSpPr>
                <a:cxnSpLocks/>
                <a:stCxn id="8" idx="1"/>
                <a:endCxn id="11" idx="0"/>
              </p:cNvCxnSpPr>
              <p:nvPr/>
            </p:nvCxnSpPr>
            <p:spPr>
              <a:xfrm>
                <a:off x="5204601" y="2702808"/>
                <a:ext cx="647641" cy="88540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5FF44BD-9613-787A-E065-8C3F09E0D4BE}"/>
                  </a:ext>
                </a:extLst>
              </p:cNvPr>
              <p:cNvSpPr txBox="1"/>
              <p:nvPr/>
            </p:nvSpPr>
            <p:spPr>
              <a:xfrm>
                <a:off x="5393309" y="2367176"/>
                <a:ext cx="685799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 err="1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Jtag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endParaRPr>
              </a:p>
            </p:txBody>
          </p:sp>
          <p:cxnSp>
            <p:nvCxnSpPr>
              <p:cNvPr id="14" name="Verbinder: gewinkelt 13">
                <a:extLst>
                  <a:ext uri="{FF2B5EF4-FFF2-40B4-BE49-F238E27FC236}">
                    <a16:creationId xmlns:a16="http://schemas.microsoft.com/office/drawing/2014/main" id="{14C73998-1E7B-8D00-D8DD-832A10157A5D}"/>
                  </a:ext>
                </a:extLst>
              </p:cNvPr>
              <p:cNvCxnSpPr>
                <a:cxnSpLocks/>
                <a:stCxn id="11" idx="1"/>
                <a:endCxn id="15" idx="3"/>
              </p:cNvCxnSpPr>
              <p:nvPr/>
            </p:nvCxnSpPr>
            <p:spPr>
              <a:xfrm flipV="1">
                <a:off x="6652342" y="4042083"/>
                <a:ext cx="735087" cy="3328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07935A2F-ABEE-BB3A-9AEE-2F78506AFB93}"/>
                  </a:ext>
                </a:extLst>
              </p:cNvPr>
              <p:cNvSpPr/>
              <p:nvPr/>
            </p:nvSpPr>
            <p:spPr>
              <a:xfrm>
                <a:off x="7387429" y="3599381"/>
                <a:ext cx="1371599" cy="885403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729FCF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Mezzanine Cards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dirty="0">
                    <a:latin typeface="Liberation Sans" pitchFamily="18"/>
                    <a:ea typeface="Noto Sans CJK SC" pitchFamily="2"/>
                    <a:cs typeface="FreeSans" pitchFamily="2"/>
                  </a:rPr>
                  <a:t>(x 18)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endParaRPr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25453085-71DC-591F-7FAA-1F74983D9808}"/>
                  </a:ext>
                </a:extLst>
              </p:cNvPr>
              <p:cNvSpPr/>
              <p:nvPr/>
            </p:nvSpPr>
            <p:spPr>
              <a:xfrm>
                <a:off x="384971" y="4777760"/>
                <a:ext cx="1371599" cy="1143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CCCC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Linux PC</a:t>
                </a:r>
              </a:p>
            </p:txBody>
          </p:sp>
          <p:cxnSp>
            <p:nvCxnSpPr>
              <p:cNvPr id="17" name="Verbinder: gewinkelt 16">
                <a:extLst>
                  <a:ext uri="{FF2B5EF4-FFF2-40B4-BE49-F238E27FC236}">
                    <a16:creationId xmlns:a16="http://schemas.microsoft.com/office/drawing/2014/main" id="{A1165B63-914C-3A14-994A-3283FEFBE06B}"/>
                  </a:ext>
                </a:extLst>
              </p:cNvPr>
              <p:cNvCxnSpPr>
                <a:cxnSpLocks/>
                <a:stCxn id="28" idx="1"/>
                <a:endCxn id="11" idx="2"/>
              </p:cNvCxnSpPr>
              <p:nvPr/>
            </p:nvCxnSpPr>
            <p:spPr>
              <a:xfrm flipV="1">
                <a:off x="3509524" y="4502611"/>
                <a:ext cx="2342718" cy="84304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EEC87C6C-D28D-4ADD-634A-1F96E57C5786}"/>
                  </a:ext>
                </a:extLst>
              </p:cNvPr>
              <p:cNvSpPr txBox="1"/>
              <p:nvPr/>
            </p:nvSpPr>
            <p:spPr>
              <a:xfrm>
                <a:off x="4290201" y="5019600"/>
                <a:ext cx="1371599" cy="6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Optical Fiber</a:t>
                </a:r>
              </a:p>
            </p:txBody>
          </p:sp>
        </p:grp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65657A28-A249-369C-6BE9-D4F128132440}"/>
                </a:ext>
              </a:extLst>
            </p:cNvPr>
            <p:cNvSpPr/>
            <p:nvPr/>
          </p:nvSpPr>
          <p:spPr>
            <a:xfrm>
              <a:off x="2595124" y="5002754"/>
              <a:ext cx="914400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39EF6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square" lIns="99360" tIns="54360" rIns="99360" bIns="5436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GOLA/FILAR</a:t>
              </a:r>
            </a:p>
          </p:txBody>
        </p:sp>
        <p:cxnSp>
          <p:nvCxnSpPr>
            <p:cNvPr id="30" name="Verbinder: gewinkelt 29">
              <a:extLst>
                <a:ext uri="{FF2B5EF4-FFF2-40B4-BE49-F238E27FC236}">
                  <a16:creationId xmlns:a16="http://schemas.microsoft.com/office/drawing/2014/main" id="{6003425F-5E39-8F5F-78F7-C3094CF05E2B}"/>
                </a:ext>
              </a:extLst>
            </p:cNvPr>
            <p:cNvCxnSpPr>
              <a:cxnSpLocks/>
              <a:stCxn id="16" idx="1"/>
              <a:endCxn id="28" idx="3"/>
            </p:cNvCxnSpPr>
            <p:nvPr/>
          </p:nvCxnSpPr>
          <p:spPr>
            <a:xfrm flipV="1">
              <a:off x="1756570" y="5345654"/>
              <a:ext cx="838554" cy="3606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</p:grpSp>
    </p:spTree>
    <p:extLst>
      <p:ext uri="{BB962C8B-B14F-4D97-AF65-F5344CB8AC3E}">
        <p14:creationId xmlns:p14="http://schemas.microsoft.com/office/powerpoint/2010/main" val="12587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3C12D-58C2-7590-B437-12B7889B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Mezzanine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EC2F7B-6ADC-18AE-150D-0B44A705D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Readout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MDTs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FF525-AAD7-BDF2-FF05-542CF20F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F54746-1FFB-3910-2DB5-2AEC4842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396812-9C85-B249-F98F-3DD2B236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13</a:t>
            </a:fld>
            <a:endParaRPr lang="en-GB"/>
          </a:p>
        </p:txBody>
      </p:sp>
      <p:pic>
        <p:nvPicPr>
          <p:cNvPr id="10" name="Grafik 9" descr="Ein Bild, das Text, Schaltkreis, Elektronik enthält.&#10;&#10;Automatisch generierte Beschreibung">
            <a:extLst>
              <a:ext uri="{FF2B5EF4-FFF2-40B4-BE49-F238E27FC236}">
                <a16:creationId xmlns:a16="http://schemas.microsoft.com/office/drawing/2014/main" id="{1D8A4277-74D5-E5EE-36F4-2E55F5F03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25" y="2414722"/>
            <a:ext cx="5111750" cy="31731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8C5B0DE-D89D-3222-86F5-8663A63857FF}"/>
              </a:ext>
            </a:extLst>
          </p:cNvPr>
          <p:cNvSpPr txBox="1"/>
          <p:nvPr/>
        </p:nvSpPr>
        <p:spPr>
          <a:xfrm>
            <a:off x="67113" y="5802678"/>
            <a:ext cx="6590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[5] The ATLAS </a:t>
            </a:r>
            <a:r>
              <a:rPr lang="de-DE" sz="1600" dirty="0" err="1"/>
              <a:t>Collaboration</a:t>
            </a:r>
            <a:r>
              <a:rPr lang="de-DE" sz="1600" dirty="0"/>
              <a:t>, </a:t>
            </a:r>
            <a:r>
              <a:rPr lang="en-GB" sz="1600" dirty="0"/>
              <a:t>Technical Design Report for the Phase-II</a:t>
            </a:r>
            <a:br>
              <a:rPr lang="en-GB" sz="1600" dirty="0"/>
            </a:br>
            <a:r>
              <a:rPr lang="en-GB" sz="1600" dirty="0"/>
              <a:t>Upgrade of the ATLAS Muon Spectrometer</a:t>
            </a:r>
            <a:r>
              <a:rPr lang="de-DE" sz="1600" dirty="0"/>
              <a:t>(2017)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99090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62741-5BCE-66B0-FF53-8766B927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CRF Electronics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61F1C1-6949-0392-CD6A-D65A1E2A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A7059B-A1D1-868B-D190-D841907F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96C685-10F8-FC8A-93F6-E9E9DDE8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14</a:t>
            </a:fld>
            <a:endParaRPr lang="en-GB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E92CFFB-2F64-4094-E72A-86BB9A8DFDD7}"/>
              </a:ext>
            </a:extLst>
          </p:cNvPr>
          <p:cNvGrpSpPr/>
          <p:nvPr/>
        </p:nvGrpSpPr>
        <p:grpSpPr>
          <a:xfrm>
            <a:off x="107356" y="4044370"/>
            <a:ext cx="8917498" cy="2256434"/>
            <a:chOff x="107357" y="4044370"/>
            <a:chExt cx="6552000" cy="2256434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7BCADB5-6398-EBBC-3124-494C6B6A2759}"/>
                </a:ext>
              </a:extLst>
            </p:cNvPr>
            <p:cNvSpPr/>
            <p:nvPr/>
          </p:nvSpPr>
          <p:spPr>
            <a:xfrm>
              <a:off x="107357" y="4044370"/>
              <a:ext cx="6552000" cy="22564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158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F00D2309-4A9B-B89F-7AFA-5AA0CA4D571C}"/>
                </a:ext>
              </a:extLst>
            </p:cNvPr>
            <p:cNvSpPr txBox="1"/>
            <p:nvPr/>
          </p:nvSpPr>
          <p:spPr>
            <a:xfrm>
              <a:off x="5375340" y="5728413"/>
              <a:ext cx="1099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err="1">
                  <a:solidFill>
                    <a:srgbClr val="158543"/>
                  </a:solidFill>
                </a:rPr>
                <a:t>Readout</a:t>
              </a:r>
              <a:endParaRPr lang="en-GB" sz="2400" b="1" dirty="0">
                <a:solidFill>
                  <a:srgbClr val="158543"/>
                </a:solidFill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E0782B4-8661-D7C1-323E-2A1C76FBBDEA}"/>
              </a:ext>
            </a:extLst>
          </p:cNvPr>
          <p:cNvGrpSpPr/>
          <p:nvPr/>
        </p:nvGrpSpPr>
        <p:grpSpPr>
          <a:xfrm>
            <a:off x="109056" y="1786855"/>
            <a:ext cx="8917498" cy="2256434"/>
            <a:chOff x="109057" y="1786855"/>
            <a:chExt cx="6552000" cy="2256434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31DC2E9F-3B1A-811E-4111-5D61B61A3275}"/>
                </a:ext>
              </a:extLst>
            </p:cNvPr>
            <p:cNvSpPr/>
            <p:nvPr/>
          </p:nvSpPr>
          <p:spPr>
            <a:xfrm>
              <a:off x="109057" y="1786855"/>
              <a:ext cx="6552000" cy="22564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8C5921CC-D5A9-752A-9678-8EA9662059E0}"/>
                </a:ext>
              </a:extLst>
            </p:cNvPr>
            <p:cNvSpPr txBox="1"/>
            <p:nvPr/>
          </p:nvSpPr>
          <p:spPr>
            <a:xfrm>
              <a:off x="5017422" y="2140226"/>
              <a:ext cx="1462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err="1">
                  <a:solidFill>
                    <a:schemeClr val="accent2">
                      <a:lumMod val="50000"/>
                    </a:schemeClr>
                  </a:solidFill>
                </a:rPr>
                <a:t>Configuration</a:t>
              </a:r>
              <a:endParaRPr lang="en-GB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D7DAB25-B53C-2E08-F694-BEED453DE0F2}"/>
              </a:ext>
            </a:extLst>
          </p:cNvPr>
          <p:cNvGrpSpPr/>
          <p:nvPr/>
        </p:nvGrpSpPr>
        <p:grpSpPr>
          <a:xfrm>
            <a:off x="384971" y="2126280"/>
            <a:ext cx="8374057" cy="3794480"/>
            <a:chOff x="384971" y="2126280"/>
            <a:chExt cx="8374057" cy="3794480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D07C83A7-C05E-C986-F7A7-3CF7695A6E4A}"/>
                </a:ext>
              </a:extLst>
            </p:cNvPr>
            <p:cNvGrpSpPr/>
            <p:nvPr/>
          </p:nvGrpSpPr>
          <p:grpSpPr>
            <a:xfrm>
              <a:off x="384971" y="2126280"/>
              <a:ext cx="8374057" cy="3794480"/>
              <a:chOff x="384971" y="2126280"/>
              <a:chExt cx="8374057" cy="3794480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EBB9A85-AC83-EBD3-62AD-0BEA274203FD}"/>
                  </a:ext>
                </a:extLst>
              </p:cNvPr>
              <p:cNvSpPr/>
              <p:nvPr/>
            </p:nvSpPr>
            <p:spPr>
              <a:xfrm>
                <a:off x="389960" y="2126280"/>
                <a:ext cx="1371599" cy="1143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CCCC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Windows PC</a:t>
                </a:r>
              </a:p>
            </p:txBody>
          </p:sp>
          <p:sp>
            <p:nvSpPr>
              <p:cNvPr id="8" name="Freihandform: Form 7">
                <a:extLst>
                  <a:ext uri="{FF2B5EF4-FFF2-40B4-BE49-F238E27FC236}">
                    <a16:creationId xmlns:a16="http://schemas.microsoft.com/office/drawing/2014/main" id="{40CE92A4-1369-06D0-F1BF-516A31E1BEC5}"/>
                  </a:ext>
                </a:extLst>
              </p:cNvPr>
              <p:cNvSpPr/>
              <p:nvPr/>
            </p:nvSpPr>
            <p:spPr>
              <a:xfrm>
                <a:off x="4290201" y="2359908"/>
                <a:ext cx="914400" cy="68579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6D6D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MDT-DCS</a:t>
                </a:r>
              </a:p>
            </p:txBody>
          </p:sp>
          <p:cxnSp>
            <p:nvCxnSpPr>
              <p:cNvPr id="9" name="Verbinder: gewinkelt 8">
                <a:extLst>
                  <a:ext uri="{FF2B5EF4-FFF2-40B4-BE49-F238E27FC236}">
                    <a16:creationId xmlns:a16="http://schemas.microsoft.com/office/drawing/2014/main" id="{DDD58EB3-A2A9-A74A-C33A-C0D18324C895}"/>
                  </a:ext>
                </a:extLst>
              </p:cNvPr>
              <p:cNvCxnSpPr>
                <a:stCxn id="7" idx="1"/>
                <a:endCxn id="8" idx="3"/>
              </p:cNvCxnSpPr>
              <p:nvPr/>
            </p:nvCxnSpPr>
            <p:spPr>
              <a:xfrm>
                <a:off x="1761559" y="2697780"/>
                <a:ext cx="2528642" cy="5028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A91153D-E0A9-C5E8-9655-42FD82215286}"/>
                  </a:ext>
                </a:extLst>
              </p:cNvPr>
              <p:cNvSpPr txBox="1"/>
              <p:nvPr/>
            </p:nvSpPr>
            <p:spPr>
              <a:xfrm>
                <a:off x="2303361" y="2407788"/>
                <a:ext cx="160020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CAN-BUS</a:t>
                </a:r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DC873638-6845-63F6-458D-5F63F6B05BF2}"/>
                  </a:ext>
                </a:extLst>
              </p:cNvPr>
              <p:cNvSpPr/>
              <p:nvPr/>
            </p:nvSpPr>
            <p:spPr>
              <a:xfrm>
                <a:off x="5052142" y="3588211"/>
                <a:ext cx="1600200" cy="9144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77BC65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CSM-Card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25MHz</a:t>
                </a:r>
              </a:p>
            </p:txBody>
          </p:sp>
          <p:cxnSp>
            <p:nvCxnSpPr>
              <p:cNvPr id="12" name="Verbinder: gewinkelt 11">
                <a:extLst>
                  <a:ext uri="{FF2B5EF4-FFF2-40B4-BE49-F238E27FC236}">
                    <a16:creationId xmlns:a16="http://schemas.microsoft.com/office/drawing/2014/main" id="{61A3DC3B-AF37-6170-C393-C89343292F2D}"/>
                  </a:ext>
                </a:extLst>
              </p:cNvPr>
              <p:cNvCxnSpPr>
                <a:cxnSpLocks/>
                <a:stCxn id="8" idx="1"/>
                <a:endCxn id="11" idx="0"/>
              </p:cNvCxnSpPr>
              <p:nvPr/>
            </p:nvCxnSpPr>
            <p:spPr>
              <a:xfrm>
                <a:off x="5204601" y="2702808"/>
                <a:ext cx="647641" cy="88540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5FF44BD-9613-787A-E065-8C3F09E0D4BE}"/>
                  </a:ext>
                </a:extLst>
              </p:cNvPr>
              <p:cNvSpPr txBox="1"/>
              <p:nvPr/>
            </p:nvSpPr>
            <p:spPr>
              <a:xfrm>
                <a:off x="5393309" y="2367176"/>
                <a:ext cx="685799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 err="1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Jtag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endParaRPr>
              </a:p>
            </p:txBody>
          </p:sp>
          <p:cxnSp>
            <p:nvCxnSpPr>
              <p:cNvPr id="14" name="Verbinder: gewinkelt 13">
                <a:extLst>
                  <a:ext uri="{FF2B5EF4-FFF2-40B4-BE49-F238E27FC236}">
                    <a16:creationId xmlns:a16="http://schemas.microsoft.com/office/drawing/2014/main" id="{14C73998-1E7B-8D00-D8DD-832A10157A5D}"/>
                  </a:ext>
                </a:extLst>
              </p:cNvPr>
              <p:cNvCxnSpPr>
                <a:cxnSpLocks/>
                <a:stCxn id="11" idx="1"/>
                <a:endCxn id="15" idx="3"/>
              </p:cNvCxnSpPr>
              <p:nvPr/>
            </p:nvCxnSpPr>
            <p:spPr>
              <a:xfrm flipV="1">
                <a:off x="6652342" y="4042083"/>
                <a:ext cx="735087" cy="3328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07935A2F-ABEE-BB3A-9AEE-2F78506AFB93}"/>
                  </a:ext>
                </a:extLst>
              </p:cNvPr>
              <p:cNvSpPr/>
              <p:nvPr/>
            </p:nvSpPr>
            <p:spPr>
              <a:xfrm>
                <a:off x="7387429" y="3599381"/>
                <a:ext cx="1371599" cy="885403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729FCF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Mezzanine Cards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dirty="0">
                    <a:latin typeface="Liberation Sans" pitchFamily="18"/>
                    <a:ea typeface="Noto Sans CJK SC" pitchFamily="2"/>
                    <a:cs typeface="FreeSans" pitchFamily="2"/>
                  </a:rPr>
                  <a:t>(x 18)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endParaRPr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25453085-71DC-591F-7FAA-1F74983D9808}"/>
                  </a:ext>
                </a:extLst>
              </p:cNvPr>
              <p:cNvSpPr/>
              <p:nvPr/>
            </p:nvSpPr>
            <p:spPr>
              <a:xfrm>
                <a:off x="384971" y="4777760"/>
                <a:ext cx="1371599" cy="1143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CCCC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Linux PC</a:t>
                </a:r>
              </a:p>
            </p:txBody>
          </p:sp>
          <p:cxnSp>
            <p:nvCxnSpPr>
              <p:cNvPr id="17" name="Verbinder: gewinkelt 16">
                <a:extLst>
                  <a:ext uri="{FF2B5EF4-FFF2-40B4-BE49-F238E27FC236}">
                    <a16:creationId xmlns:a16="http://schemas.microsoft.com/office/drawing/2014/main" id="{A1165B63-914C-3A14-994A-3283FEFBE06B}"/>
                  </a:ext>
                </a:extLst>
              </p:cNvPr>
              <p:cNvCxnSpPr>
                <a:cxnSpLocks/>
                <a:stCxn id="28" idx="1"/>
                <a:endCxn id="11" idx="2"/>
              </p:cNvCxnSpPr>
              <p:nvPr/>
            </p:nvCxnSpPr>
            <p:spPr>
              <a:xfrm flipV="1">
                <a:off x="3509524" y="4502611"/>
                <a:ext cx="2342718" cy="84304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EEC87C6C-D28D-4ADD-634A-1F96E57C5786}"/>
                  </a:ext>
                </a:extLst>
              </p:cNvPr>
              <p:cNvSpPr txBox="1"/>
              <p:nvPr/>
            </p:nvSpPr>
            <p:spPr>
              <a:xfrm>
                <a:off x="4290201" y="5019600"/>
                <a:ext cx="1371599" cy="6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Optical Fiber</a:t>
                </a:r>
              </a:p>
            </p:txBody>
          </p:sp>
        </p:grp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65657A28-A249-369C-6BE9-D4F128132440}"/>
                </a:ext>
              </a:extLst>
            </p:cNvPr>
            <p:cNvSpPr/>
            <p:nvPr/>
          </p:nvSpPr>
          <p:spPr>
            <a:xfrm>
              <a:off x="2595124" y="5002754"/>
              <a:ext cx="914400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39EF6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square" lIns="99360" tIns="54360" rIns="99360" bIns="5436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GOLA/FILAR</a:t>
              </a:r>
            </a:p>
          </p:txBody>
        </p:sp>
        <p:cxnSp>
          <p:nvCxnSpPr>
            <p:cNvPr id="30" name="Verbinder: gewinkelt 29">
              <a:extLst>
                <a:ext uri="{FF2B5EF4-FFF2-40B4-BE49-F238E27FC236}">
                  <a16:creationId xmlns:a16="http://schemas.microsoft.com/office/drawing/2014/main" id="{6003425F-5E39-8F5F-78F7-C3094CF05E2B}"/>
                </a:ext>
              </a:extLst>
            </p:cNvPr>
            <p:cNvCxnSpPr>
              <a:cxnSpLocks/>
              <a:stCxn id="16" idx="1"/>
              <a:endCxn id="28" idx="3"/>
            </p:cNvCxnSpPr>
            <p:nvPr/>
          </p:nvCxnSpPr>
          <p:spPr>
            <a:xfrm flipV="1">
              <a:off x="1756570" y="5345654"/>
              <a:ext cx="838554" cy="3606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</p:grpSp>
    </p:spTree>
    <p:extLst>
      <p:ext uri="{BB962C8B-B14F-4D97-AF65-F5344CB8AC3E}">
        <p14:creationId xmlns:p14="http://schemas.microsoft.com/office/powerpoint/2010/main" val="378615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9E7F5-6544-26A3-9F17-BB9F55B0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CSM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CBBCA1-852E-C3DF-1598-7038C7163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C</a:t>
            </a:r>
            <a:r>
              <a:rPr lang="de-DE" dirty="0"/>
              <a:t>hamber </a:t>
            </a:r>
            <a:r>
              <a:rPr lang="de-DE" b="1" dirty="0"/>
              <a:t>S</a:t>
            </a:r>
            <a:r>
              <a:rPr lang="de-DE" dirty="0"/>
              <a:t>ervice </a:t>
            </a:r>
            <a:r>
              <a:rPr lang="de-DE" b="1" dirty="0"/>
              <a:t>M</a:t>
            </a:r>
            <a:r>
              <a:rPr lang="de-DE" dirty="0"/>
              <a:t>odule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6CD535-674B-DD78-5814-4B6CEA55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090006-3476-FC15-A9A8-C7293908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5A1B37-14CF-8F7D-E7F2-B917F2F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15</a:t>
            </a:fld>
            <a:endParaRPr lang="en-GB"/>
          </a:p>
        </p:txBody>
      </p:sp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CA5EBF3D-ECF4-B2B3-05A7-A5BA37BA4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49" y="2161101"/>
            <a:ext cx="5614702" cy="364157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D6FA1A3-E8C7-F10E-7D5C-F76A6A75244D}"/>
              </a:ext>
            </a:extLst>
          </p:cNvPr>
          <p:cNvSpPr txBox="1"/>
          <p:nvPr/>
        </p:nvSpPr>
        <p:spPr>
          <a:xfrm>
            <a:off x="67113" y="5802678"/>
            <a:ext cx="6590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[5] The ATLAS </a:t>
            </a:r>
            <a:r>
              <a:rPr lang="de-DE" sz="1600" dirty="0" err="1"/>
              <a:t>Collaboration</a:t>
            </a:r>
            <a:r>
              <a:rPr lang="de-DE" sz="1600" dirty="0"/>
              <a:t>, </a:t>
            </a:r>
            <a:r>
              <a:rPr lang="en-GB" sz="1600" dirty="0"/>
              <a:t>Technical Design Report for the Phase-II</a:t>
            </a:r>
            <a:br>
              <a:rPr lang="en-GB" sz="1600" dirty="0"/>
            </a:br>
            <a:r>
              <a:rPr lang="en-GB" sz="1600" dirty="0"/>
              <a:t>Upgrade of the ATLAS Muon Spectrometer</a:t>
            </a:r>
            <a:r>
              <a:rPr lang="de-DE" sz="1600" dirty="0"/>
              <a:t>(2017)</a:t>
            </a:r>
            <a:endParaRPr lang="en-GB" sz="1600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FD701FE-B566-D226-9849-868F4C2832EB}"/>
              </a:ext>
            </a:extLst>
          </p:cNvPr>
          <p:cNvCxnSpPr>
            <a:cxnSpLocks/>
          </p:cNvCxnSpPr>
          <p:nvPr/>
        </p:nvCxnSpPr>
        <p:spPr>
          <a:xfrm>
            <a:off x="2387600" y="2438400"/>
            <a:ext cx="567267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821CA70-B945-500E-CDF7-59A549FC3D54}"/>
              </a:ext>
            </a:extLst>
          </p:cNvPr>
          <p:cNvCxnSpPr>
            <a:cxnSpLocks/>
          </p:cNvCxnSpPr>
          <p:nvPr/>
        </p:nvCxnSpPr>
        <p:spPr>
          <a:xfrm>
            <a:off x="4783667" y="2514600"/>
            <a:ext cx="643466" cy="5926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7DC3F7F-BA8E-902A-5DCD-D8B28B2D5BB9}"/>
              </a:ext>
            </a:extLst>
          </p:cNvPr>
          <p:cNvCxnSpPr>
            <a:cxnSpLocks/>
          </p:cNvCxnSpPr>
          <p:nvPr/>
        </p:nvCxnSpPr>
        <p:spPr>
          <a:xfrm>
            <a:off x="5952067" y="2438400"/>
            <a:ext cx="237068" cy="668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B18417B-9281-CC73-3E99-8E276C77A48D}"/>
              </a:ext>
            </a:extLst>
          </p:cNvPr>
          <p:cNvCxnSpPr>
            <a:cxnSpLocks/>
          </p:cNvCxnSpPr>
          <p:nvPr/>
        </p:nvCxnSpPr>
        <p:spPr>
          <a:xfrm flipH="1" flipV="1">
            <a:off x="5139267" y="3886200"/>
            <a:ext cx="4826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730F6EE-0112-58C9-F75A-159B4792E80D}"/>
              </a:ext>
            </a:extLst>
          </p:cNvPr>
          <p:cNvCxnSpPr>
            <a:cxnSpLocks/>
          </p:cNvCxnSpPr>
          <p:nvPr/>
        </p:nvCxnSpPr>
        <p:spPr>
          <a:xfrm flipH="1" flipV="1">
            <a:off x="3090333" y="4521200"/>
            <a:ext cx="584200" cy="965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12B3EBA8-C940-726D-698F-999DFB8D6596}"/>
              </a:ext>
            </a:extLst>
          </p:cNvPr>
          <p:cNvCxnSpPr>
            <a:cxnSpLocks/>
          </p:cNvCxnSpPr>
          <p:nvPr/>
        </p:nvCxnSpPr>
        <p:spPr>
          <a:xfrm flipH="1" flipV="1">
            <a:off x="2590800" y="4351867"/>
            <a:ext cx="1270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58B2EE70-C47E-BF53-CCCC-0650299970F8}"/>
              </a:ext>
            </a:extLst>
          </p:cNvPr>
          <p:cNvSpPr txBox="1"/>
          <p:nvPr/>
        </p:nvSpPr>
        <p:spPr>
          <a:xfrm>
            <a:off x="1764649" y="2161101"/>
            <a:ext cx="16474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DCS Analog </a:t>
            </a:r>
            <a:r>
              <a:rPr lang="de-DE" sz="1400" b="1" dirty="0" err="1">
                <a:solidFill>
                  <a:srgbClr val="FF0000"/>
                </a:solidFill>
              </a:rPr>
              <a:t>Mux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E83EE47-9157-01AB-4DF9-31577862A297}"/>
              </a:ext>
            </a:extLst>
          </p:cNvPr>
          <p:cNvSpPr txBox="1"/>
          <p:nvPr/>
        </p:nvSpPr>
        <p:spPr>
          <a:xfrm>
            <a:off x="3060783" y="2360711"/>
            <a:ext cx="20784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GOL (Gigabit Optical Link)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9B4125E-3372-58E7-8360-5E0D72659CAC}"/>
              </a:ext>
            </a:extLst>
          </p:cNvPr>
          <p:cNvSpPr txBox="1"/>
          <p:nvPr/>
        </p:nvSpPr>
        <p:spPr>
          <a:xfrm>
            <a:off x="5380567" y="2129878"/>
            <a:ext cx="13525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Optical Driver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500AEE4-3A0E-69DC-92AC-D4BD0BD34F87}"/>
              </a:ext>
            </a:extLst>
          </p:cNvPr>
          <p:cNvSpPr txBox="1"/>
          <p:nvPr/>
        </p:nvSpPr>
        <p:spPr>
          <a:xfrm>
            <a:off x="4704680" y="5024489"/>
            <a:ext cx="29689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FPGA </a:t>
            </a:r>
            <a:r>
              <a:rPr lang="de-DE" sz="1400" b="1" dirty="0" err="1">
                <a:solidFill>
                  <a:srgbClr val="FF0000"/>
                </a:solidFill>
              </a:rPr>
              <a:t>Initialization</a:t>
            </a:r>
            <a:r>
              <a:rPr lang="de-DE" sz="1400" b="1" dirty="0">
                <a:solidFill>
                  <a:srgbClr val="FF0000"/>
                </a:solidFill>
              </a:rPr>
              <a:t> &amp; </a:t>
            </a:r>
            <a:r>
              <a:rPr lang="de-DE" sz="1400" b="1" dirty="0" err="1">
                <a:solidFill>
                  <a:srgbClr val="FF0000"/>
                </a:solidFill>
              </a:rPr>
              <a:t>multiplexing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9201204-FB26-E3D1-A182-08BCB0794413}"/>
              </a:ext>
            </a:extLst>
          </p:cNvPr>
          <p:cNvSpPr txBox="1"/>
          <p:nvPr/>
        </p:nvSpPr>
        <p:spPr>
          <a:xfrm>
            <a:off x="2874517" y="5450233"/>
            <a:ext cx="25434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rgbClr val="FF0000"/>
                </a:solidFill>
              </a:rPr>
              <a:t>TTCrx</a:t>
            </a:r>
            <a:r>
              <a:rPr lang="de-DE" sz="1400" b="1" dirty="0">
                <a:solidFill>
                  <a:srgbClr val="FF0000"/>
                </a:solidFill>
              </a:rPr>
              <a:t> (Trigger Timing &amp; Control)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B81F2BA-B8B9-305E-7F25-F5A5A3D4390A}"/>
              </a:ext>
            </a:extLst>
          </p:cNvPr>
          <p:cNvSpPr txBox="1"/>
          <p:nvPr/>
        </p:nvSpPr>
        <p:spPr>
          <a:xfrm>
            <a:off x="1954334" y="5139366"/>
            <a:ext cx="14725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Optical Receiver</a:t>
            </a:r>
          </a:p>
        </p:txBody>
      </p:sp>
    </p:spTree>
    <p:extLst>
      <p:ext uri="{BB962C8B-B14F-4D97-AF65-F5344CB8AC3E}">
        <p14:creationId xmlns:p14="http://schemas.microsoft.com/office/powerpoint/2010/main" val="87906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62741-5BCE-66B0-FF53-8766B927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CRF Electronics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61F1C1-6949-0392-CD6A-D65A1E2A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A7059B-A1D1-868B-D190-D841907F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96C685-10F8-FC8A-93F6-E9E9DDE8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16</a:t>
            </a:fld>
            <a:endParaRPr lang="en-GB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E92CFFB-2F64-4094-E72A-86BB9A8DFDD7}"/>
              </a:ext>
            </a:extLst>
          </p:cNvPr>
          <p:cNvGrpSpPr/>
          <p:nvPr/>
        </p:nvGrpSpPr>
        <p:grpSpPr>
          <a:xfrm>
            <a:off x="107356" y="4044370"/>
            <a:ext cx="8917498" cy="2256434"/>
            <a:chOff x="107357" y="4044370"/>
            <a:chExt cx="6552000" cy="2256434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7BCADB5-6398-EBBC-3124-494C6B6A2759}"/>
                </a:ext>
              </a:extLst>
            </p:cNvPr>
            <p:cNvSpPr/>
            <p:nvPr/>
          </p:nvSpPr>
          <p:spPr>
            <a:xfrm>
              <a:off x="107357" y="4044370"/>
              <a:ext cx="6552000" cy="22564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158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F00D2309-4A9B-B89F-7AFA-5AA0CA4D571C}"/>
                </a:ext>
              </a:extLst>
            </p:cNvPr>
            <p:cNvSpPr txBox="1"/>
            <p:nvPr/>
          </p:nvSpPr>
          <p:spPr>
            <a:xfrm>
              <a:off x="5375340" y="5728413"/>
              <a:ext cx="1099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err="1">
                  <a:solidFill>
                    <a:srgbClr val="158543"/>
                  </a:solidFill>
                </a:rPr>
                <a:t>Readout</a:t>
              </a:r>
              <a:endParaRPr lang="en-GB" sz="2400" b="1" dirty="0">
                <a:solidFill>
                  <a:srgbClr val="158543"/>
                </a:solidFill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E0782B4-8661-D7C1-323E-2A1C76FBBDEA}"/>
              </a:ext>
            </a:extLst>
          </p:cNvPr>
          <p:cNvGrpSpPr/>
          <p:nvPr/>
        </p:nvGrpSpPr>
        <p:grpSpPr>
          <a:xfrm>
            <a:off x="109056" y="1786855"/>
            <a:ext cx="8917498" cy="2256434"/>
            <a:chOff x="109057" y="1786855"/>
            <a:chExt cx="6552000" cy="2256434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31DC2E9F-3B1A-811E-4111-5D61B61A3275}"/>
                </a:ext>
              </a:extLst>
            </p:cNvPr>
            <p:cNvSpPr/>
            <p:nvPr/>
          </p:nvSpPr>
          <p:spPr>
            <a:xfrm>
              <a:off x="109057" y="1786855"/>
              <a:ext cx="6552000" cy="22564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8C5921CC-D5A9-752A-9678-8EA9662059E0}"/>
                </a:ext>
              </a:extLst>
            </p:cNvPr>
            <p:cNvSpPr txBox="1"/>
            <p:nvPr/>
          </p:nvSpPr>
          <p:spPr>
            <a:xfrm>
              <a:off x="5017422" y="2140226"/>
              <a:ext cx="1462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err="1">
                  <a:solidFill>
                    <a:schemeClr val="accent2">
                      <a:lumMod val="50000"/>
                    </a:schemeClr>
                  </a:solidFill>
                </a:rPr>
                <a:t>Configuration</a:t>
              </a:r>
              <a:endParaRPr lang="en-GB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D7DAB25-B53C-2E08-F694-BEED453DE0F2}"/>
              </a:ext>
            </a:extLst>
          </p:cNvPr>
          <p:cNvGrpSpPr/>
          <p:nvPr/>
        </p:nvGrpSpPr>
        <p:grpSpPr>
          <a:xfrm>
            <a:off x="384971" y="2126280"/>
            <a:ext cx="8374057" cy="3794480"/>
            <a:chOff x="384971" y="2126280"/>
            <a:chExt cx="8374057" cy="3794480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D07C83A7-C05E-C986-F7A7-3CF7695A6E4A}"/>
                </a:ext>
              </a:extLst>
            </p:cNvPr>
            <p:cNvGrpSpPr/>
            <p:nvPr/>
          </p:nvGrpSpPr>
          <p:grpSpPr>
            <a:xfrm>
              <a:off x="384971" y="2126280"/>
              <a:ext cx="8374057" cy="3794480"/>
              <a:chOff x="384971" y="2126280"/>
              <a:chExt cx="8374057" cy="3794480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EBB9A85-AC83-EBD3-62AD-0BEA274203FD}"/>
                  </a:ext>
                </a:extLst>
              </p:cNvPr>
              <p:cNvSpPr/>
              <p:nvPr/>
            </p:nvSpPr>
            <p:spPr>
              <a:xfrm>
                <a:off x="389960" y="2126280"/>
                <a:ext cx="1371599" cy="1143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CCCC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Windows PC</a:t>
                </a:r>
              </a:p>
            </p:txBody>
          </p:sp>
          <p:sp>
            <p:nvSpPr>
              <p:cNvPr id="8" name="Freihandform: Form 7">
                <a:extLst>
                  <a:ext uri="{FF2B5EF4-FFF2-40B4-BE49-F238E27FC236}">
                    <a16:creationId xmlns:a16="http://schemas.microsoft.com/office/drawing/2014/main" id="{40CE92A4-1369-06D0-F1BF-516A31E1BEC5}"/>
                  </a:ext>
                </a:extLst>
              </p:cNvPr>
              <p:cNvSpPr/>
              <p:nvPr/>
            </p:nvSpPr>
            <p:spPr>
              <a:xfrm>
                <a:off x="4290201" y="2359908"/>
                <a:ext cx="914400" cy="68579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6D6D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MDT-DCS</a:t>
                </a:r>
              </a:p>
            </p:txBody>
          </p:sp>
          <p:cxnSp>
            <p:nvCxnSpPr>
              <p:cNvPr id="9" name="Verbinder: gewinkelt 8">
                <a:extLst>
                  <a:ext uri="{FF2B5EF4-FFF2-40B4-BE49-F238E27FC236}">
                    <a16:creationId xmlns:a16="http://schemas.microsoft.com/office/drawing/2014/main" id="{DDD58EB3-A2A9-A74A-C33A-C0D18324C895}"/>
                  </a:ext>
                </a:extLst>
              </p:cNvPr>
              <p:cNvCxnSpPr>
                <a:stCxn id="7" idx="1"/>
                <a:endCxn id="8" idx="3"/>
              </p:cNvCxnSpPr>
              <p:nvPr/>
            </p:nvCxnSpPr>
            <p:spPr>
              <a:xfrm>
                <a:off x="1761559" y="2697780"/>
                <a:ext cx="2528642" cy="5028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A91153D-E0A9-C5E8-9655-42FD82215286}"/>
                  </a:ext>
                </a:extLst>
              </p:cNvPr>
              <p:cNvSpPr txBox="1"/>
              <p:nvPr/>
            </p:nvSpPr>
            <p:spPr>
              <a:xfrm>
                <a:off x="2303361" y="2407788"/>
                <a:ext cx="160020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CAN-BUS</a:t>
                </a:r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DC873638-6845-63F6-458D-5F63F6B05BF2}"/>
                  </a:ext>
                </a:extLst>
              </p:cNvPr>
              <p:cNvSpPr/>
              <p:nvPr/>
            </p:nvSpPr>
            <p:spPr>
              <a:xfrm>
                <a:off x="5052142" y="3588211"/>
                <a:ext cx="1600200" cy="9144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77BC65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CSM-Card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25MHz</a:t>
                </a:r>
              </a:p>
            </p:txBody>
          </p:sp>
          <p:cxnSp>
            <p:nvCxnSpPr>
              <p:cNvPr id="12" name="Verbinder: gewinkelt 11">
                <a:extLst>
                  <a:ext uri="{FF2B5EF4-FFF2-40B4-BE49-F238E27FC236}">
                    <a16:creationId xmlns:a16="http://schemas.microsoft.com/office/drawing/2014/main" id="{61A3DC3B-AF37-6170-C393-C89343292F2D}"/>
                  </a:ext>
                </a:extLst>
              </p:cNvPr>
              <p:cNvCxnSpPr>
                <a:cxnSpLocks/>
                <a:stCxn id="8" idx="1"/>
                <a:endCxn id="11" idx="0"/>
              </p:cNvCxnSpPr>
              <p:nvPr/>
            </p:nvCxnSpPr>
            <p:spPr>
              <a:xfrm>
                <a:off x="5204601" y="2702808"/>
                <a:ext cx="647641" cy="88540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5FF44BD-9613-787A-E065-8C3F09E0D4BE}"/>
                  </a:ext>
                </a:extLst>
              </p:cNvPr>
              <p:cNvSpPr txBox="1"/>
              <p:nvPr/>
            </p:nvSpPr>
            <p:spPr>
              <a:xfrm>
                <a:off x="5393309" y="2367176"/>
                <a:ext cx="685799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 err="1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Jtag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endParaRPr>
              </a:p>
            </p:txBody>
          </p:sp>
          <p:cxnSp>
            <p:nvCxnSpPr>
              <p:cNvPr id="14" name="Verbinder: gewinkelt 13">
                <a:extLst>
                  <a:ext uri="{FF2B5EF4-FFF2-40B4-BE49-F238E27FC236}">
                    <a16:creationId xmlns:a16="http://schemas.microsoft.com/office/drawing/2014/main" id="{14C73998-1E7B-8D00-D8DD-832A10157A5D}"/>
                  </a:ext>
                </a:extLst>
              </p:cNvPr>
              <p:cNvCxnSpPr>
                <a:cxnSpLocks/>
                <a:stCxn id="11" idx="1"/>
                <a:endCxn id="15" idx="3"/>
              </p:cNvCxnSpPr>
              <p:nvPr/>
            </p:nvCxnSpPr>
            <p:spPr>
              <a:xfrm flipV="1">
                <a:off x="6652342" y="4042083"/>
                <a:ext cx="735087" cy="3328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07935A2F-ABEE-BB3A-9AEE-2F78506AFB93}"/>
                  </a:ext>
                </a:extLst>
              </p:cNvPr>
              <p:cNvSpPr/>
              <p:nvPr/>
            </p:nvSpPr>
            <p:spPr>
              <a:xfrm>
                <a:off x="7387429" y="3599381"/>
                <a:ext cx="1371599" cy="885403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729FCF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Mezzanine Cards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dirty="0">
                    <a:latin typeface="Liberation Sans" pitchFamily="18"/>
                    <a:ea typeface="Noto Sans CJK SC" pitchFamily="2"/>
                    <a:cs typeface="FreeSans" pitchFamily="2"/>
                  </a:rPr>
                  <a:t>(x 18)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endParaRPr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25453085-71DC-591F-7FAA-1F74983D9808}"/>
                  </a:ext>
                </a:extLst>
              </p:cNvPr>
              <p:cNvSpPr/>
              <p:nvPr/>
            </p:nvSpPr>
            <p:spPr>
              <a:xfrm>
                <a:off x="384971" y="4777760"/>
                <a:ext cx="1371599" cy="1143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CCCC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Linux PC</a:t>
                </a:r>
              </a:p>
            </p:txBody>
          </p:sp>
          <p:cxnSp>
            <p:nvCxnSpPr>
              <p:cNvPr id="17" name="Verbinder: gewinkelt 16">
                <a:extLst>
                  <a:ext uri="{FF2B5EF4-FFF2-40B4-BE49-F238E27FC236}">
                    <a16:creationId xmlns:a16="http://schemas.microsoft.com/office/drawing/2014/main" id="{A1165B63-914C-3A14-994A-3283FEFBE06B}"/>
                  </a:ext>
                </a:extLst>
              </p:cNvPr>
              <p:cNvCxnSpPr>
                <a:cxnSpLocks/>
                <a:stCxn id="28" idx="1"/>
                <a:endCxn id="11" idx="2"/>
              </p:cNvCxnSpPr>
              <p:nvPr/>
            </p:nvCxnSpPr>
            <p:spPr>
              <a:xfrm flipV="1">
                <a:off x="3509524" y="4502611"/>
                <a:ext cx="2342718" cy="84304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EEC87C6C-D28D-4ADD-634A-1F96E57C5786}"/>
                  </a:ext>
                </a:extLst>
              </p:cNvPr>
              <p:cNvSpPr txBox="1"/>
              <p:nvPr/>
            </p:nvSpPr>
            <p:spPr>
              <a:xfrm>
                <a:off x="4290201" y="5019600"/>
                <a:ext cx="1371599" cy="6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Optical Fiber</a:t>
                </a:r>
              </a:p>
            </p:txBody>
          </p:sp>
        </p:grp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65657A28-A249-369C-6BE9-D4F128132440}"/>
                </a:ext>
              </a:extLst>
            </p:cNvPr>
            <p:cNvSpPr/>
            <p:nvPr/>
          </p:nvSpPr>
          <p:spPr>
            <a:xfrm>
              <a:off x="2595124" y="5002754"/>
              <a:ext cx="914400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39EF6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square" lIns="99360" tIns="54360" rIns="99360" bIns="5436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GOLA/FILAR</a:t>
              </a:r>
            </a:p>
          </p:txBody>
        </p:sp>
        <p:cxnSp>
          <p:nvCxnSpPr>
            <p:cNvPr id="30" name="Verbinder: gewinkelt 29">
              <a:extLst>
                <a:ext uri="{FF2B5EF4-FFF2-40B4-BE49-F238E27FC236}">
                  <a16:creationId xmlns:a16="http://schemas.microsoft.com/office/drawing/2014/main" id="{6003425F-5E39-8F5F-78F7-C3094CF05E2B}"/>
                </a:ext>
              </a:extLst>
            </p:cNvPr>
            <p:cNvCxnSpPr>
              <a:cxnSpLocks/>
              <a:stCxn id="16" idx="1"/>
              <a:endCxn id="28" idx="3"/>
            </p:cNvCxnSpPr>
            <p:nvPr/>
          </p:nvCxnSpPr>
          <p:spPr>
            <a:xfrm flipV="1">
              <a:off x="1756570" y="5345654"/>
              <a:ext cx="838554" cy="3606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</p:grpSp>
    </p:spTree>
    <p:extLst>
      <p:ext uri="{BB962C8B-B14F-4D97-AF65-F5344CB8AC3E}">
        <p14:creationId xmlns:p14="http://schemas.microsoft.com/office/powerpoint/2010/main" val="344828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30290-5506-F0FC-0B8B-310021DE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MDT-DCS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A2D043-3689-A9D1-4C95-3C73BC561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DCS: </a:t>
            </a:r>
            <a:r>
              <a:rPr lang="de-DE" b="1" dirty="0" err="1"/>
              <a:t>D</a:t>
            </a:r>
            <a:r>
              <a:rPr lang="de-DE" dirty="0" err="1"/>
              <a:t>etector</a:t>
            </a:r>
            <a:r>
              <a:rPr lang="de-DE" dirty="0"/>
              <a:t> </a:t>
            </a:r>
            <a:r>
              <a:rPr lang="de-DE" b="1" dirty="0"/>
              <a:t>C</a:t>
            </a:r>
            <a:r>
              <a:rPr lang="de-DE" dirty="0"/>
              <a:t>ontrol </a:t>
            </a:r>
            <a:r>
              <a:rPr lang="de-DE" b="1" dirty="0"/>
              <a:t>S</a:t>
            </a:r>
            <a:r>
              <a:rPr lang="de-DE" dirty="0"/>
              <a:t>ystem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EF54A1-164A-62BE-3B98-06E90753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32D426-7B41-661A-6D1D-98B3CA21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944B44-58E9-5FCD-5853-FCA7D711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17</a:t>
            </a:fld>
            <a:endParaRPr lang="en-GB"/>
          </a:p>
        </p:txBody>
      </p:sp>
      <p:pic>
        <p:nvPicPr>
          <p:cNvPr id="7" name="Inhaltsplatzhalter 7" descr="Ein Bild, das Text, Elektronik, Schaltkreis enthält.">
            <a:extLst>
              <a:ext uri="{FF2B5EF4-FFF2-40B4-BE49-F238E27FC236}">
                <a16:creationId xmlns:a16="http://schemas.microsoft.com/office/drawing/2014/main" id="{76DCB4AB-1044-EBDA-FDD5-BDACC8EE9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2264494"/>
            <a:ext cx="6910387" cy="375599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2ACAB69-4DFC-1D6A-AF5A-11B9EB0F1930}"/>
              </a:ext>
            </a:extLst>
          </p:cNvPr>
          <p:cNvSpPr txBox="1"/>
          <p:nvPr/>
        </p:nvSpPr>
        <p:spPr>
          <a:xfrm>
            <a:off x="67113" y="6007686"/>
            <a:ext cx="506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[3] Y. Arai et al., </a:t>
            </a:r>
            <a:r>
              <a:rPr lang="en-GB" sz="1600" dirty="0"/>
              <a:t>ATLAS Muon Drift Tube Electronics (2008)</a:t>
            </a:r>
          </a:p>
        </p:txBody>
      </p:sp>
    </p:spTree>
    <p:extLst>
      <p:ext uri="{BB962C8B-B14F-4D97-AF65-F5344CB8AC3E}">
        <p14:creationId xmlns:p14="http://schemas.microsoft.com/office/powerpoint/2010/main" val="3983888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62741-5BCE-66B0-FF53-8766B927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CRF Electronics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61F1C1-6949-0392-CD6A-D65A1E2A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A7059B-A1D1-868B-D190-D841907F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96C685-10F8-FC8A-93F6-E9E9DDE8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18</a:t>
            </a:fld>
            <a:endParaRPr lang="en-GB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E92CFFB-2F64-4094-E72A-86BB9A8DFDD7}"/>
              </a:ext>
            </a:extLst>
          </p:cNvPr>
          <p:cNvGrpSpPr/>
          <p:nvPr/>
        </p:nvGrpSpPr>
        <p:grpSpPr>
          <a:xfrm>
            <a:off x="107356" y="4044370"/>
            <a:ext cx="8917498" cy="2256434"/>
            <a:chOff x="107357" y="4044370"/>
            <a:chExt cx="6552000" cy="2256434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7BCADB5-6398-EBBC-3124-494C6B6A2759}"/>
                </a:ext>
              </a:extLst>
            </p:cNvPr>
            <p:cNvSpPr/>
            <p:nvPr/>
          </p:nvSpPr>
          <p:spPr>
            <a:xfrm>
              <a:off x="107357" y="4044370"/>
              <a:ext cx="6552000" cy="22564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158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F00D2309-4A9B-B89F-7AFA-5AA0CA4D571C}"/>
                </a:ext>
              </a:extLst>
            </p:cNvPr>
            <p:cNvSpPr txBox="1"/>
            <p:nvPr/>
          </p:nvSpPr>
          <p:spPr>
            <a:xfrm>
              <a:off x="5375340" y="5728413"/>
              <a:ext cx="1099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err="1">
                  <a:solidFill>
                    <a:srgbClr val="158543"/>
                  </a:solidFill>
                </a:rPr>
                <a:t>Readout</a:t>
              </a:r>
              <a:endParaRPr lang="en-GB" sz="2400" b="1" dirty="0">
                <a:solidFill>
                  <a:srgbClr val="158543"/>
                </a:solidFill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E0782B4-8661-D7C1-323E-2A1C76FBBDEA}"/>
              </a:ext>
            </a:extLst>
          </p:cNvPr>
          <p:cNvGrpSpPr/>
          <p:nvPr/>
        </p:nvGrpSpPr>
        <p:grpSpPr>
          <a:xfrm>
            <a:off x="109056" y="1786855"/>
            <a:ext cx="8917498" cy="2256434"/>
            <a:chOff x="109057" y="1786855"/>
            <a:chExt cx="6552000" cy="2256434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31DC2E9F-3B1A-811E-4111-5D61B61A3275}"/>
                </a:ext>
              </a:extLst>
            </p:cNvPr>
            <p:cNvSpPr/>
            <p:nvPr/>
          </p:nvSpPr>
          <p:spPr>
            <a:xfrm>
              <a:off x="109057" y="1786855"/>
              <a:ext cx="6552000" cy="22564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8C5921CC-D5A9-752A-9678-8EA9662059E0}"/>
                </a:ext>
              </a:extLst>
            </p:cNvPr>
            <p:cNvSpPr txBox="1"/>
            <p:nvPr/>
          </p:nvSpPr>
          <p:spPr>
            <a:xfrm>
              <a:off x="5017422" y="2140226"/>
              <a:ext cx="1462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err="1">
                  <a:solidFill>
                    <a:schemeClr val="accent2">
                      <a:lumMod val="50000"/>
                    </a:schemeClr>
                  </a:solidFill>
                </a:rPr>
                <a:t>Configuration</a:t>
              </a:r>
              <a:endParaRPr lang="en-GB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D7DAB25-B53C-2E08-F694-BEED453DE0F2}"/>
              </a:ext>
            </a:extLst>
          </p:cNvPr>
          <p:cNvGrpSpPr/>
          <p:nvPr/>
        </p:nvGrpSpPr>
        <p:grpSpPr>
          <a:xfrm>
            <a:off x="384971" y="2126280"/>
            <a:ext cx="8374057" cy="3794480"/>
            <a:chOff x="384971" y="2126280"/>
            <a:chExt cx="8374057" cy="3794480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D07C83A7-C05E-C986-F7A7-3CF7695A6E4A}"/>
                </a:ext>
              </a:extLst>
            </p:cNvPr>
            <p:cNvGrpSpPr/>
            <p:nvPr/>
          </p:nvGrpSpPr>
          <p:grpSpPr>
            <a:xfrm>
              <a:off x="384971" y="2126280"/>
              <a:ext cx="8374057" cy="3794480"/>
              <a:chOff x="384971" y="2126280"/>
              <a:chExt cx="8374057" cy="3794480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EBB9A85-AC83-EBD3-62AD-0BEA274203FD}"/>
                  </a:ext>
                </a:extLst>
              </p:cNvPr>
              <p:cNvSpPr/>
              <p:nvPr/>
            </p:nvSpPr>
            <p:spPr>
              <a:xfrm>
                <a:off x="389960" y="2126280"/>
                <a:ext cx="1371599" cy="1143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CCCC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Windows PC</a:t>
                </a:r>
              </a:p>
            </p:txBody>
          </p:sp>
          <p:sp>
            <p:nvSpPr>
              <p:cNvPr id="8" name="Freihandform: Form 7">
                <a:extLst>
                  <a:ext uri="{FF2B5EF4-FFF2-40B4-BE49-F238E27FC236}">
                    <a16:creationId xmlns:a16="http://schemas.microsoft.com/office/drawing/2014/main" id="{40CE92A4-1369-06D0-F1BF-516A31E1BEC5}"/>
                  </a:ext>
                </a:extLst>
              </p:cNvPr>
              <p:cNvSpPr/>
              <p:nvPr/>
            </p:nvSpPr>
            <p:spPr>
              <a:xfrm>
                <a:off x="4290201" y="2359908"/>
                <a:ext cx="914400" cy="68579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6D6D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MDT-DCS</a:t>
                </a:r>
              </a:p>
            </p:txBody>
          </p:sp>
          <p:cxnSp>
            <p:nvCxnSpPr>
              <p:cNvPr id="9" name="Verbinder: gewinkelt 8">
                <a:extLst>
                  <a:ext uri="{FF2B5EF4-FFF2-40B4-BE49-F238E27FC236}">
                    <a16:creationId xmlns:a16="http://schemas.microsoft.com/office/drawing/2014/main" id="{DDD58EB3-A2A9-A74A-C33A-C0D18324C895}"/>
                  </a:ext>
                </a:extLst>
              </p:cNvPr>
              <p:cNvCxnSpPr>
                <a:stCxn id="7" idx="1"/>
                <a:endCxn id="8" idx="3"/>
              </p:cNvCxnSpPr>
              <p:nvPr/>
            </p:nvCxnSpPr>
            <p:spPr>
              <a:xfrm>
                <a:off x="1761559" y="2697780"/>
                <a:ext cx="2528642" cy="5028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A91153D-E0A9-C5E8-9655-42FD82215286}"/>
                  </a:ext>
                </a:extLst>
              </p:cNvPr>
              <p:cNvSpPr txBox="1"/>
              <p:nvPr/>
            </p:nvSpPr>
            <p:spPr>
              <a:xfrm>
                <a:off x="2303361" y="2407788"/>
                <a:ext cx="160020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CAN-BUS</a:t>
                </a:r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DC873638-6845-63F6-458D-5F63F6B05BF2}"/>
                  </a:ext>
                </a:extLst>
              </p:cNvPr>
              <p:cNvSpPr/>
              <p:nvPr/>
            </p:nvSpPr>
            <p:spPr>
              <a:xfrm>
                <a:off x="5052142" y="3588211"/>
                <a:ext cx="1600200" cy="9144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77BC65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CSM-Card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25MHz</a:t>
                </a:r>
              </a:p>
            </p:txBody>
          </p:sp>
          <p:cxnSp>
            <p:nvCxnSpPr>
              <p:cNvPr id="12" name="Verbinder: gewinkelt 11">
                <a:extLst>
                  <a:ext uri="{FF2B5EF4-FFF2-40B4-BE49-F238E27FC236}">
                    <a16:creationId xmlns:a16="http://schemas.microsoft.com/office/drawing/2014/main" id="{61A3DC3B-AF37-6170-C393-C89343292F2D}"/>
                  </a:ext>
                </a:extLst>
              </p:cNvPr>
              <p:cNvCxnSpPr>
                <a:cxnSpLocks/>
                <a:stCxn id="8" idx="1"/>
                <a:endCxn id="11" idx="0"/>
              </p:cNvCxnSpPr>
              <p:nvPr/>
            </p:nvCxnSpPr>
            <p:spPr>
              <a:xfrm>
                <a:off x="5204601" y="2702808"/>
                <a:ext cx="647641" cy="88540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5FF44BD-9613-787A-E065-8C3F09E0D4BE}"/>
                  </a:ext>
                </a:extLst>
              </p:cNvPr>
              <p:cNvSpPr txBox="1"/>
              <p:nvPr/>
            </p:nvSpPr>
            <p:spPr>
              <a:xfrm>
                <a:off x="5393309" y="2367176"/>
                <a:ext cx="685799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 err="1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Jtag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endParaRPr>
              </a:p>
            </p:txBody>
          </p:sp>
          <p:cxnSp>
            <p:nvCxnSpPr>
              <p:cNvPr id="14" name="Verbinder: gewinkelt 13">
                <a:extLst>
                  <a:ext uri="{FF2B5EF4-FFF2-40B4-BE49-F238E27FC236}">
                    <a16:creationId xmlns:a16="http://schemas.microsoft.com/office/drawing/2014/main" id="{14C73998-1E7B-8D00-D8DD-832A10157A5D}"/>
                  </a:ext>
                </a:extLst>
              </p:cNvPr>
              <p:cNvCxnSpPr>
                <a:cxnSpLocks/>
                <a:stCxn id="11" idx="1"/>
                <a:endCxn id="15" idx="3"/>
              </p:cNvCxnSpPr>
              <p:nvPr/>
            </p:nvCxnSpPr>
            <p:spPr>
              <a:xfrm flipV="1">
                <a:off x="6652342" y="4042083"/>
                <a:ext cx="735087" cy="3328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07935A2F-ABEE-BB3A-9AEE-2F78506AFB93}"/>
                  </a:ext>
                </a:extLst>
              </p:cNvPr>
              <p:cNvSpPr/>
              <p:nvPr/>
            </p:nvSpPr>
            <p:spPr>
              <a:xfrm>
                <a:off x="7387429" y="3599381"/>
                <a:ext cx="1371599" cy="885403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729FCF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Mezzanine Cards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dirty="0">
                    <a:latin typeface="Liberation Sans" pitchFamily="18"/>
                    <a:ea typeface="Noto Sans CJK SC" pitchFamily="2"/>
                    <a:cs typeface="FreeSans" pitchFamily="2"/>
                  </a:rPr>
                  <a:t>(x 18)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endParaRPr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25453085-71DC-591F-7FAA-1F74983D9808}"/>
                  </a:ext>
                </a:extLst>
              </p:cNvPr>
              <p:cNvSpPr/>
              <p:nvPr/>
            </p:nvSpPr>
            <p:spPr>
              <a:xfrm>
                <a:off x="384971" y="4777760"/>
                <a:ext cx="1371599" cy="1143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CCCC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Linux PC</a:t>
                </a:r>
              </a:p>
            </p:txBody>
          </p:sp>
          <p:cxnSp>
            <p:nvCxnSpPr>
              <p:cNvPr id="17" name="Verbinder: gewinkelt 16">
                <a:extLst>
                  <a:ext uri="{FF2B5EF4-FFF2-40B4-BE49-F238E27FC236}">
                    <a16:creationId xmlns:a16="http://schemas.microsoft.com/office/drawing/2014/main" id="{A1165B63-914C-3A14-994A-3283FEFBE06B}"/>
                  </a:ext>
                </a:extLst>
              </p:cNvPr>
              <p:cNvCxnSpPr>
                <a:cxnSpLocks/>
                <a:stCxn id="28" idx="1"/>
                <a:endCxn id="11" idx="2"/>
              </p:cNvCxnSpPr>
              <p:nvPr/>
            </p:nvCxnSpPr>
            <p:spPr>
              <a:xfrm flipV="1">
                <a:off x="3509524" y="4502611"/>
                <a:ext cx="2342718" cy="84304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EEC87C6C-D28D-4ADD-634A-1F96E57C5786}"/>
                  </a:ext>
                </a:extLst>
              </p:cNvPr>
              <p:cNvSpPr txBox="1"/>
              <p:nvPr/>
            </p:nvSpPr>
            <p:spPr>
              <a:xfrm>
                <a:off x="4290201" y="5019600"/>
                <a:ext cx="1371599" cy="6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Optical Fiber</a:t>
                </a:r>
              </a:p>
            </p:txBody>
          </p:sp>
        </p:grp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65657A28-A249-369C-6BE9-D4F128132440}"/>
                </a:ext>
              </a:extLst>
            </p:cNvPr>
            <p:cNvSpPr/>
            <p:nvPr/>
          </p:nvSpPr>
          <p:spPr>
            <a:xfrm>
              <a:off x="2595124" y="5002754"/>
              <a:ext cx="914400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39EF6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square" lIns="99360" tIns="54360" rIns="99360" bIns="5436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GOLA/FILAR</a:t>
              </a:r>
            </a:p>
          </p:txBody>
        </p:sp>
        <p:cxnSp>
          <p:nvCxnSpPr>
            <p:cNvPr id="30" name="Verbinder: gewinkelt 29">
              <a:extLst>
                <a:ext uri="{FF2B5EF4-FFF2-40B4-BE49-F238E27FC236}">
                  <a16:creationId xmlns:a16="http://schemas.microsoft.com/office/drawing/2014/main" id="{6003425F-5E39-8F5F-78F7-C3094CF05E2B}"/>
                </a:ext>
              </a:extLst>
            </p:cNvPr>
            <p:cNvCxnSpPr>
              <a:cxnSpLocks/>
              <a:stCxn id="16" idx="1"/>
              <a:endCxn id="28" idx="3"/>
            </p:cNvCxnSpPr>
            <p:nvPr/>
          </p:nvCxnSpPr>
          <p:spPr>
            <a:xfrm flipV="1">
              <a:off x="1756570" y="5345654"/>
              <a:ext cx="838554" cy="3606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</p:grpSp>
    </p:spTree>
    <p:extLst>
      <p:ext uri="{BB962C8B-B14F-4D97-AF65-F5344CB8AC3E}">
        <p14:creationId xmlns:p14="http://schemas.microsoft.com/office/powerpoint/2010/main" val="238000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0372F-BA23-A5A2-7EEC-A64AAB49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FILAR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50C772-58CA-2802-8615-D0642F98E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F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b="1" dirty="0"/>
              <a:t>I</a:t>
            </a:r>
            <a:r>
              <a:rPr lang="de-DE" dirty="0"/>
              <a:t>nput </a:t>
            </a:r>
            <a:r>
              <a:rPr lang="de-DE" b="1" dirty="0"/>
              <a:t>L</a:t>
            </a:r>
            <a:r>
              <a:rPr lang="de-DE" dirty="0"/>
              <a:t>inks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b="1" dirty="0"/>
              <a:t>A</a:t>
            </a:r>
            <a:r>
              <a:rPr lang="de-DE" dirty="0"/>
              <a:t>tlas </a:t>
            </a:r>
            <a:r>
              <a:rPr lang="de-DE" b="1" dirty="0" err="1"/>
              <a:t>R</a:t>
            </a:r>
            <a:r>
              <a:rPr lang="de-DE" dirty="0" err="1"/>
              <a:t>eadout</a:t>
            </a:r>
            <a:endParaRPr lang="de-DE" dirty="0"/>
          </a:p>
          <a:p>
            <a:r>
              <a:rPr lang="de-DE" dirty="0"/>
              <a:t>Interface </a:t>
            </a:r>
            <a:r>
              <a:rPr lang="de-DE" dirty="0" err="1"/>
              <a:t>between</a:t>
            </a:r>
            <a:r>
              <a:rPr lang="de-DE" dirty="0"/>
              <a:t> PC and Optical Link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D5EB38-154D-A740-F5E3-95F3D27B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652461-73B4-3F40-F835-A793C9C7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C2D642-7454-DCA8-9D8B-38691AB0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19</a:t>
            </a:fld>
            <a:endParaRPr lang="en-GB"/>
          </a:p>
        </p:txBody>
      </p:sp>
      <p:pic>
        <p:nvPicPr>
          <p:cNvPr id="8" name="Grafik 7" descr="Ein Bild, das Text, Elektronik, Schaltkreis enthält.&#10;&#10;Automatisch generierte Beschreibung">
            <a:extLst>
              <a:ext uri="{FF2B5EF4-FFF2-40B4-BE49-F238E27FC236}">
                <a16:creationId xmlns:a16="http://schemas.microsoft.com/office/drawing/2014/main" id="{6851A20A-C653-7346-856C-82E8E3CB8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89" y="2817285"/>
            <a:ext cx="5301222" cy="306315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EF12628-F57C-14F9-207D-E8E40FC70380}"/>
              </a:ext>
            </a:extLst>
          </p:cNvPr>
          <p:cNvSpPr txBox="1"/>
          <p:nvPr/>
        </p:nvSpPr>
        <p:spPr>
          <a:xfrm>
            <a:off x="67113" y="5988945"/>
            <a:ext cx="6590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[6] https://hsi.web.cern.ch/s-link/devices/filar/welcome.html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7353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FF044-0902-6DA6-6573-86F1E8D49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Upgrading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Cosmic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Ray Facility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for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Tests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Regarding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 err="1"/>
              <a:t>the</a:t>
            </a:r>
            <a:r>
              <a:rPr lang="de-DE" dirty="0"/>
              <a:t> Phase-II Upgrade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ATLAS </a:t>
            </a:r>
            <a:r>
              <a:rPr lang="de-DE" dirty="0" err="1"/>
              <a:t>Muon</a:t>
            </a:r>
            <a:r>
              <a:rPr lang="de-DE" dirty="0"/>
              <a:t> </a:t>
            </a:r>
            <a:r>
              <a:rPr lang="de-DE" dirty="0" err="1"/>
              <a:t>Spectrometer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ECF9D7-F890-EB05-8D9E-FDB0F7D25E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Florian Egli, 14.12.2022</a:t>
            </a:r>
          </a:p>
          <a:p>
            <a:r>
              <a:rPr lang="de-DE" dirty="0"/>
              <a:t>Joint </a:t>
            </a:r>
            <a:r>
              <a:rPr lang="de-DE" dirty="0" err="1"/>
              <a:t>Particle</a:t>
            </a:r>
            <a:r>
              <a:rPr lang="de-DE" dirty="0"/>
              <a:t> Physics Group Seminar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567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07769-CB05-21FE-F3B8-42808842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FELIX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EABBA-F1FD-0421-B999-9E7F5FDE0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F</a:t>
            </a:r>
            <a:r>
              <a:rPr lang="de-DE" dirty="0"/>
              <a:t>ront-</a:t>
            </a:r>
            <a:r>
              <a:rPr lang="de-DE" b="1" dirty="0"/>
              <a:t>E</a:t>
            </a:r>
            <a:r>
              <a:rPr lang="de-DE" dirty="0"/>
              <a:t>nd </a:t>
            </a:r>
            <a:r>
              <a:rPr lang="de-DE" b="1" dirty="0" err="1"/>
              <a:t>LI</a:t>
            </a:r>
            <a:r>
              <a:rPr lang="de-DE" dirty="0" err="1"/>
              <a:t>nk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b="1" dirty="0" err="1"/>
              <a:t>X</a:t>
            </a:r>
            <a:r>
              <a:rPr lang="de-DE" dirty="0" err="1"/>
              <a:t>change</a:t>
            </a:r>
            <a:endParaRPr lang="de-DE" dirty="0"/>
          </a:p>
          <a:p>
            <a:r>
              <a:rPr lang="de-DE" dirty="0"/>
              <a:t>Trigger and Data Acquisition (TDAQ) </a:t>
            </a:r>
            <a:r>
              <a:rPr lang="de-DE" dirty="0" err="1"/>
              <a:t>system</a:t>
            </a:r>
            <a:endParaRPr lang="de-DE" dirty="0"/>
          </a:p>
          <a:p>
            <a:r>
              <a:rPr lang="de-DE" dirty="0" err="1"/>
              <a:t>Installed</a:t>
            </a:r>
            <a:r>
              <a:rPr lang="de-DE" dirty="0"/>
              <a:t> in ATLAS </a:t>
            </a:r>
            <a:r>
              <a:rPr lang="de-DE" dirty="0" err="1"/>
              <a:t>during</a:t>
            </a:r>
            <a:r>
              <a:rPr lang="de-DE" dirty="0"/>
              <a:t> Phase-I Upgrade</a:t>
            </a:r>
          </a:p>
          <a:p>
            <a:r>
              <a:rPr lang="de-DE" dirty="0" err="1"/>
              <a:t>Scalable</a:t>
            </a:r>
            <a:r>
              <a:rPr lang="de-DE" dirty="0"/>
              <a:t>,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agnostic</a:t>
            </a:r>
            <a:r>
              <a:rPr lang="de-DE" dirty="0"/>
              <a:t> and </a:t>
            </a:r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upgradable</a:t>
            </a:r>
            <a:endParaRPr lang="de-DE" dirty="0"/>
          </a:p>
          <a:p>
            <a:r>
              <a:rPr lang="de-DE" b="1" u="sng" dirty="0" err="1"/>
              <a:t>Compatible</a:t>
            </a:r>
            <a:r>
              <a:rPr lang="de-DE" b="1" u="sng" dirty="0"/>
              <a:t> </a:t>
            </a:r>
            <a:r>
              <a:rPr lang="de-DE" b="1" u="sng" dirty="0" err="1"/>
              <a:t>to</a:t>
            </a:r>
            <a:r>
              <a:rPr lang="de-DE" b="1" u="sng" dirty="0"/>
              <a:t> Phase-II Electronics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D8A6AA-E328-1BA7-D4A0-4317EF46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F84917-F3C3-599A-DE54-5F10B3D6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5B81A-7C97-7A86-D336-5DDAEB46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20</a:t>
            </a:fld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45F163-0F03-B6AB-7DE8-8613B44C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82" y="365126"/>
            <a:ext cx="2084368" cy="10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89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4F2C0-F727-BB52-C965-D8060371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FELIX</a:t>
            </a:r>
            <a:endParaRPr lang="en-GB" dirty="0"/>
          </a:p>
        </p:txBody>
      </p:sp>
      <p:pic>
        <p:nvPicPr>
          <p:cNvPr id="9" name="Inhaltsplatzhalter 8" descr="Ein Bild, das Text, Elektronik, Schaltkreis enthält.">
            <a:extLst>
              <a:ext uri="{FF2B5EF4-FFF2-40B4-BE49-F238E27FC236}">
                <a16:creationId xmlns:a16="http://schemas.microsoft.com/office/drawing/2014/main" id="{5311148A-F28C-37A5-5DDE-82CF4A6C5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1" y="1322385"/>
            <a:ext cx="8398937" cy="472440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A2F94B-4754-8880-1CCC-5300AD88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79A555-58B2-5512-40EE-3CA17E60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F68855-45E9-7C0F-505E-9AB2F196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21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668D7A6-2607-3AAC-293B-224058EAB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82" y="365126"/>
            <a:ext cx="2084368" cy="101599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4749985-4A70-1EC0-BAFE-5EFB0FCDD2F9}"/>
              </a:ext>
            </a:extLst>
          </p:cNvPr>
          <p:cNvSpPr txBox="1"/>
          <p:nvPr/>
        </p:nvSpPr>
        <p:spPr>
          <a:xfrm>
            <a:off x="67113" y="5993178"/>
            <a:ext cx="459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[4] FELIX User Manual (</a:t>
            </a:r>
            <a:r>
              <a:rPr lang="en-GB" sz="1600" dirty="0"/>
              <a:t>Version: 4.2.4</a:t>
            </a:r>
            <a:r>
              <a:rPr lang="de-DE" sz="1600" dirty="0"/>
              <a:t>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94246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62741-5BCE-66B0-FF53-8766B927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Upgrade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CRF Electronics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61F1C1-6949-0392-CD6A-D65A1E2A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A7059B-A1D1-868B-D190-D841907F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96C685-10F8-FC8A-93F6-E9E9DDE8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22</a:t>
            </a:fld>
            <a:endParaRPr lang="en-GB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F6F70E0-9365-AEB7-A0DC-7B54DFE65CD6}"/>
              </a:ext>
            </a:extLst>
          </p:cNvPr>
          <p:cNvGrpSpPr/>
          <p:nvPr/>
        </p:nvGrpSpPr>
        <p:grpSpPr>
          <a:xfrm>
            <a:off x="107356" y="1786855"/>
            <a:ext cx="8919198" cy="4513949"/>
            <a:chOff x="107356" y="1786855"/>
            <a:chExt cx="8919198" cy="4513949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6E92CFFB-2F64-4094-E72A-86BB9A8DFDD7}"/>
                </a:ext>
              </a:extLst>
            </p:cNvPr>
            <p:cNvGrpSpPr/>
            <p:nvPr/>
          </p:nvGrpSpPr>
          <p:grpSpPr>
            <a:xfrm>
              <a:off x="107356" y="4044370"/>
              <a:ext cx="8917498" cy="2256434"/>
              <a:chOff x="107357" y="4044370"/>
              <a:chExt cx="6552000" cy="2256434"/>
            </a:xfrm>
          </p:grpSpPr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27BCADB5-6398-EBBC-3124-494C6B6A2759}"/>
                  </a:ext>
                </a:extLst>
              </p:cNvPr>
              <p:cNvSpPr/>
              <p:nvPr/>
            </p:nvSpPr>
            <p:spPr>
              <a:xfrm>
                <a:off x="107357" y="4044370"/>
                <a:ext cx="6552000" cy="225643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1585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00D2309-4A9B-B89F-7AFA-5AA0CA4D571C}"/>
                  </a:ext>
                </a:extLst>
              </p:cNvPr>
              <p:cNvSpPr txBox="1"/>
              <p:nvPr/>
            </p:nvSpPr>
            <p:spPr>
              <a:xfrm>
                <a:off x="5375340" y="5728413"/>
                <a:ext cx="1099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 err="1">
                    <a:solidFill>
                      <a:srgbClr val="158543"/>
                    </a:solidFill>
                  </a:rPr>
                  <a:t>Readout</a:t>
                </a:r>
                <a:endParaRPr lang="en-GB" sz="2400" b="1" dirty="0">
                  <a:solidFill>
                    <a:srgbClr val="158543"/>
                  </a:solidFill>
                </a:endParaRPr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2E0782B4-8661-D7C1-323E-2A1C76FBBDEA}"/>
                </a:ext>
              </a:extLst>
            </p:cNvPr>
            <p:cNvGrpSpPr/>
            <p:nvPr/>
          </p:nvGrpSpPr>
          <p:grpSpPr>
            <a:xfrm>
              <a:off x="109056" y="1786855"/>
              <a:ext cx="8917498" cy="2256434"/>
              <a:chOff x="109057" y="1786855"/>
              <a:chExt cx="6552000" cy="2256434"/>
            </a:xfrm>
          </p:grpSpPr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1DC2E9F-3B1A-811E-4111-5D61B61A3275}"/>
                  </a:ext>
                </a:extLst>
              </p:cNvPr>
              <p:cNvSpPr/>
              <p:nvPr/>
            </p:nvSpPr>
            <p:spPr>
              <a:xfrm>
                <a:off x="109057" y="1786855"/>
                <a:ext cx="6552000" cy="225643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C5921CC-D5A9-752A-9678-8EA9662059E0}"/>
                  </a:ext>
                </a:extLst>
              </p:cNvPr>
              <p:cNvSpPr txBox="1"/>
              <p:nvPr/>
            </p:nvSpPr>
            <p:spPr>
              <a:xfrm>
                <a:off x="5017422" y="2140226"/>
                <a:ext cx="1462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Configuration</a:t>
                </a:r>
                <a:endParaRPr lang="en-GB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D07C83A7-C05E-C986-F7A7-3CF7695A6E4A}"/>
                </a:ext>
              </a:extLst>
            </p:cNvPr>
            <p:cNvGrpSpPr/>
            <p:nvPr/>
          </p:nvGrpSpPr>
          <p:grpSpPr>
            <a:xfrm>
              <a:off x="384971" y="2126280"/>
              <a:ext cx="8374057" cy="3794480"/>
              <a:chOff x="384971" y="2126280"/>
              <a:chExt cx="8374057" cy="3794480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EBB9A85-AC83-EBD3-62AD-0BEA274203FD}"/>
                  </a:ext>
                </a:extLst>
              </p:cNvPr>
              <p:cNvSpPr/>
              <p:nvPr/>
            </p:nvSpPr>
            <p:spPr>
              <a:xfrm>
                <a:off x="389960" y="2126280"/>
                <a:ext cx="1371599" cy="1143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CCCC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Windows PC</a:t>
                </a:r>
              </a:p>
            </p:txBody>
          </p:sp>
          <p:sp>
            <p:nvSpPr>
              <p:cNvPr id="8" name="Freihandform: Form 7">
                <a:extLst>
                  <a:ext uri="{FF2B5EF4-FFF2-40B4-BE49-F238E27FC236}">
                    <a16:creationId xmlns:a16="http://schemas.microsoft.com/office/drawing/2014/main" id="{40CE92A4-1369-06D0-F1BF-516A31E1BEC5}"/>
                  </a:ext>
                </a:extLst>
              </p:cNvPr>
              <p:cNvSpPr/>
              <p:nvPr/>
            </p:nvSpPr>
            <p:spPr>
              <a:xfrm>
                <a:off x="4290201" y="2359908"/>
                <a:ext cx="914400" cy="68579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6D6D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MDT-DCS</a:t>
                </a:r>
              </a:p>
            </p:txBody>
          </p:sp>
          <p:cxnSp>
            <p:nvCxnSpPr>
              <p:cNvPr id="9" name="Verbinder: gewinkelt 8">
                <a:extLst>
                  <a:ext uri="{FF2B5EF4-FFF2-40B4-BE49-F238E27FC236}">
                    <a16:creationId xmlns:a16="http://schemas.microsoft.com/office/drawing/2014/main" id="{DDD58EB3-A2A9-A74A-C33A-C0D18324C895}"/>
                  </a:ext>
                </a:extLst>
              </p:cNvPr>
              <p:cNvCxnSpPr>
                <a:stCxn id="7" idx="1"/>
                <a:endCxn id="8" idx="3"/>
              </p:cNvCxnSpPr>
              <p:nvPr/>
            </p:nvCxnSpPr>
            <p:spPr>
              <a:xfrm>
                <a:off x="1761559" y="2697780"/>
                <a:ext cx="2528642" cy="5028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A91153D-E0A9-C5E8-9655-42FD82215286}"/>
                  </a:ext>
                </a:extLst>
              </p:cNvPr>
              <p:cNvSpPr txBox="1"/>
              <p:nvPr/>
            </p:nvSpPr>
            <p:spPr>
              <a:xfrm>
                <a:off x="2303361" y="2407788"/>
                <a:ext cx="160020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CAN-BUS</a:t>
                </a:r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DC873638-6845-63F6-458D-5F63F6B05BF2}"/>
                  </a:ext>
                </a:extLst>
              </p:cNvPr>
              <p:cNvSpPr/>
              <p:nvPr/>
            </p:nvSpPr>
            <p:spPr>
              <a:xfrm>
                <a:off x="5052142" y="3588211"/>
                <a:ext cx="1600200" cy="9144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77BC65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CSM-Card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25MHz</a:t>
                </a:r>
              </a:p>
            </p:txBody>
          </p:sp>
          <p:cxnSp>
            <p:nvCxnSpPr>
              <p:cNvPr id="12" name="Verbinder: gewinkelt 11">
                <a:extLst>
                  <a:ext uri="{FF2B5EF4-FFF2-40B4-BE49-F238E27FC236}">
                    <a16:creationId xmlns:a16="http://schemas.microsoft.com/office/drawing/2014/main" id="{61A3DC3B-AF37-6170-C393-C89343292F2D}"/>
                  </a:ext>
                </a:extLst>
              </p:cNvPr>
              <p:cNvCxnSpPr>
                <a:cxnSpLocks/>
                <a:stCxn id="8" idx="1"/>
                <a:endCxn id="11" idx="0"/>
              </p:cNvCxnSpPr>
              <p:nvPr/>
            </p:nvCxnSpPr>
            <p:spPr>
              <a:xfrm>
                <a:off x="5204601" y="2702808"/>
                <a:ext cx="647641" cy="88540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5FF44BD-9613-787A-E065-8C3F09E0D4BE}"/>
                  </a:ext>
                </a:extLst>
              </p:cNvPr>
              <p:cNvSpPr txBox="1"/>
              <p:nvPr/>
            </p:nvSpPr>
            <p:spPr>
              <a:xfrm>
                <a:off x="5393309" y="2367176"/>
                <a:ext cx="685799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 err="1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Jtag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endParaRPr>
              </a:p>
            </p:txBody>
          </p:sp>
          <p:cxnSp>
            <p:nvCxnSpPr>
              <p:cNvPr id="14" name="Verbinder: gewinkelt 13">
                <a:extLst>
                  <a:ext uri="{FF2B5EF4-FFF2-40B4-BE49-F238E27FC236}">
                    <a16:creationId xmlns:a16="http://schemas.microsoft.com/office/drawing/2014/main" id="{14C73998-1E7B-8D00-D8DD-832A10157A5D}"/>
                  </a:ext>
                </a:extLst>
              </p:cNvPr>
              <p:cNvCxnSpPr>
                <a:cxnSpLocks/>
                <a:stCxn id="11" idx="1"/>
                <a:endCxn id="15" idx="3"/>
              </p:cNvCxnSpPr>
              <p:nvPr/>
            </p:nvCxnSpPr>
            <p:spPr>
              <a:xfrm flipV="1">
                <a:off x="6652342" y="4042083"/>
                <a:ext cx="735087" cy="3328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07935A2F-ABEE-BB3A-9AEE-2F78506AFB93}"/>
                  </a:ext>
                </a:extLst>
              </p:cNvPr>
              <p:cNvSpPr/>
              <p:nvPr/>
            </p:nvSpPr>
            <p:spPr>
              <a:xfrm>
                <a:off x="7387429" y="3599381"/>
                <a:ext cx="1371599" cy="885403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729FCF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Mezzanine Cards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dirty="0">
                    <a:latin typeface="Liberation Sans" pitchFamily="18"/>
                    <a:ea typeface="Noto Sans CJK SC" pitchFamily="2"/>
                    <a:cs typeface="FreeSans" pitchFamily="2"/>
                  </a:rPr>
                  <a:t>(x 18)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endParaRPr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25453085-71DC-591F-7FAA-1F74983D9808}"/>
                  </a:ext>
                </a:extLst>
              </p:cNvPr>
              <p:cNvSpPr/>
              <p:nvPr/>
            </p:nvSpPr>
            <p:spPr>
              <a:xfrm>
                <a:off x="384971" y="4777760"/>
                <a:ext cx="1371599" cy="1143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CCCC"/>
              </a:solidFill>
              <a:ln w="19080">
                <a:solidFill>
                  <a:srgbClr val="000000"/>
                </a:solidFill>
                <a:prstDash val="solid"/>
              </a:ln>
            </p:spPr>
            <p:txBody>
              <a:bodyPr vert="horz" wrap="square" lIns="99360" tIns="54360" rIns="99360" bIns="5436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Linux PC</a:t>
                </a:r>
              </a:p>
            </p:txBody>
          </p:sp>
          <p:cxnSp>
            <p:nvCxnSpPr>
              <p:cNvPr id="17" name="Verbinder: gewinkelt 16">
                <a:extLst>
                  <a:ext uri="{FF2B5EF4-FFF2-40B4-BE49-F238E27FC236}">
                    <a16:creationId xmlns:a16="http://schemas.microsoft.com/office/drawing/2014/main" id="{A1165B63-914C-3A14-994A-3283FEFBE06B}"/>
                  </a:ext>
                </a:extLst>
              </p:cNvPr>
              <p:cNvCxnSpPr>
                <a:cxnSpLocks/>
                <a:stCxn id="28" idx="1"/>
                <a:endCxn id="11" idx="2"/>
              </p:cNvCxnSpPr>
              <p:nvPr/>
            </p:nvCxnSpPr>
            <p:spPr>
              <a:xfrm flipV="1">
                <a:off x="3509524" y="4502611"/>
                <a:ext cx="2342718" cy="84304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headEnd type="arrow"/>
                <a:tailEnd type="arrow"/>
              </a:ln>
            </p:spPr>
          </p:cxn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EEC87C6C-D28D-4ADD-634A-1F96E57C5786}"/>
                  </a:ext>
                </a:extLst>
              </p:cNvPr>
              <p:cNvSpPr txBox="1"/>
              <p:nvPr/>
            </p:nvSpPr>
            <p:spPr>
              <a:xfrm>
                <a:off x="4290201" y="5019600"/>
                <a:ext cx="1371599" cy="6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" pitchFamily="2"/>
                    <a:cs typeface="FreeSans" pitchFamily="2"/>
                  </a:rPr>
                  <a:t>Optical Fiber</a:t>
                </a:r>
              </a:p>
            </p:txBody>
          </p:sp>
        </p:grp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65657A28-A249-369C-6BE9-D4F128132440}"/>
                </a:ext>
              </a:extLst>
            </p:cNvPr>
            <p:cNvSpPr/>
            <p:nvPr/>
          </p:nvSpPr>
          <p:spPr>
            <a:xfrm>
              <a:off x="2595124" y="5002754"/>
              <a:ext cx="914400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39EF6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square" lIns="99360" tIns="54360" rIns="99360" bIns="5436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GOLA/FILAR</a:t>
              </a:r>
            </a:p>
          </p:txBody>
        </p:sp>
        <p:cxnSp>
          <p:nvCxnSpPr>
            <p:cNvPr id="30" name="Verbinder: gewinkelt 29">
              <a:extLst>
                <a:ext uri="{FF2B5EF4-FFF2-40B4-BE49-F238E27FC236}">
                  <a16:creationId xmlns:a16="http://schemas.microsoft.com/office/drawing/2014/main" id="{6003425F-5E39-8F5F-78F7-C3094CF05E2B}"/>
                </a:ext>
              </a:extLst>
            </p:cNvPr>
            <p:cNvCxnSpPr>
              <a:cxnSpLocks/>
              <a:stCxn id="16" idx="1"/>
              <a:endCxn id="28" idx="3"/>
            </p:cNvCxnSpPr>
            <p:nvPr/>
          </p:nvCxnSpPr>
          <p:spPr>
            <a:xfrm flipV="1">
              <a:off x="1756570" y="5345654"/>
              <a:ext cx="838554" cy="3606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6E9B4EE8-576D-54F4-0FA6-BF9DBCABAB4A}"/>
              </a:ext>
            </a:extLst>
          </p:cNvPr>
          <p:cNvSpPr txBox="1"/>
          <p:nvPr/>
        </p:nvSpPr>
        <p:spPr>
          <a:xfrm>
            <a:off x="2611645" y="5118427"/>
            <a:ext cx="883297" cy="461665"/>
          </a:xfrm>
          <a:prstGeom prst="rect">
            <a:avLst/>
          </a:prstGeom>
          <a:solidFill>
            <a:srgbClr val="E39EF6"/>
          </a:solidFill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FELIX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0" name="Multiplikationszeichen 19">
            <a:extLst>
              <a:ext uri="{FF2B5EF4-FFF2-40B4-BE49-F238E27FC236}">
                <a16:creationId xmlns:a16="http://schemas.microsoft.com/office/drawing/2014/main" id="{1DF61F11-6101-8D3A-507E-8E66A5B626E9}"/>
              </a:ext>
            </a:extLst>
          </p:cNvPr>
          <p:cNvSpPr/>
          <p:nvPr/>
        </p:nvSpPr>
        <p:spPr>
          <a:xfrm>
            <a:off x="5454167" y="4513299"/>
            <a:ext cx="796150" cy="88239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ultiplikationszeichen 22">
            <a:extLst>
              <a:ext uri="{FF2B5EF4-FFF2-40B4-BE49-F238E27FC236}">
                <a16:creationId xmlns:a16="http://schemas.microsoft.com/office/drawing/2014/main" id="{7C3B9267-95A2-8549-32BB-977A6665B2C4}"/>
              </a:ext>
            </a:extLst>
          </p:cNvPr>
          <p:cNvSpPr/>
          <p:nvPr/>
        </p:nvSpPr>
        <p:spPr>
          <a:xfrm>
            <a:off x="5454167" y="2686158"/>
            <a:ext cx="796150" cy="88239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ikationszeichen 28">
            <a:extLst>
              <a:ext uri="{FF2B5EF4-FFF2-40B4-BE49-F238E27FC236}">
                <a16:creationId xmlns:a16="http://schemas.microsoft.com/office/drawing/2014/main" id="{36D61912-2AA1-2FE1-90E2-21124968BC63}"/>
              </a:ext>
            </a:extLst>
          </p:cNvPr>
          <p:cNvSpPr/>
          <p:nvPr/>
        </p:nvSpPr>
        <p:spPr>
          <a:xfrm>
            <a:off x="1700496" y="2244959"/>
            <a:ext cx="796150" cy="88239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E99874B-CED6-566D-B8DB-D57E70E859CD}"/>
              </a:ext>
            </a:extLst>
          </p:cNvPr>
          <p:cNvSpPr txBox="1"/>
          <p:nvPr/>
        </p:nvSpPr>
        <p:spPr>
          <a:xfrm>
            <a:off x="5301029" y="4028633"/>
            <a:ext cx="1156921" cy="461665"/>
          </a:xfrm>
          <a:prstGeom prst="rect">
            <a:avLst/>
          </a:prstGeom>
          <a:solidFill>
            <a:srgbClr val="77BC65"/>
          </a:solidFill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50 MHz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0" grpId="1" animBg="1"/>
      <p:bldP spid="23" grpId="0" animBg="1"/>
      <p:bldP spid="29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75C36D1-D52C-0456-08FE-F40102E6840F}"/>
              </a:ext>
            </a:extLst>
          </p:cNvPr>
          <p:cNvGrpSpPr/>
          <p:nvPr/>
        </p:nvGrpSpPr>
        <p:grpSpPr>
          <a:xfrm>
            <a:off x="107356" y="4044370"/>
            <a:ext cx="8917498" cy="2256434"/>
            <a:chOff x="107357" y="4044370"/>
            <a:chExt cx="6552000" cy="2256434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4BCEE6B9-8338-B5EB-E9C6-03511B52966B}"/>
                </a:ext>
              </a:extLst>
            </p:cNvPr>
            <p:cNvSpPr/>
            <p:nvPr/>
          </p:nvSpPr>
          <p:spPr>
            <a:xfrm>
              <a:off x="107357" y="4044370"/>
              <a:ext cx="6552000" cy="22564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158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B6833A9-252A-3835-7767-046D1B5B3A3E}"/>
                </a:ext>
              </a:extLst>
            </p:cNvPr>
            <p:cNvSpPr txBox="1"/>
            <p:nvPr/>
          </p:nvSpPr>
          <p:spPr>
            <a:xfrm>
              <a:off x="5375340" y="5728413"/>
              <a:ext cx="1099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err="1">
                  <a:solidFill>
                    <a:srgbClr val="158543"/>
                  </a:solidFill>
                </a:rPr>
                <a:t>Readout</a:t>
              </a:r>
              <a:endParaRPr lang="en-GB" sz="2400" b="1" dirty="0">
                <a:solidFill>
                  <a:srgbClr val="158543"/>
                </a:solidFill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B2C70AD-B968-D77E-A47F-9051D6A34493}"/>
              </a:ext>
            </a:extLst>
          </p:cNvPr>
          <p:cNvGrpSpPr/>
          <p:nvPr/>
        </p:nvGrpSpPr>
        <p:grpSpPr>
          <a:xfrm>
            <a:off x="109056" y="1786855"/>
            <a:ext cx="8917498" cy="2256434"/>
            <a:chOff x="109057" y="1786855"/>
            <a:chExt cx="6552000" cy="2256434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2FAB77D-1DB0-DD8B-1D5C-72B1BC2A55D6}"/>
                </a:ext>
              </a:extLst>
            </p:cNvPr>
            <p:cNvSpPr/>
            <p:nvPr/>
          </p:nvSpPr>
          <p:spPr>
            <a:xfrm>
              <a:off x="109057" y="1786855"/>
              <a:ext cx="6552000" cy="22564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B86B3BA1-F87C-AEF1-0B37-52F26D24E1C7}"/>
                </a:ext>
              </a:extLst>
            </p:cNvPr>
            <p:cNvSpPr txBox="1"/>
            <p:nvPr/>
          </p:nvSpPr>
          <p:spPr>
            <a:xfrm>
              <a:off x="5017422" y="2140226"/>
              <a:ext cx="1462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err="1">
                  <a:solidFill>
                    <a:schemeClr val="accent2">
                      <a:lumMod val="50000"/>
                    </a:schemeClr>
                  </a:solidFill>
                </a:rPr>
                <a:t>Configuration</a:t>
              </a:r>
              <a:endParaRPr lang="en-GB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DC62741-5BCE-66B0-FF53-8766B927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CRF Electronics (Phase-I)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61F1C1-6949-0392-CD6A-D65A1E2A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A7059B-A1D1-868B-D190-D841907F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96C685-10F8-FC8A-93F6-E9E9DDE8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23</a:t>
            </a:fld>
            <a:endParaRPr lang="en-GB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07C83A7-C05E-C986-F7A7-3CF7695A6E4A}"/>
              </a:ext>
            </a:extLst>
          </p:cNvPr>
          <p:cNvGrpSpPr/>
          <p:nvPr/>
        </p:nvGrpSpPr>
        <p:grpSpPr>
          <a:xfrm>
            <a:off x="384972" y="2359908"/>
            <a:ext cx="8374056" cy="2887976"/>
            <a:chOff x="384972" y="2359908"/>
            <a:chExt cx="8374056" cy="2887976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0CE92A4-1369-06D0-F1BF-516A31E1BEC5}"/>
                </a:ext>
              </a:extLst>
            </p:cNvPr>
            <p:cNvSpPr/>
            <p:nvPr/>
          </p:nvSpPr>
          <p:spPr>
            <a:xfrm>
              <a:off x="4290201" y="2359908"/>
              <a:ext cx="914400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6D6D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square" lIns="99360" tIns="54360" rIns="99360" bIns="5436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MDT-DCS</a:t>
              </a:r>
            </a:p>
          </p:txBody>
        </p:sp>
        <p:cxnSp>
          <p:nvCxnSpPr>
            <p:cNvPr id="9" name="Verbinder: gewinkelt 8">
              <a:extLst>
                <a:ext uri="{FF2B5EF4-FFF2-40B4-BE49-F238E27FC236}">
                  <a16:creationId xmlns:a16="http://schemas.microsoft.com/office/drawing/2014/main" id="{DDD58EB3-A2A9-A74A-C33A-C0D18324C895}"/>
                </a:ext>
              </a:extLst>
            </p:cNvPr>
            <p:cNvCxnSpPr>
              <a:cxnSpLocks/>
              <a:stCxn id="16" idx="0"/>
              <a:endCxn id="8" idx="3"/>
            </p:cNvCxnSpPr>
            <p:nvPr/>
          </p:nvCxnSpPr>
          <p:spPr>
            <a:xfrm rot="5400000" flipH="1" flipV="1">
              <a:off x="2292313" y="1481267"/>
              <a:ext cx="776346" cy="3219429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A91153D-E0A9-C5E8-9655-42FD82215286}"/>
                </a:ext>
              </a:extLst>
            </p:cNvPr>
            <p:cNvSpPr txBox="1"/>
            <p:nvPr/>
          </p:nvSpPr>
          <p:spPr>
            <a:xfrm>
              <a:off x="2303361" y="2407788"/>
              <a:ext cx="16002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CAN-BUS</a:t>
              </a: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C873638-6845-63F6-458D-5F63F6B05BF2}"/>
                </a:ext>
              </a:extLst>
            </p:cNvPr>
            <p:cNvSpPr/>
            <p:nvPr/>
          </p:nvSpPr>
          <p:spPr>
            <a:xfrm>
              <a:off x="5052142" y="3588211"/>
              <a:ext cx="160020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7BC65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square" lIns="99360" tIns="54360" rIns="99360" bIns="5436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CSM-Card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50MHz</a:t>
              </a:r>
            </a:p>
          </p:txBody>
        </p:sp>
        <p:cxnSp>
          <p:nvCxnSpPr>
            <p:cNvPr id="12" name="Verbinder: gewinkelt 11">
              <a:extLst>
                <a:ext uri="{FF2B5EF4-FFF2-40B4-BE49-F238E27FC236}">
                  <a16:creationId xmlns:a16="http://schemas.microsoft.com/office/drawing/2014/main" id="{61A3DC3B-AF37-6170-C393-C89343292F2D}"/>
                </a:ext>
              </a:extLst>
            </p:cNvPr>
            <p:cNvCxnSpPr>
              <a:cxnSpLocks/>
              <a:stCxn id="8" idx="1"/>
              <a:endCxn id="11" idx="0"/>
            </p:cNvCxnSpPr>
            <p:nvPr/>
          </p:nvCxnSpPr>
          <p:spPr>
            <a:xfrm>
              <a:off x="5204601" y="2702808"/>
              <a:ext cx="647641" cy="885403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5FF44BD-9613-787A-E065-8C3F09E0D4BE}"/>
                </a:ext>
              </a:extLst>
            </p:cNvPr>
            <p:cNvSpPr txBox="1"/>
            <p:nvPr/>
          </p:nvSpPr>
          <p:spPr>
            <a:xfrm>
              <a:off x="5393309" y="2367176"/>
              <a:ext cx="685799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 err="1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Jtag</a:t>
              </a:r>
              <a:endPara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" pitchFamily="2"/>
                <a:cs typeface="FreeSans" pitchFamily="2"/>
              </a:endParaRPr>
            </a:p>
          </p:txBody>
        </p:sp>
        <p:cxnSp>
          <p:nvCxnSpPr>
            <p:cNvPr id="14" name="Verbinder: gewinkelt 13">
              <a:extLst>
                <a:ext uri="{FF2B5EF4-FFF2-40B4-BE49-F238E27FC236}">
                  <a16:creationId xmlns:a16="http://schemas.microsoft.com/office/drawing/2014/main" id="{14C73998-1E7B-8D00-D8DD-832A10157A5D}"/>
                </a:ext>
              </a:extLst>
            </p:cNvPr>
            <p:cNvCxnSpPr>
              <a:cxnSpLocks/>
              <a:stCxn id="11" idx="1"/>
              <a:endCxn id="15" idx="3"/>
            </p:cNvCxnSpPr>
            <p:nvPr/>
          </p:nvCxnSpPr>
          <p:spPr>
            <a:xfrm flipV="1">
              <a:off x="6652342" y="4042083"/>
              <a:ext cx="735087" cy="3328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935A2F-ABEE-BB3A-9AEE-2F78506AFB93}"/>
                </a:ext>
              </a:extLst>
            </p:cNvPr>
            <p:cNvSpPr/>
            <p:nvPr/>
          </p:nvSpPr>
          <p:spPr>
            <a:xfrm>
              <a:off x="7387429" y="3599381"/>
              <a:ext cx="1371599" cy="88540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square" lIns="99360" tIns="54360" rIns="99360" bIns="5436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Mezzanine Cards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dirty="0">
                  <a:latin typeface="Liberation Sans" pitchFamily="18"/>
                  <a:ea typeface="Noto Sans CJK SC" pitchFamily="2"/>
                  <a:cs typeface="FreeSans" pitchFamily="2"/>
                </a:rPr>
                <a:t>(x 18)</a:t>
              </a:r>
              <a:endPara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" pitchFamily="2"/>
                <a:cs typeface="FreeSans" pitchFamily="2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25453085-71DC-591F-7FAA-1F74983D9808}"/>
                </a:ext>
              </a:extLst>
            </p:cNvPr>
            <p:cNvSpPr/>
            <p:nvPr/>
          </p:nvSpPr>
          <p:spPr>
            <a:xfrm>
              <a:off x="384972" y="3479154"/>
              <a:ext cx="1371599" cy="114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square" lIns="99360" tIns="54360" rIns="99360" bIns="5436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Linux PC</a:t>
              </a:r>
            </a:p>
          </p:txBody>
        </p:sp>
        <p:cxnSp>
          <p:nvCxnSpPr>
            <p:cNvPr id="17" name="Verbinder: gewinkelt 16">
              <a:extLst>
                <a:ext uri="{FF2B5EF4-FFF2-40B4-BE49-F238E27FC236}">
                  <a16:creationId xmlns:a16="http://schemas.microsoft.com/office/drawing/2014/main" id="{A1165B63-914C-3A14-994A-3283FEFBE06B}"/>
                </a:ext>
              </a:extLst>
            </p:cNvPr>
            <p:cNvCxnSpPr>
              <a:cxnSpLocks/>
              <a:stCxn id="3" idx="1"/>
              <a:endCxn id="11" idx="2"/>
            </p:cNvCxnSpPr>
            <p:nvPr/>
          </p:nvCxnSpPr>
          <p:spPr>
            <a:xfrm flipV="1">
              <a:off x="3070997" y="4502611"/>
              <a:ext cx="2781245" cy="456631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EC87C6C-D28D-4ADD-634A-1F96E57C5786}"/>
                </a:ext>
              </a:extLst>
            </p:cNvPr>
            <p:cNvSpPr txBox="1"/>
            <p:nvPr/>
          </p:nvSpPr>
          <p:spPr>
            <a:xfrm>
              <a:off x="4118722" y="4645604"/>
              <a:ext cx="1371599" cy="602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FreeSans" pitchFamily="2"/>
                </a:rPr>
                <a:t>Optical Fiber</a:t>
              </a:r>
            </a:p>
          </p:txBody>
        </p:sp>
      </p:grp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0F6C224A-485E-ECAF-895F-287ACF7E7539}"/>
              </a:ext>
            </a:extLst>
          </p:cNvPr>
          <p:cNvSpPr/>
          <p:nvPr/>
        </p:nvSpPr>
        <p:spPr>
          <a:xfrm>
            <a:off x="2156597" y="4616342"/>
            <a:ext cx="914400" cy="685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39EF6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square" lIns="99360" tIns="54360" rIns="99360" bIns="5436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" pitchFamily="2"/>
                <a:cs typeface="FreeSans" pitchFamily="2"/>
              </a:rPr>
              <a:t>FELIX</a:t>
            </a:r>
          </a:p>
        </p:txBody>
      </p: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1AEDD06B-0F2A-4384-0351-D4E6EDE5F9D7}"/>
              </a:ext>
            </a:extLst>
          </p:cNvPr>
          <p:cNvCxnSpPr>
            <a:cxnSpLocks/>
            <a:stCxn id="16" idx="2"/>
            <a:endCxn id="3" idx="3"/>
          </p:cNvCxnSpPr>
          <p:nvPr/>
        </p:nvCxnSpPr>
        <p:spPr>
          <a:xfrm rot="16200000" flipH="1">
            <a:off x="1445140" y="4247785"/>
            <a:ext cx="337088" cy="1085825"/>
          </a:xfrm>
          <a:prstGeom prst="bentConnector2">
            <a:avLst/>
          </a:prstGeom>
          <a:noFill/>
          <a:ln w="25400">
            <a:solidFill>
              <a:srgbClr val="000000"/>
            </a:solidFill>
            <a:prstDash val="solid"/>
            <a:headEnd type="arrow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3302302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33138-9871-16F4-2F4A-B70EF43F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Validation and </a:t>
            </a:r>
            <a:r>
              <a:rPr lang="de-DE" dirty="0" err="1"/>
              <a:t>Verification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CRF Upgrade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0D5B6-1E52-2D34-30EF-E84FF1C3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in a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do I </a:t>
            </a:r>
            <a:r>
              <a:rPr lang="de-DE" dirty="0" err="1"/>
              <a:t>validate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I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correctly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Step</a:t>
            </a:r>
            <a:r>
              <a:rPr lang="de-DE" dirty="0"/>
              <a:t> 1: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? </a:t>
            </a:r>
            <a:r>
              <a:rPr lang="de-DE" b="1" dirty="0">
                <a:solidFill>
                  <a:srgbClr val="158543"/>
                </a:solidFill>
                <a:sym typeface="Wingdings" panose="05000000000000000000" pitchFamily="2" charset="2"/>
              </a:rPr>
              <a:t></a:t>
            </a:r>
            <a:endParaRPr lang="de-DE" b="1" dirty="0">
              <a:solidFill>
                <a:srgbClr val="158543"/>
              </a:solidFill>
            </a:endParaRPr>
          </a:p>
          <a:p>
            <a:pPr lvl="1"/>
            <a:r>
              <a:rPr lang="de-DE" dirty="0" err="1"/>
              <a:t>Step</a:t>
            </a:r>
            <a:r>
              <a:rPr lang="de-DE" dirty="0"/>
              <a:t> 2: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sense?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C38076-1D85-B4AD-27A5-DD3CCDE9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DF550D-1EC4-CD36-D1CC-7E417C10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48E711-EC4D-51C6-5E9C-64E0B272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88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D17AF-F70A-BFE9-0C85-3CA724A3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Step</a:t>
            </a:r>
            <a:r>
              <a:rPr lang="de-DE" dirty="0"/>
              <a:t> 2.1: </a:t>
            </a:r>
            <a:r>
              <a:rPr lang="de-DE" dirty="0" err="1"/>
              <a:t>Untangle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Data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26DEE7-6EB6-A6B5-65BA-3B1EA352F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F5DF40-DAFA-A307-7704-33FDC841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D76CF6-BD67-4938-6F7E-8AF51E0E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43B30A-5461-BC32-03B5-025BDC85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706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BB6C1-F1C1-61D8-B0FC-FAFA64E3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FELIX Dataformat</a:t>
            </a:r>
            <a:endParaRPr lang="en-GB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350DF3C-1243-EFE6-A248-514839D44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8" y="1871134"/>
            <a:ext cx="8563804" cy="376766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CE3CBA-8A70-D6AB-16C1-F68E64AC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703912-D5CB-30D1-0517-9B22CA62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0AE314-BEFE-CDF7-687B-5763C136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26</a:t>
            </a:fld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2B3F76-985F-202C-ACF2-DFA4271D3055}"/>
              </a:ext>
            </a:extLst>
          </p:cNvPr>
          <p:cNvSpPr txBox="1"/>
          <p:nvPr/>
        </p:nvSpPr>
        <p:spPr>
          <a:xfrm>
            <a:off x="67113" y="5993178"/>
            <a:ext cx="459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[4] FELIX User Manual (</a:t>
            </a:r>
            <a:r>
              <a:rPr lang="en-GB" sz="1600" dirty="0"/>
              <a:t>Version: 4.2.4</a:t>
            </a:r>
            <a:r>
              <a:rPr lang="de-DE" sz="1600" dirty="0"/>
              <a:t>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29504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49D5D-4D61-BF09-5EF7-237A4A01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CSM Dataformat</a:t>
            </a:r>
            <a:endParaRPr lang="en-GB" dirty="0"/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84FC210-F577-5AB5-CF56-698A577CD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15596"/>
            <a:ext cx="6400800" cy="476268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C61295-9CF8-0998-3B43-1A1FF63E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CD526B-ACF6-F974-D8AA-F0A0115D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D3431B-310F-CF0A-9D64-B22A19CA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27</a:t>
            </a:fld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B9AB551-14CD-D1EF-BA7B-C2BE6DFB8D55}"/>
              </a:ext>
            </a:extLst>
          </p:cNvPr>
          <p:cNvSpPr txBox="1"/>
          <p:nvPr/>
        </p:nvSpPr>
        <p:spPr>
          <a:xfrm>
            <a:off x="67113" y="5993178"/>
            <a:ext cx="459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[4] Y. Arai, AMT-3 </a:t>
            </a:r>
            <a:r>
              <a:rPr lang="de-DE" sz="1600" dirty="0" err="1"/>
              <a:t>User‘s</a:t>
            </a:r>
            <a:r>
              <a:rPr lang="de-DE" sz="1600" dirty="0"/>
              <a:t> Manual (2003)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64084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20CD5-2075-16A3-52E4-E5F9FFEC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Data </a:t>
            </a:r>
            <a:r>
              <a:rPr lang="de-DE" dirty="0" err="1"/>
              <a:t>make</a:t>
            </a:r>
            <a:r>
              <a:rPr lang="de-DE" dirty="0"/>
              <a:t> sense?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E12A2E-78AB-C0B0-DF22-0BDCDF8BE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Look at time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trigger</a:t>
            </a:r>
            <a:r>
              <a:rPr lang="de-DE" dirty="0"/>
              <a:t> and </a:t>
            </a:r>
            <a:r>
              <a:rPr lang="de-DE" dirty="0" err="1"/>
              <a:t>threshold</a:t>
            </a:r>
            <a:r>
              <a:rPr lang="de-DE" dirty="0"/>
              <a:t> </a:t>
            </a:r>
            <a:r>
              <a:rPr lang="de-DE" dirty="0" err="1"/>
              <a:t>crossing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MDT Signal</a:t>
            </a:r>
          </a:p>
          <a:p>
            <a:r>
              <a:rPr lang="de-DE" dirty="0"/>
              <a:t>Signal Individual MDTs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6AD87E-2075-3954-C65A-16C32A97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ECB9DF-8C97-869D-7C2F-D35D4E9F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B6523-9022-76A8-00FE-E724C56A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28</a:t>
            </a:fld>
            <a:endParaRPr lang="en-GB"/>
          </a:p>
        </p:txBody>
      </p:sp>
      <p:pic>
        <p:nvPicPr>
          <p:cNvPr id="10" name="Grafik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13F9774-2E06-213F-3D20-C03D8714D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" y="3429000"/>
            <a:ext cx="9120705" cy="25071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75CF8C6-DF4D-8661-64F1-CD8A5A3548E0}"/>
              </a:ext>
            </a:extLst>
          </p:cNvPr>
          <p:cNvSpPr txBox="1"/>
          <p:nvPr/>
        </p:nvSpPr>
        <p:spPr>
          <a:xfrm>
            <a:off x="67113" y="5993178"/>
            <a:ext cx="459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[4] Y. Arai, AMT-3 </a:t>
            </a:r>
            <a:r>
              <a:rPr lang="de-DE" sz="1600" dirty="0" err="1"/>
              <a:t>User‘s</a:t>
            </a:r>
            <a:r>
              <a:rPr lang="de-DE" sz="1600" dirty="0"/>
              <a:t> Manual (2003)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983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D17AF-F70A-BFE9-0C85-3CA724A3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Step</a:t>
            </a:r>
            <a:r>
              <a:rPr lang="de-DE" dirty="0"/>
              <a:t> 2.2: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like?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26DEE7-6EB6-A6B5-65BA-3B1EA352F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F5DF40-DAFA-A307-7704-33FDC841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D76CF6-BD67-4938-6F7E-8AF51E0E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43B30A-5461-BC32-03B5-025BDC85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8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nhaltsplatzhalter 23">
            <a:extLst>
              <a:ext uri="{FF2B5EF4-FFF2-40B4-BE49-F238E27FC236}">
                <a16:creationId xmlns:a16="http://schemas.microsoft.com/office/drawing/2014/main" id="{C54E20BD-D39A-BDDA-3FCC-5FF95069C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6025"/>
            <a:ext cx="9144001" cy="487350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862646-1B86-0176-EF93-6BEA42C8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High-</a:t>
            </a:r>
            <a:r>
              <a:rPr lang="de-DE" dirty="0" err="1"/>
              <a:t>Luminosity</a:t>
            </a:r>
            <a:r>
              <a:rPr lang="de-DE" dirty="0"/>
              <a:t> LHC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6B9C10-B80E-50DA-E06E-4987348D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48A28D-2A6A-D2F5-886B-C244561E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7C3486-118A-075C-189B-FD262ECF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3</a:t>
            </a:fld>
            <a:endParaRPr lang="en-GB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E76819B-C10B-1113-15C4-BD8BAE1969C4}"/>
              </a:ext>
            </a:extLst>
          </p:cNvPr>
          <p:cNvSpPr txBox="1"/>
          <p:nvPr/>
        </p:nvSpPr>
        <p:spPr>
          <a:xfrm>
            <a:off x="67113" y="5993178"/>
            <a:ext cx="5543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[7] https://hilumilhc.web.cern.ch/article/ls3-schedule-change</a:t>
            </a:r>
            <a:endParaRPr lang="en-GB" sz="16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50008F9-1AE7-FEDE-0832-3ABE053A67D8}"/>
              </a:ext>
            </a:extLst>
          </p:cNvPr>
          <p:cNvSpPr/>
          <p:nvPr/>
        </p:nvSpPr>
        <p:spPr>
          <a:xfrm>
            <a:off x="0" y="5670550"/>
            <a:ext cx="180975" cy="215900"/>
          </a:xfrm>
          <a:prstGeom prst="rect">
            <a:avLst/>
          </a:prstGeom>
          <a:solidFill>
            <a:srgbClr val="007CC2"/>
          </a:solidFill>
          <a:ln>
            <a:solidFill>
              <a:srgbClr val="007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16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B50C1-5FA9-4573-11CC-FD0E61CC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Garfield++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AD6611-8038-DACB-4A30-E59A23798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050" y="1825625"/>
            <a:ext cx="5829299" cy="4351338"/>
          </a:xfrm>
        </p:spPr>
        <p:txBody>
          <a:bodyPr/>
          <a:lstStyle/>
          <a:p>
            <a:r>
              <a:rPr lang="de-DE" dirty="0"/>
              <a:t>Garfield++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simulate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drift</a:t>
            </a:r>
            <a:r>
              <a:rPr lang="de-DE" dirty="0"/>
              <a:t> and gas </a:t>
            </a:r>
            <a:r>
              <a:rPr lang="de-DE" dirty="0" err="1"/>
              <a:t>amplification</a:t>
            </a:r>
            <a:endParaRPr lang="de-DE" dirty="0"/>
          </a:p>
          <a:p>
            <a:r>
              <a:rPr lang="de-DE" dirty="0"/>
              <a:t>I </a:t>
            </a:r>
            <a:r>
              <a:rPr lang="de-DE" dirty="0" err="1"/>
              <a:t>translated</a:t>
            </a:r>
            <a:r>
              <a:rPr lang="de-DE" dirty="0"/>
              <a:t> an </a:t>
            </a:r>
            <a:r>
              <a:rPr lang="de-DE" dirty="0" err="1"/>
              <a:t>old</a:t>
            </a:r>
            <a:r>
              <a:rPr lang="de-DE" dirty="0"/>
              <a:t> Garfield </a:t>
            </a:r>
            <a:r>
              <a:rPr lang="de-DE" dirty="0" err="1"/>
              <a:t>script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Garfield++ </a:t>
            </a:r>
            <a:r>
              <a:rPr lang="de-DE" dirty="0" err="1"/>
              <a:t>standard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0267D8-08FC-F1E9-8B08-517360C6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F7CEC6-481E-A8F5-A684-9DB5E98C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21F048-DB08-BBAD-D023-9E9811A2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30</a:t>
            </a:fld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577DB8-64DE-6E24-28E5-3CA38C1A12F6}"/>
              </a:ext>
            </a:extLst>
          </p:cNvPr>
          <p:cNvSpPr txBox="1"/>
          <p:nvPr/>
        </p:nvSpPr>
        <p:spPr>
          <a:xfrm>
            <a:off x="67113" y="5802678"/>
            <a:ext cx="492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[1] The ATLAS </a:t>
            </a:r>
            <a:r>
              <a:rPr lang="de-DE" sz="1600" dirty="0" err="1"/>
              <a:t>Collaboration</a:t>
            </a:r>
            <a:r>
              <a:rPr lang="de-DE" sz="1600" dirty="0"/>
              <a:t>, The ATLAS Experiment at </a:t>
            </a:r>
            <a:r>
              <a:rPr lang="de-DE" sz="1600" dirty="0" err="1"/>
              <a:t>the</a:t>
            </a:r>
            <a:r>
              <a:rPr lang="de-DE" sz="1600" dirty="0"/>
              <a:t> CERN Large Hadron Collider (2008)</a:t>
            </a:r>
            <a:endParaRPr lang="en-GB" sz="1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01F459-5ABA-8EDF-9FAC-F150995FC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990014"/>
            <a:ext cx="2295525" cy="28779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6A7BF5-E54A-745C-01CF-BD1617AB0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136524"/>
            <a:ext cx="2401577" cy="14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25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6321E-756A-D01D-7640-AFE1846B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MDT Drifttime </a:t>
            </a:r>
            <a:r>
              <a:rPr lang="de-DE" dirty="0" err="1"/>
              <a:t>Spectra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2469DA1-DEDD-9E13-85B3-B4929F7BA0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5420" y="1825625"/>
                <a:ext cx="5939929" cy="4351338"/>
              </a:xfrm>
            </p:spPr>
            <p:txBody>
              <a:bodyPr/>
              <a:lstStyle/>
              <a:p>
                <a:r>
                  <a:rPr lang="de-DE" dirty="0"/>
                  <a:t>Gas </a:t>
                </a:r>
                <a:r>
                  <a:rPr lang="de-DE" dirty="0" err="1"/>
                  <a:t>Mixture</a:t>
                </a:r>
                <a:r>
                  <a:rPr lang="de-DE" dirty="0"/>
                  <a:t>: Ar:CO2 (93:7)</a:t>
                </a:r>
              </a:p>
              <a:p>
                <a:r>
                  <a:rPr lang="de-DE" dirty="0" err="1"/>
                  <a:t>Muons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fixed</a:t>
                </a:r>
                <a:r>
                  <a:rPr lang="de-DE" dirty="0"/>
                  <a:t> </a:t>
                </a:r>
                <a:r>
                  <a:rPr lang="de-DE" dirty="0" err="1"/>
                  <a:t>energy</a:t>
                </a:r>
                <a:r>
                  <a:rPr lang="de-DE" dirty="0"/>
                  <a:t> (90 </a:t>
                </a:r>
                <a:r>
                  <a:rPr lang="de-DE" dirty="0" err="1"/>
                  <a:t>GeV</a:t>
                </a:r>
                <a:r>
                  <a:rPr lang="de-DE" dirty="0"/>
                  <a:t>)</a:t>
                </a:r>
              </a:p>
              <a:p>
                <a:r>
                  <a:rPr lang="en-GB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GB" dirty="0"/>
                  <a:t> from uniform distribution</a:t>
                </a:r>
              </a:p>
              <a:p>
                <a:r>
                  <a:rPr lang="en-GB" dirty="0"/>
                  <a:t>Plot time difference between muon crossing and signal of MDT into histogram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2469DA1-DEDD-9E13-85B3-B4929F7BA0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5420" y="1825625"/>
                <a:ext cx="5939929" cy="4351338"/>
              </a:xfrm>
              <a:blipFill>
                <a:blip r:embed="rId2"/>
                <a:stretch>
                  <a:fillRect l="-1846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A3AA5E-6353-CA60-CA13-71C68D14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A85370-34F1-1C7C-5DAD-33FEFAD7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6453B8-3AC8-D03D-80D5-7295AE29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31</a:t>
            </a:fld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F8F5F50-E89D-A17A-0BC7-86D8F5DAA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136524"/>
            <a:ext cx="2401577" cy="148048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F935EFA-C207-ADE8-F587-05ACA74D1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990014"/>
            <a:ext cx="2295525" cy="287797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3763C7B-4AAC-235D-0522-59E4FA974EC9}"/>
              </a:ext>
            </a:extLst>
          </p:cNvPr>
          <p:cNvSpPr txBox="1"/>
          <p:nvPr/>
        </p:nvSpPr>
        <p:spPr>
          <a:xfrm>
            <a:off x="67113" y="5802678"/>
            <a:ext cx="492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[1] The ATLAS </a:t>
            </a:r>
            <a:r>
              <a:rPr lang="de-DE" sz="1600" dirty="0" err="1"/>
              <a:t>Collaboration</a:t>
            </a:r>
            <a:r>
              <a:rPr lang="de-DE" sz="1600" dirty="0"/>
              <a:t>, The ATLAS Experiment at </a:t>
            </a:r>
            <a:r>
              <a:rPr lang="de-DE" sz="1600" dirty="0" err="1"/>
              <a:t>the</a:t>
            </a:r>
            <a:r>
              <a:rPr lang="de-DE" sz="1600" dirty="0"/>
              <a:t> CERN Large Hadron Collider (2008)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6977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B0059-AFD7-C7AF-34EF-35B39A5C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MDT Drifttime </a:t>
            </a:r>
            <a:r>
              <a:rPr lang="de-DE" dirty="0" err="1"/>
              <a:t>Spectra</a:t>
            </a:r>
            <a:endParaRPr lang="en-GB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51341A5-F17A-D426-6E12-C095E93BC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7" y="2004969"/>
            <a:ext cx="4888765" cy="3513664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00F197-1C47-24FE-5414-4D309F34A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89E64C-19A3-D371-11B4-EFF7335C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2F4DBE-89F9-DA01-1BEF-A5EAD28B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32</a:t>
            </a:fld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6C69DB-4FD4-6C2D-E069-EA4DFBD6C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136524"/>
            <a:ext cx="2401577" cy="14804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02DB0D9-E97C-9C4C-B814-8EAB413AF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31" y="2722200"/>
            <a:ext cx="3624896" cy="260264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8973B44-A7E9-53E3-9015-7851F997219B}"/>
              </a:ext>
            </a:extLst>
          </p:cNvPr>
          <p:cNvSpPr txBox="1"/>
          <p:nvPr/>
        </p:nvSpPr>
        <p:spPr>
          <a:xfrm>
            <a:off x="67113" y="5802678"/>
            <a:ext cx="584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[2] The ATLAS </a:t>
            </a:r>
            <a:r>
              <a:rPr lang="de-DE" sz="1600" dirty="0" err="1"/>
              <a:t>Collaboration</a:t>
            </a:r>
            <a:r>
              <a:rPr lang="de-DE" sz="1600" dirty="0"/>
              <a:t>, </a:t>
            </a:r>
            <a:r>
              <a:rPr lang="en-GB" sz="1600" dirty="0"/>
              <a:t>Resolution of the ATLAS muon spectrometer monitored drift tubes in LHC Run 2</a:t>
            </a:r>
            <a:r>
              <a:rPr lang="de-DE" sz="1600" dirty="0"/>
              <a:t> (2019)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515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B3D8A-6AB8-C0AF-42BE-AF104165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like?</a:t>
            </a:r>
            <a:endParaRPr lang="en-GB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248E6FE-8788-A745-6D58-13B333F5F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5" y="1921077"/>
            <a:ext cx="4269635" cy="4112559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43BC5A-CCBF-AC97-EDD4-8BD1E0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C255A7-05DC-6A5B-A3DD-7DBA76A8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76853C-8EE4-6F73-7747-CDB69AAF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33</a:t>
            </a:fld>
            <a:endParaRPr lang="en-GB"/>
          </a:p>
        </p:txBody>
      </p:sp>
      <p:pic>
        <p:nvPicPr>
          <p:cNvPr id="9" name="Inhaltsplatzhalter 10">
            <a:extLst>
              <a:ext uri="{FF2B5EF4-FFF2-40B4-BE49-F238E27FC236}">
                <a16:creationId xmlns:a16="http://schemas.microsoft.com/office/drawing/2014/main" id="{9ED7D190-AEAB-BC30-7279-534E6A9D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67" y="2540835"/>
            <a:ext cx="3997434" cy="28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69604-893E-7DFB-F83A-06B5E2D1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Outlook: Finish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FELIX </a:t>
            </a:r>
            <a:r>
              <a:rPr lang="de-DE" dirty="0" err="1"/>
              <a:t>system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AC872F-0A23-C426-2B4D-0E8E9B266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Optimize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Mezzanines</a:t>
            </a:r>
            <a:endParaRPr lang="de-DE" dirty="0"/>
          </a:p>
          <a:p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Data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de-DE" dirty="0"/>
          </a:p>
          <a:p>
            <a:r>
              <a:rPr lang="de-DE" dirty="0" err="1"/>
              <a:t>Merge</a:t>
            </a:r>
            <a:r>
              <a:rPr lang="de-DE" dirty="0"/>
              <a:t> FELIX Datastream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Datastream</a:t>
            </a:r>
          </a:p>
          <a:p>
            <a:r>
              <a:rPr lang="de-DE" dirty="0" err="1"/>
              <a:t>Expand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Test Setup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whole</a:t>
            </a:r>
            <a:r>
              <a:rPr lang="de-DE" dirty="0"/>
              <a:t> MDT-Chamber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F33A83-4162-0F35-5EF7-27DFE1D2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078614-314A-757E-B85E-3E3B721A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1E36FF-A150-04C9-998E-67993252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0D3C1-4FC1-C5B5-2E98-68073EE9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Upgrade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Electronics</a:t>
            </a:r>
            <a:br>
              <a:rPr lang="de-DE" dirty="0"/>
            </a:br>
            <a:br>
              <a:rPr lang="de-DE" dirty="0"/>
            </a:br>
            <a:r>
              <a:rPr lang="de-DE" dirty="0" err="1"/>
              <a:t>Install</a:t>
            </a:r>
            <a:r>
              <a:rPr lang="de-DE" dirty="0"/>
              <a:t> New </a:t>
            </a:r>
            <a:r>
              <a:rPr lang="de-DE" dirty="0" err="1"/>
              <a:t>Scintillators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0763A0-B717-34FC-34A3-5A9727D8C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3F197B-7677-0C22-4C7F-7EFF3E17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EF42AF-C7BA-E8AB-DB3A-4F5DD3C5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81DD7B-0E7D-3A1B-E784-E29B3AAB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625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B6802-79B7-0FC3-2EE5-D9199763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Cosmic</a:t>
            </a:r>
            <a:r>
              <a:rPr lang="de-DE" dirty="0"/>
              <a:t> Ray Facility</a:t>
            </a:r>
            <a:endParaRPr lang="en-GB" dirty="0"/>
          </a:p>
        </p:txBody>
      </p:sp>
      <p:pic>
        <p:nvPicPr>
          <p:cNvPr id="8" name="Inhaltsplatzhalter 7" descr="Ein Bild, das Text, Fabrik, Kran, Lagerhaus enthält.">
            <a:extLst>
              <a:ext uri="{FF2B5EF4-FFF2-40B4-BE49-F238E27FC236}">
                <a16:creationId xmlns:a16="http://schemas.microsoft.com/office/drawing/2014/main" id="{69D37E5E-885E-788D-DAB1-9A9D11AB8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690689"/>
            <a:ext cx="5924550" cy="439985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409BF2-D9DF-252F-7298-8CB4E82A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90671E-F73C-96E8-B893-BBA48477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90F6EC-BF7A-DC59-3A3D-EB1C86AA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820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C2749-2675-2E2A-76AF-530B7939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Install</a:t>
            </a:r>
            <a:r>
              <a:rPr lang="de-DE" dirty="0"/>
              <a:t> New </a:t>
            </a:r>
            <a:r>
              <a:rPr lang="de-DE" dirty="0" err="1"/>
              <a:t>Scintillators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F66243-E02B-6578-6B78-BEE8B413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 </a:t>
            </a:r>
            <a:r>
              <a:rPr lang="de-DE" dirty="0" err="1"/>
              <a:t>scintillators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 err="1"/>
              <a:t>perpendicular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MDTs</a:t>
            </a:r>
          </a:p>
          <a:p>
            <a:r>
              <a:rPr lang="de-DE" dirty="0" err="1"/>
              <a:t>Install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scintillators</a:t>
            </a:r>
            <a:r>
              <a:rPr lang="de-DE" dirty="0"/>
              <a:t> in </a:t>
            </a:r>
            <a:r>
              <a:rPr lang="de-DE" b="1" dirty="0"/>
              <a:t>parallel </a:t>
            </a:r>
            <a:r>
              <a:rPr lang="de-DE" dirty="0"/>
              <a:t>MDTs</a:t>
            </a:r>
          </a:p>
          <a:p>
            <a:pPr marL="457200" lvl="1" indent="0">
              <a:buNone/>
            </a:pPr>
            <a:r>
              <a:rPr lang="de-DE" b="1" dirty="0">
                <a:sym typeface="Wingdings" panose="05000000000000000000" pitchFamily="2" charset="2"/>
              </a:rPr>
              <a:t> This will </a:t>
            </a:r>
            <a:r>
              <a:rPr lang="de-DE" b="1" dirty="0" err="1">
                <a:sym typeface="Wingdings" panose="05000000000000000000" pitchFamily="2" charset="2"/>
              </a:rPr>
              <a:t>allow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the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implementation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of</a:t>
            </a:r>
            <a:r>
              <a:rPr lang="de-DE" b="1" dirty="0">
                <a:sym typeface="Wingdings" panose="05000000000000000000" pitchFamily="2" charset="2"/>
              </a:rPr>
              <a:t> a </a:t>
            </a:r>
            <a:r>
              <a:rPr lang="de-DE" b="1" dirty="0" err="1">
                <a:sym typeface="Wingdings" panose="05000000000000000000" pitchFamily="2" charset="2"/>
              </a:rPr>
              <a:t>path-based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trigger</a:t>
            </a:r>
            <a:endParaRPr lang="en-GB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2319AC-8C37-DA3A-8AFF-A7A976C5C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6D11E0-695E-C29C-BE35-BA1A7167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245C63-5A74-3A08-5E8F-76D158A1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646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CBA8A-05ED-5CBB-5DA1-EC6CAE2A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Path-</a:t>
            </a:r>
            <a:r>
              <a:rPr lang="de-DE" dirty="0" err="1"/>
              <a:t>Based</a:t>
            </a:r>
            <a:r>
              <a:rPr lang="de-DE" dirty="0"/>
              <a:t> Trigger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E8ACFB-6F8F-2C2A-79EE-E7975D49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380D97-8753-C245-2182-07520D38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63AA66-D69A-DDBD-53FB-672216CD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38</a:t>
            </a:fld>
            <a:endParaRPr lang="en-GB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12BC0E-A645-D3DE-C61A-A7A92DDFA4EF}"/>
              </a:ext>
            </a:extLst>
          </p:cNvPr>
          <p:cNvGrpSpPr/>
          <p:nvPr/>
        </p:nvGrpSpPr>
        <p:grpSpPr>
          <a:xfrm>
            <a:off x="2359243" y="1925344"/>
            <a:ext cx="4425513" cy="3482444"/>
            <a:chOff x="2777504" y="1690689"/>
            <a:chExt cx="3588992" cy="2818982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2F05180-05B2-F159-0A5B-FBE18B3C10C9}"/>
                </a:ext>
              </a:extLst>
            </p:cNvPr>
            <p:cNvSpPr/>
            <p:nvPr/>
          </p:nvSpPr>
          <p:spPr>
            <a:xfrm>
              <a:off x="2777504" y="1690689"/>
              <a:ext cx="540000" cy="25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792C63B-6475-4077-5532-58662259AE9D}"/>
                </a:ext>
              </a:extLst>
            </p:cNvPr>
            <p:cNvSpPr/>
            <p:nvPr/>
          </p:nvSpPr>
          <p:spPr>
            <a:xfrm>
              <a:off x="3387104" y="1690689"/>
              <a:ext cx="540000" cy="25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C0995CB-663D-FCCC-E088-7C06721DBBB1}"/>
                </a:ext>
              </a:extLst>
            </p:cNvPr>
            <p:cNvSpPr/>
            <p:nvPr/>
          </p:nvSpPr>
          <p:spPr>
            <a:xfrm>
              <a:off x="3996704" y="1690689"/>
              <a:ext cx="540000" cy="25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C10CCC5E-4C9A-F52C-6E58-E425946417D4}"/>
                </a:ext>
              </a:extLst>
            </p:cNvPr>
            <p:cNvSpPr/>
            <p:nvPr/>
          </p:nvSpPr>
          <p:spPr>
            <a:xfrm>
              <a:off x="4606304" y="1690689"/>
              <a:ext cx="540000" cy="25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32E5A61-C4DD-DA0A-DF76-A0CA185397D9}"/>
                </a:ext>
              </a:extLst>
            </p:cNvPr>
            <p:cNvSpPr/>
            <p:nvPr/>
          </p:nvSpPr>
          <p:spPr>
            <a:xfrm>
              <a:off x="5215904" y="1690689"/>
              <a:ext cx="540000" cy="25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0102288F-C50C-BF94-0D30-411B9D4FF552}"/>
                </a:ext>
              </a:extLst>
            </p:cNvPr>
            <p:cNvSpPr/>
            <p:nvPr/>
          </p:nvSpPr>
          <p:spPr>
            <a:xfrm>
              <a:off x="5825504" y="1690689"/>
              <a:ext cx="540000" cy="25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0BABED8-C86B-95D1-E9EF-6A0D6C316182}"/>
                </a:ext>
              </a:extLst>
            </p:cNvPr>
            <p:cNvSpPr/>
            <p:nvPr/>
          </p:nvSpPr>
          <p:spPr>
            <a:xfrm>
              <a:off x="2777504" y="4257671"/>
              <a:ext cx="540000" cy="25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156611C-D373-D673-6F5B-9D5EEA2DC875}"/>
                </a:ext>
              </a:extLst>
            </p:cNvPr>
            <p:cNvSpPr/>
            <p:nvPr/>
          </p:nvSpPr>
          <p:spPr>
            <a:xfrm>
              <a:off x="3387104" y="4257671"/>
              <a:ext cx="540000" cy="25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006BB4A-FD0A-ACD5-BA00-0C285A2A3A4F}"/>
                </a:ext>
              </a:extLst>
            </p:cNvPr>
            <p:cNvSpPr/>
            <p:nvPr/>
          </p:nvSpPr>
          <p:spPr>
            <a:xfrm>
              <a:off x="3996704" y="4257671"/>
              <a:ext cx="540000" cy="25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860ACAF-EFB3-B44E-6E66-5B18A5423B0A}"/>
                </a:ext>
              </a:extLst>
            </p:cNvPr>
            <p:cNvSpPr/>
            <p:nvPr/>
          </p:nvSpPr>
          <p:spPr>
            <a:xfrm>
              <a:off x="4606304" y="4257671"/>
              <a:ext cx="540000" cy="25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7EB0C17-70C7-7115-FBBD-DF7E1AA75FC0}"/>
                </a:ext>
              </a:extLst>
            </p:cNvPr>
            <p:cNvSpPr/>
            <p:nvPr/>
          </p:nvSpPr>
          <p:spPr>
            <a:xfrm>
              <a:off x="5215904" y="4257671"/>
              <a:ext cx="540000" cy="25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445B9A5-FA2C-605E-FE3C-0EC8B3763D72}"/>
                </a:ext>
              </a:extLst>
            </p:cNvPr>
            <p:cNvSpPr/>
            <p:nvPr/>
          </p:nvSpPr>
          <p:spPr>
            <a:xfrm>
              <a:off x="5825504" y="4257671"/>
              <a:ext cx="540000" cy="25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B76BBD50-C1E8-6B70-2452-3086EB10C95E}"/>
                </a:ext>
              </a:extLst>
            </p:cNvPr>
            <p:cNvSpPr/>
            <p:nvPr/>
          </p:nvSpPr>
          <p:spPr>
            <a:xfrm>
              <a:off x="2813486" y="2015333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FC743D76-A6E5-95F0-6AE6-FB4B61B99A73}"/>
                </a:ext>
              </a:extLst>
            </p:cNvPr>
            <p:cNvSpPr/>
            <p:nvPr/>
          </p:nvSpPr>
          <p:spPr>
            <a:xfrm>
              <a:off x="3109822" y="2015333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D3BFA44A-7716-E702-CA1F-1713509F478A}"/>
                </a:ext>
              </a:extLst>
            </p:cNvPr>
            <p:cNvSpPr/>
            <p:nvPr/>
          </p:nvSpPr>
          <p:spPr>
            <a:xfrm>
              <a:off x="3411575" y="2015333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E815BF0-239A-FE73-BE81-4BE0415F5616}"/>
                </a:ext>
              </a:extLst>
            </p:cNvPr>
            <p:cNvSpPr/>
            <p:nvPr/>
          </p:nvSpPr>
          <p:spPr>
            <a:xfrm>
              <a:off x="3713328" y="2015333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53988F0-16A2-90C8-B26F-D12B90E4776A}"/>
                </a:ext>
              </a:extLst>
            </p:cNvPr>
            <p:cNvSpPr/>
            <p:nvPr/>
          </p:nvSpPr>
          <p:spPr>
            <a:xfrm>
              <a:off x="4015081" y="2015333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C2600FA-C85C-4C58-6496-A049B0718EE7}"/>
                </a:ext>
              </a:extLst>
            </p:cNvPr>
            <p:cNvSpPr/>
            <p:nvPr/>
          </p:nvSpPr>
          <p:spPr>
            <a:xfrm>
              <a:off x="4316834" y="2015333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074D02C9-A688-43CE-3BF5-B8458FAF1701}"/>
                </a:ext>
              </a:extLst>
            </p:cNvPr>
            <p:cNvSpPr/>
            <p:nvPr/>
          </p:nvSpPr>
          <p:spPr>
            <a:xfrm>
              <a:off x="4613170" y="2016361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25AC52E6-3990-3A79-9E61-7FC3650AB8FC}"/>
                </a:ext>
              </a:extLst>
            </p:cNvPr>
            <p:cNvSpPr/>
            <p:nvPr/>
          </p:nvSpPr>
          <p:spPr>
            <a:xfrm>
              <a:off x="4914923" y="2016361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206FF04-0AC4-25D0-F14D-4F316D0520FF}"/>
                </a:ext>
              </a:extLst>
            </p:cNvPr>
            <p:cNvSpPr/>
            <p:nvPr/>
          </p:nvSpPr>
          <p:spPr>
            <a:xfrm>
              <a:off x="5216676" y="2016361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C4E6D44D-15B1-AFBE-8F16-D231E10A455D}"/>
                </a:ext>
              </a:extLst>
            </p:cNvPr>
            <p:cNvSpPr/>
            <p:nvPr/>
          </p:nvSpPr>
          <p:spPr>
            <a:xfrm>
              <a:off x="5518429" y="2016361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73A51F7-C7D6-F666-5654-94CC90071808}"/>
                </a:ext>
              </a:extLst>
            </p:cNvPr>
            <p:cNvSpPr/>
            <p:nvPr/>
          </p:nvSpPr>
          <p:spPr>
            <a:xfrm>
              <a:off x="5812743" y="2015333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0520549C-CAE4-A9D5-A92E-647B00791D08}"/>
                </a:ext>
              </a:extLst>
            </p:cNvPr>
            <p:cNvSpPr/>
            <p:nvPr/>
          </p:nvSpPr>
          <p:spPr>
            <a:xfrm>
              <a:off x="6114496" y="2015333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60A55D11-4C06-14AA-EDBF-E4162884E3BA}"/>
                </a:ext>
              </a:extLst>
            </p:cNvPr>
            <p:cNvSpPr/>
            <p:nvPr/>
          </p:nvSpPr>
          <p:spPr>
            <a:xfrm>
              <a:off x="2976721" y="2336981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E41FB320-51DB-E8D9-13C7-0013B6ADDBB7}"/>
                </a:ext>
              </a:extLst>
            </p:cNvPr>
            <p:cNvSpPr/>
            <p:nvPr/>
          </p:nvSpPr>
          <p:spPr>
            <a:xfrm>
              <a:off x="3273057" y="2336981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90727E70-F518-11CF-EDDC-7AC450AABBB6}"/>
                </a:ext>
              </a:extLst>
            </p:cNvPr>
            <p:cNvSpPr/>
            <p:nvPr/>
          </p:nvSpPr>
          <p:spPr>
            <a:xfrm>
              <a:off x="3574810" y="2336981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DB77D264-89C8-0AF3-3656-141FD4739526}"/>
                </a:ext>
              </a:extLst>
            </p:cNvPr>
            <p:cNvSpPr/>
            <p:nvPr/>
          </p:nvSpPr>
          <p:spPr>
            <a:xfrm>
              <a:off x="3876563" y="2336981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D61A8B1F-5E2A-CD21-E4E2-FCF632F3DFFF}"/>
                </a:ext>
              </a:extLst>
            </p:cNvPr>
            <p:cNvSpPr/>
            <p:nvPr/>
          </p:nvSpPr>
          <p:spPr>
            <a:xfrm>
              <a:off x="4178316" y="2336981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9C00FA9C-862C-8476-B7DE-906AD08AAC5E}"/>
                </a:ext>
              </a:extLst>
            </p:cNvPr>
            <p:cNvSpPr/>
            <p:nvPr/>
          </p:nvSpPr>
          <p:spPr>
            <a:xfrm>
              <a:off x="4480069" y="233800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8871BACB-7BCC-39B0-30EA-F652C2C01002}"/>
                </a:ext>
              </a:extLst>
            </p:cNvPr>
            <p:cNvSpPr/>
            <p:nvPr/>
          </p:nvSpPr>
          <p:spPr>
            <a:xfrm>
              <a:off x="4776405" y="233800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5BEE038E-4080-7E56-DE10-B417747055A9}"/>
                </a:ext>
              </a:extLst>
            </p:cNvPr>
            <p:cNvSpPr/>
            <p:nvPr/>
          </p:nvSpPr>
          <p:spPr>
            <a:xfrm>
              <a:off x="5078158" y="233800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FB1160CC-C83A-80F6-733E-F266C96ABB4A}"/>
                </a:ext>
              </a:extLst>
            </p:cNvPr>
            <p:cNvSpPr/>
            <p:nvPr/>
          </p:nvSpPr>
          <p:spPr>
            <a:xfrm>
              <a:off x="5379911" y="233800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85FBB46-90B5-AC12-935F-23B84732A29C}"/>
                </a:ext>
              </a:extLst>
            </p:cNvPr>
            <p:cNvSpPr/>
            <p:nvPr/>
          </p:nvSpPr>
          <p:spPr>
            <a:xfrm>
              <a:off x="5681664" y="233800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8E755E57-7FED-9BBB-4BFA-A2DD10EC0028}"/>
                </a:ext>
              </a:extLst>
            </p:cNvPr>
            <p:cNvSpPr/>
            <p:nvPr/>
          </p:nvSpPr>
          <p:spPr>
            <a:xfrm>
              <a:off x="5975978" y="2336981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C42EE69A-B078-0FD7-0A32-015BFF44B5C1}"/>
                </a:ext>
              </a:extLst>
            </p:cNvPr>
            <p:cNvSpPr/>
            <p:nvPr/>
          </p:nvSpPr>
          <p:spPr>
            <a:xfrm>
              <a:off x="2813486" y="265862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4D5B61F4-3F53-E18A-EEDD-9202D383033A}"/>
                </a:ext>
              </a:extLst>
            </p:cNvPr>
            <p:cNvSpPr/>
            <p:nvPr/>
          </p:nvSpPr>
          <p:spPr>
            <a:xfrm>
              <a:off x="3109822" y="265862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FB9AB909-3E1B-2C5E-333A-3A3406F10F9B}"/>
                </a:ext>
              </a:extLst>
            </p:cNvPr>
            <p:cNvSpPr/>
            <p:nvPr/>
          </p:nvSpPr>
          <p:spPr>
            <a:xfrm>
              <a:off x="3411575" y="265862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68BE0432-C3A4-C4F1-252D-71BDE3D90579}"/>
                </a:ext>
              </a:extLst>
            </p:cNvPr>
            <p:cNvSpPr/>
            <p:nvPr/>
          </p:nvSpPr>
          <p:spPr>
            <a:xfrm>
              <a:off x="3713328" y="265862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3BA2453-6F86-CDAC-7308-0A15D62A3120}"/>
                </a:ext>
              </a:extLst>
            </p:cNvPr>
            <p:cNvSpPr/>
            <p:nvPr/>
          </p:nvSpPr>
          <p:spPr>
            <a:xfrm>
              <a:off x="4015081" y="265862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CB3FEC2-8C4B-8E18-EEF7-40C5A0D3D8D8}"/>
                </a:ext>
              </a:extLst>
            </p:cNvPr>
            <p:cNvSpPr/>
            <p:nvPr/>
          </p:nvSpPr>
          <p:spPr>
            <a:xfrm>
              <a:off x="4316834" y="265965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A34384EA-5DFE-F208-ACCB-C84B9A3DC371}"/>
                </a:ext>
              </a:extLst>
            </p:cNvPr>
            <p:cNvSpPr/>
            <p:nvPr/>
          </p:nvSpPr>
          <p:spPr>
            <a:xfrm>
              <a:off x="4613170" y="265965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22A24EC8-CAA8-EC77-EB59-90AE1D718CC4}"/>
                </a:ext>
              </a:extLst>
            </p:cNvPr>
            <p:cNvSpPr/>
            <p:nvPr/>
          </p:nvSpPr>
          <p:spPr>
            <a:xfrm>
              <a:off x="4914923" y="265965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4930D2CD-6B78-E59B-FFC7-5D98BF52DF5F}"/>
                </a:ext>
              </a:extLst>
            </p:cNvPr>
            <p:cNvSpPr/>
            <p:nvPr/>
          </p:nvSpPr>
          <p:spPr>
            <a:xfrm>
              <a:off x="5216676" y="265965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47270905-5D4E-ADEF-5F7B-5DF2782A00C8}"/>
                </a:ext>
              </a:extLst>
            </p:cNvPr>
            <p:cNvSpPr/>
            <p:nvPr/>
          </p:nvSpPr>
          <p:spPr>
            <a:xfrm>
              <a:off x="5518429" y="265965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B8FBA05A-BE24-A3F6-6B54-7DC164581BB3}"/>
                </a:ext>
              </a:extLst>
            </p:cNvPr>
            <p:cNvSpPr/>
            <p:nvPr/>
          </p:nvSpPr>
          <p:spPr>
            <a:xfrm>
              <a:off x="5812743" y="265862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75E2E3A8-A9D9-7273-2BE1-357E74F56C83}"/>
                </a:ext>
              </a:extLst>
            </p:cNvPr>
            <p:cNvSpPr/>
            <p:nvPr/>
          </p:nvSpPr>
          <p:spPr>
            <a:xfrm>
              <a:off x="6114496" y="265862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F24A9B62-1DE2-324B-1FB3-050E7246E5F9}"/>
                </a:ext>
              </a:extLst>
            </p:cNvPr>
            <p:cNvSpPr/>
            <p:nvPr/>
          </p:nvSpPr>
          <p:spPr>
            <a:xfrm>
              <a:off x="2976721" y="2956364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5E8E8EE1-8FFB-7D55-9D28-FBE292CD6CD3}"/>
                </a:ext>
              </a:extLst>
            </p:cNvPr>
            <p:cNvSpPr/>
            <p:nvPr/>
          </p:nvSpPr>
          <p:spPr>
            <a:xfrm>
              <a:off x="3273057" y="2956364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CA8D91E-20A8-592F-6FA9-88AD9721895B}"/>
                </a:ext>
              </a:extLst>
            </p:cNvPr>
            <p:cNvSpPr/>
            <p:nvPr/>
          </p:nvSpPr>
          <p:spPr>
            <a:xfrm>
              <a:off x="3574810" y="2956364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FAF3FAAE-649D-1E07-0178-A004C1980888}"/>
                </a:ext>
              </a:extLst>
            </p:cNvPr>
            <p:cNvSpPr/>
            <p:nvPr/>
          </p:nvSpPr>
          <p:spPr>
            <a:xfrm>
              <a:off x="3876563" y="2956364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F6740719-A896-C5F6-19D8-92BDFBA34785}"/>
                </a:ext>
              </a:extLst>
            </p:cNvPr>
            <p:cNvSpPr/>
            <p:nvPr/>
          </p:nvSpPr>
          <p:spPr>
            <a:xfrm>
              <a:off x="4178316" y="2956364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2F331629-5FB0-BB77-DA48-89EB0394A675}"/>
                </a:ext>
              </a:extLst>
            </p:cNvPr>
            <p:cNvSpPr/>
            <p:nvPr/>
          </p:nvSpPr>
          <p:spPr>
            <a:xfrm>
              <a:off x="4480069" y="2957392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E5536A04-9292-B5F3-D6C8-FD884DDB5DC6}"/>
                </a:ext>
              </a:extLst>
            </p:cNvPr>
            <p:cNvSpPr/>
            <p:nvPr/>
          </p:nvSpPr>
          <p:spPr>
            <a:xfrm>
              <a:off x="4776405" y="2957392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449EBDC7-1DCB-9CFF-0989-970701630218}"/>
                </a:ext>
              </a:extLst>
            </p:cNvPr>
            <p:cNvSpPr/>
            <p:nvPr/>
          </p:nvSpPr>
          <p:spPr>
            <a:xfrm>
              <a:off x="5078158" y="2957392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29495291-CF69-4A06-DDD4-50509BB2BDB2}"/>
                </a:ext>
              </a:extLst>
            </p:cNvPr>
            <p:cNvSpPr/>
            <p:nvPr/>
          </p:nvSpPr>
          <p:spPr>
            <a:xfrm>
              <a:off x="5379911" y="2957392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27A7B83A-ED63-EABB-FF11-0091BAFF33E3}"/>
                </a:ext>
              </a:extLst>
            </p:cNvPr>
            <p:cNvSpPr/>
            <p:nvPr/>
          </p:nvSpPr>
          <p:spPr>
            <a:xfrm>
              <a:off x="5681664" y="2957392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54BCFD3D-341E-7109-8BEA-1EEF83EAE6A8}"/>
                </a:ext>
              </a:extLst>
            </p:cNvPr>
            <p:cNvSpPr/>
            <p:nvPr/>
          </p:nvSpPr>
          <p:spPr>
            <a:xfrm>
              <a:off x="5975978" y="2956364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05F2875C-D9CD-4A27-0BC2-3E8F1D6B76F1}"/>
                </a:ext>
              </a:extLst>
            </p:cNvPr>
            <p:cNvSpPr/>
            <p:nvPr/>
          </p:nvSpPr>
          <p:spPr>
            <a:xfrm>
              <a:off x="2813486" y="3278012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3DBC01BE-F223-60C5-F4DF-D75838B55090}"/>
                </a:ext>
              </a:extLst>
            </p:cNvPr>
            <p:cNvSpPr/>
            <p:nvPr/>
          </p:nvSpPr>
          <p:spPr>
            <a:xfrm>
              <a:off x="3109822" y="3278012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8D7DAB89-2CFD-31F4-D4E4-9CB5E968787B}"/>
                </a:ext>
              </a:extLst>
            </p:cNvPr>
            <p:cNvSpPr/>
            <p:nvPr/>
          </p:nvSpPr>
          <p:spPr>
            <a:xfrm>
              <a:off x="3411575" y="3278012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265EF908-9A27-AB1D-1500-6135927DAE92}"/>
                </a:ext>
              </a:extLst>
            </p:cNvPr>
            <p:cNvSpPr/>
            <p:nvPr/>
          </p:nvSpPr>
          <p:spPr>
            <a:xfrm>
              <a:off x="3713328" y="3278012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B1E1DE32-C008-8AFC-F204-883B6DEA53A6}"/>
                </a:ext>
              </a:extLst>
            </p:cNvPr>
            <p:cNvSpPr/>
            <p:nvPr/>
          </p:nvSpPr>
          <p:spPr>
            <a:xfrm>
              <a:off x="4015081" y="3278012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0B8FAEA0-78BE-4185-738D-2752CD327DFF}"/>
                </a:ext>
              </a:extLst>
            </p:cNvPr>
            <p:cNvSpPr/>
            <p:nvPr/>
          </p:nvSpPr>
          <p:spPr>
            <a:xfrm>
              <a:off x="4316834" y="3279040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80262D86-3A53-4BB2-EC86-59DB64BDAC11}"/>
                </a:ext>
              </a:extLst>
            </p:cNvPr>
            <p:cNvSpPr/>
            <p:nvPr/>
          </p:nvSpPr>
          <p:spPr>
            <a:xfrm>
              <a:off x="4613170" y="3279040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1480001D-2451-B788-5327-C83F503857B7}"/>
                </a:ext>
              </a:extLst>
            </p:cNvPr>
            <p:cNvSpPr/>
            <p:nvPr/>
          </p:nvSpPr>
          <p:spPr>
            <a:xfrm>
              <a:off x="4914923" y="3279040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819249E4-C5D5-1834-DE75-73F9E2116B10}"/>
                </a:ext>
              </a:extLst>
            </p:cNvPr>
            <p:cNvSpPr/>
            <p:nvPr/>
          </p:nvSpPr>
          <p:spPr>
            <a:xfrm>
              <a:off x="5216676" y="3279040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3615A08F-CD27-5D85-C740-00FDCB5FC1B8}"/>
                </a:ext>
              </a:extLst>
            </p:cNvPr>
            <p:cNvSpPr/>
            <p:nvPr/>
          </p:nvSpPr>
          <p:spPr>
            <a:xfrm>
              <a:off x="5518429" y="3279040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18E521BC-4061-90D7-B231-B5FA612C44E2}"/>
                </a:ext>
              </a:extLst>
            </p:cNvPr>
            <p:cNvSpPr/>
            <p:nvPr/>
          </p:nvSpPr>
          <p:spPr>
            <a:xfrm>
              <a:off x="5812743" y="3278012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0080C8C2-F986-7FF2-8B60-91E5FDA42F49}"/>
                </a:ext>
              </a:extLst>
            </p:cNvPr>
            <p:cNvSpPr/>
            <p:nvPr/>
          </p:nvSpPr>
          <p:spPr>
            <a:xfrm>
              <a:off x="6114496" y="3278012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7D6B922A-4DBD-9DFC-B71F-8F1171804881}"/>
                </a:ext>
              </a:extLst>
            </p:cNvPr>
            <p:cNvSpPr/>
            <p:nvPr/>
          </p:nvSpPr>
          <p:spPr>
            <a:xfrm>
              <a:off x="2976721" y="359781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65E528FC-9C2F-B345-F58F-F7DD4AB05EA2}"/>
                </a:ext>
              </a:extLst>
            </p:cNvPr>
            <p:cNvSpPr/>
            <p:nvPr/>
          </p:nvSpPr>
          <p:spPr>
            <a:xfrm>
              <a:off x="3273057" y="359781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EED9DD1-8DE7-6D23-CFFE-30A6059668DB}"/>
                </a:ext>
              </a:extLst>
            </p:cNvPr>
            <p:cNvSpPr/>
            <p:nvPr/>
          </p:nvSpPr>
          <p:spPr>
            <a:xfrm>
              <a:off x="3574810" y="359781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2CA34A1F-6820-F460-7B40-92B5E3633E85}"/>
                </a:ext>
              </a:extLst>
            </p:cNvPr>
            <p:cNvSpPr/>
            <p:nvPr/>
          </p:nvSpPr>
          <p:spPr>
            <a:xfrm>
              <a:off x="3876563" y="359781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9A4665BC-B0FB-AB67-BB5D-BE623CADF6E0}"/>
                </a:ext>
              </a:extLst>
            </p:cNvPr>
            <p:cNvSpPr/>
            <p:nvPr/>
          </p:nvSpPr>
          <p:spPr>
            <a:xfrm>
              <a:off x="4178316" y="359781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D81DE2DF-406A-A860-BF7E-8BD45C82A509}"/>
                </a:ext>
              </a:extLst>
            </p:cNvPr>
            <p:cNvSpPr/>
            <p:nvPr/>
          </p:nvSpPr>
          <p:spPr>
            <a:xfrm>
              <a:off x="4480069" y="359884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BD2DE0F0-D5C8-D8D6-B085-E6F17786292B}"/>
                </a:ext>
              </a:extLst>
            </p:cNvPr>
            <p:cNvSpPr/>
            <p:nvPr/>
          </p:nvSpPr>
          <p:spPr>
            <a:xfrm>
              <a:off x="4776405" y="359884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53C6596C-AC88-ADFD-6316-C0B00E359354}"/>
                </a:ext>
              </a:extLst>
            </p:cNvPr>
            <p:cNvSpPr/>
            <p:nvPr/>
          </p:nvSpPr>
          <p:spPr>
            <a:xfrm>
              <a:off x="5078158" y="359884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11740CCB-732C-35B3-8B4A-A129C8A34645}"/>
                </a:ext>
              </a:extLst>
            </p:cNvPr>
            <p:cNvSpPr/>
            <p:nvPr/>
          </p:nvSpPr>
          <p:spPr>
            <a:xfrm>
              <a:off x="5379911" y="359884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3F2E10FD-43B7-2AB6-B9F5-8A628A5DAB41}"/>
                </a:ext>
              </a:extLst>
            </p:cNvPr>
            <p:cNvSpPr/>
            <p:nvPr/>
          </p:nvSpPr>
          <p:spPr>
            <a:xfrm>
              <a:off x="5681664" y="359884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A24C3337-C86C-891B-D1C6-49F804B5715F}"/>
                </a:ext>
              </a:extLst>
            </p:cNvPr>
            <p:cNvSpPr/>
            <p:nvPr/>
          </p:nvSpPr>
          <p:spPr>
            <a:xfrm>
              <a:off x="5975978" y="3597819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BA0F65E3-A85D-5DD0-36B5-8E28AA6F1DCF}"/>
                </a:ext>
              </a:extLst>
            </p:cNvPr>
            <p:cNvSpPr/>
            <p:nvPr/>
          </p:nvSpPr>
          <p:spPr>
            <a:xfrm>
              <a:off x="2813486" y="391946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CC23CC91-2FFC-9DE1-260D-2DF1DF915DA8}"/>
                </a:ext>
              </a:extLst>
            </p:cNvPr>
            <p:cNvSpPr/>
            <p:nvPr/>
          </p:nvSpPr>
          <p:spPr>
            <a:xfrm>
              <a:off x="3109822" y="391946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A8A80976-8AFB-29D2-C69B-29C1F9E41E28}"/>
                </a:ext>
              </a:extLst>
            </p:cNvPr>
            <p:cNvSpPr/>
            <p:nvPr/>
          </p:nvSpPr>
          <p:spPr>
            <a:xfrm>
              <a:off x="3411575" y="391946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C9B2F892-4561-F550-155D-54F1A4073E0D}"/>
                </a:ext>
              </a:extLst>
            </p:cNvPr>
            <p:cNvSpPr/>
            <p:nvPr/>
          </p:nvSpPr>
          <p:spPr>
            <a:xfrm>
              <a:off x="3713328" y="391946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36676255-7A0C-C9F2-9C4A-94E0D48A9D4B}"/>
                </a:ext>
              </a:extLst>
            </p:cNvPr>
            <p:cNvSpPr/>
            <p:nvPr/>
          </p:nvSpPr>
          <p:spPr>
            <a:xfrm>
              <a:off x="4015081" y="391946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1ED1E10C-2F98-BF83-1635-B0CD537F8FE8}"/>
                </a:ext>
              </a:extLst>
            </p:cNvPr>
            <p:cNvSpPr/>
            <p:nvPr/>
          </p:nvSpPr>
          <p:spPr>
            <a:xfrm>
              <a:off x="4316834" y="3920495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4DB2DFA0-9FAE-6AF5-120C-9B4AAE99CA93}"/>
                </a:ext>
              </a:extLst>
            </p:cNvPr>
            <p:cNvSpPr/>
            <p:nvPr/>
          </p:nvSpPr>
          <p:spPr>
            <a:xfrm>
              <a:off x="4613170" y="3920495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262715A1-31AC-1266-2764-F022978836D2}"/>
                </a:ext>
              </a:extLst>
            </p:cNvPr>
            <p:cNvSpPr/>
            <p:nvPr/>
          </p:nvSpPr>
          <p:spPr>
            <a:xfrm>
              <a:off x="4914923" y="3920495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649A7437-A914-EA8B-551D-B825AD87B8D7}"/>
                </a:ext>
              </a:extLst>
            </p:cNvPr>
            <p:cNvSpPr/>
            <p:nvPr/>
          </p:nvSpPr>
          <p:spPr>
            <a:xfrm>
              <a:off x="5216676" y="3920495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D633C680-A7F7-DCEC-85CC-812727E22CA9}"/>
                </a:ext>
              </a:extLst>
            </p:cNvPr>
            <p:cNvSpPr/>
            <p:nvPr/>
          </p:nvSpPr>
          <p:spPr>
            <a:xfrm>
              <a:off x="5518429" y="3920495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32AC625E-6394-509D-B7E5-667FEA5FF136}"/>
                </a:ext>
              </a:extLst>
            </p:cNvPr>
            <p:cNvSpPr/>
            <p:nvPr/>
          </p:nvSpPr>
          <p:spPr>
            <a:xfrm>
              <a:off x="5812743" y="391946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D2F6B475-488C-BDFE-5B0B-A60237C3EB90}"/>
                </a:ext>
              </a:extLst>
            </p:cNvPr>
            <p:cNvSpPr/>
            <p:nvPr/>
          </p:nvSpPr>
          <p:spPr>
            <a:xfrm>
              <a:off x="6114496" y="3919467"/>
              <a:ext cx="252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84FCF41-FFEF-670A-BF76-46272D52195F}"/>
              </a:ext>
            </a:extLst>
          </p:cNvPr>
          <p:cNvCxnSpPr>
            <a:cxnSpLocks/>
          </p:cNvCxnSpPr>
          <p:nvPr/>
        </p:nvCxnSpPr>
        <p:spPr>
          <a:xfrm>
            <a:off x="3947868" y="1600200"/>
            <a:ext cx="1403633" cy="42926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86767FD0-E89B-2280-03B0-EF44D098576A}"/>
              </a:ext>
            </a:extLst>
          </p:cNvPr>
          <p:cNvSpPr/>
          <p:nvPr/>
        </p:nvSpPr>
        <p:spPr>
          <a:xfrm rot="20827521">
            <a:off x="4240603" y="1393680"/>
            <a:ext cx="712780" cy="466386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6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353D6-16B0-7A34-6EDD-E005662F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91AE7E-C251-6753-2A40-F156F2164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Goal: Use CRF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site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br>
              <a:rPr lang="de-DE" dirty="0"/>
            </a:br>
            <a:r>
              <a:rPr lang="de-DE" dirty="0"/>
              <a:t>Phase-II Upgrade</a:t>
            </a:r>
          </a:p>
          <a:p>
            <a:r>
              <a:rPr lang="de-DE" dirty="0"/>
              <a:t>Problem: </a:t>
            </a:r>
            <a:r>
              <a:rPr lang="de-DE" dirty="0" err="1"/>
              <a:t>Readout</a:t>
            </a:r>
            <a:r>
              <a:rPr lang="de-DE" dirty="0"/>
              <a:t> Electronics and Infrastructure in </a:t>
            </a:r>
            <a:r>
              <a:rPr lang="de-DE" dirty="0" err="1"/>
              <a:t>the</a:t>
            </a:r>
            <a:r>
              <a:rPr lang="de-DE" dirty="0"/>
              <a:t> CRF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 err="1"/>
              <a:t>outdated</a:t>
            </a:r>
            <a:endParaRPr lang="de-DE" b="1" dirty="0"/>
          </a:p>
          <a:p>
            <a:r>
              <a:rPr lang="de-DE" dirty="0" err="1"/>
              <a:t>Current</a:t>
            </a:r>
            <a:r>
              <a:rPr lang="de-DE" dirty="0"/>
              <a:t> Project: Upgrade </a:t>
            </a:r>
            <a:r>
              <a:rPr lang="de-DE" dirty="0" err="1"/>
              <a:t>the</a:t>
            </a:r>
            <a:r>
              <a:rPr lang="de-DE" dirty="0"/>
              <a:t> CRF </a:t>
            </a:r>
            <a:r>
              <a:rPr lang="de-DE" dirty="0" err="1"/>
              <a:t>to</a:t>
            </a:r>
            <a:r>
              <a:rPr lang="de-DE" dirty="0"/>
              <a:t> Phase-I </a:t>
            </a:r>
            <a:r>
              <a:rPr lang="de-DE" dirty="0" err="1"/>
              <a:t>standard</a:t>
            </a:r>
            <a:endParaRPr lang="de-DE" dirty="0"/>
          </a:p>
          <a:p>
            <a:r>
              <a:rPr lang="de-DE" dirty="0"/>
              <a:t>Next Project: </a:t>
            </a:r>
            <a:r>
              <a:rPr lang="de-DE" dirty="0" err="1"/>
              <a:t>Install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Scintillators</a:t>
            </a:r>
            <a:r>
              <a:rPr lang="de-DE" dirty="0"/>
              <a:t> and Test Path-</a:t>
            </a:r>
            <a:r>
              <a:rPr lang="de-DE" dirty="0" err="1"/>
              <a:t>Based</a:t>
            </a:r>
            <a:r>
              <a:rPr lang="de-DE" dirty="0"/>
              <a:t> Trigger on </a:t>
            </a:r>
            <a:r>
              <a:rPr lang="de-DE" dirty="0" err="1"/>
              <a:t>the</a:t>
            </a:r>
            <a:r>
              <a:rPr lang="de-DE" dirty="0"/>
              <a:t> CRF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FD4751-1DBB-4810-3DB6-A6F22280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675489-CED5-D306-BF1A-C37552AC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81D171-4497-EB76-F10B-B43C5064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B0F84-F7B2-E07D-7AE3-F5250606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ATLAS </a:t>
            </a:r>
            <a:r>
              <a:rPr lang="de-DE" dirty="0" err="1"/>
              <a:t>Muon</a:t>
            </a:r>
            <a:r>
              <a:rPr lang="de-DE" dirty="0"/>
              <a:t> </a:t>
            </a:r>
            <a:r>
              <a:rPr lang="de-DE" dirty="0" err="1"/>
              <a:t>Spectrometer</a:t>
            </a:r>
            <a:endParaRPr lang="en-GB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3633867-92E1-248B-7ADA-D76D39316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48" y="1471614"/>
            <a:ext cx="5686337" cy="4207733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925EE7-ACB8-1D69-ADEA-5A7AB679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8BD391-814F-A08A-60D3-DC41E351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0457A6-8392-3D5B-A835-37DF5C3C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4</a:t>
            </a:fld>
            <a:endParaRPr lang="en-GB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7688D8-C7A6-FC5D-1399-8D08E28B30E5}"/>
              </a:ext>
            </a:extLst>
          </p:cNvPr>
          <p:cNvSpPr txBox="1"/>
          <p:nvPr/>
        </p:nvSpPr>
        <p:spPr>
          <a:xfrm>
            <a:off x="67113" y="5802678"/>
            <a:ext cx="492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[1] The ATLAS </a:t>
            </a:r>
            <a:r>
              <a:rPr lang="de-DE" sz="1600" dirty="0" err="1"/>
              <a:t>Collaboration</a:t>
            </a:r>
            <a:r>
              <a:rPr lang="de-DE" sz="1600" dirty="0"/>
              <a:t>, The ATLAS Experiment at </a:t>
            </a:r>
            <a:r>
              <a:rPr lang="de-DE" sz="1600" dirty="0" err="1"/>
              <a:t>the</a:t>
            </a:r>
            <a:r>
              <a:rPr lang="de-DE" sz="1600" dirty="0"/>
              <a:t> CERN Large Hadron Collider (2008)</a:t>
            </a:r>
            <a:endParaRPr lang="en-GB" sz="1600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B5209CA-C130-2AA5-BD81-3F806161473A}"/>
              </a:ext>
            </a:extLst>
          </p:cNvPr>
          <p:cNvGrpSpPr/>
          <p:nvPr/>
        </p:nvGrpSpPr>
        <p:grpSpPr>
          <a:xfrm>
            <a:off x="3352800" y="2771775"/>
            <a:ext cx="2028825" cy="2907572"/>
            <a:chOff x="3352800" y="2771775"/>
            <a:chExt cx="2028825" cy="2907572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DDF18D5B-EDD8-7BBB-B035-AE58AE631C71}"/>
                </a:ext>
              </a:extLst>
            </p:cNvPr>
            <p:cNvSpPr/>
            <p:nvPr/>
          </p:nvSpPr>
          <p:spPr>
            <a:xfrm>
              <a:off x="3419475" y="5324475"/>
              <a:ext cx="1962150" cy="35487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E96CFC7E-8497-852E-6200-F146622FFF7C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4086225"/>
              <a:ext cx="742950" cy="123825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B1F77943-C9F6-9137-FC07-9CF934E6FB22}"/>
                </a:ext>
              </a:extLst>
            </p:cNvPr>
            <p:cNvCxnSpPr>
              <a:cxnSpLocks/>
            </p:cNvCxnSpPr>
            <p:nvPr/>
          </p:nvCxnSpPr>
          <p:spPr>
            <a:xfrm>
              <a:off x="4095750" y="2809875"/>
              <a:ext cx="0" cy="2514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032F6D93-C2AF-0FD9-4D55-6E15997C45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5750" y="2771775"/>
              <a:ext cx="561975" cy="25527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4B213633-B9E3-CB9F-CD7F-F70C68BD24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5750" y="3924300"/>
              <a:ext cx="638175" cy="1400175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366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5D47F-80BB-34A0-E659-B69DDFAE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0FBD5A-DEA6-E231-568E-451087C31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15887-1C43-E02C-BE38-7E667D7F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40AB7C-94C3-2BD8-88B3-243A7713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EE0D1-B7B0-F6BF-6D0F-58ED53CF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11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10">
            <a:extLst>
              <a:ext uri="{FF2B5EF4-FFF2-40B4-BE49-F238E27FC236}">
                <a16:creationId xmlns:a16="http://schemas.microsoft.com/office/drawing/2014/main" id="{9ED7D190-AEAB-BC30-7279-534E6A9D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78" y="2432807"/>
            <a:ext cx="4474557" cy="32159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2B3D8A-6AB8-C0AF-42BE-AF104165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Gas Contents</a:t>
            </a:r>
            <a:endParaRPr lang="en-GB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248E6FE-8788-A745-6D58-13B333F5F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5" y="1921077"/>
            <a:ext cx="4269635" cy="4112559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43BC5A-CCBF-AC97-EDD4-8BD1E0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C255A7-05DC-6A5B-A3DD-7DBA76A8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76853C-8EE4-6F73-7747-CDB69AAF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41</a:t>
            </a:fld>
            <a:endParaRPr lang="en-GB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C6F917C-5FDA-FFCE-69BE-D589ABFD4BF1}"/>
              </a:ext>
            </a:extLst>
          </p:cNvPr>
          <p:cNvSpPr/>
          <p:nvPr/>
        </p:nvSpPr>
        <p:spPr>
          <a:xfrm>
            <a:off x="919119" y="2432807"/>
            <a:ext cx="1404000" cy="140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1AE4415-D9C9-5312-99F7-CAAC265B2F30}"/>
              </a:ext>
            </a:extLst>
          </p:cNvPr>
          <p:cNvSpPr/>
          <p:nvPr/>
        </p:nvSpPr>
        <p:spPr>
          <a:xfrm>
            <a:off x="4836885" y="2677062"/>
            <a:ext cx="1008000" cy="100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D0E11FD-EEDC-941A-89E2-844B84D70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136524"/>
            <a:ext cx="2401577" cy="14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60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30DAD38-D268-8850-6B0F-55DD8C8E4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20" y="2866457"/>
            <a:ext cx="4550880" cy="32708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8A5EE3-AD4F-26B6-0E0F-AAAAC9E1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Gas Contents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683BAC-DFCE-26D2-602A-6734FE38B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and Oxygen </a:t>
            </a:r>
            <a:r>
              <a:rPr lang="de-DE" dirty="0" err="1"/>
              <a:t>admixture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Gas: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CFEA1A-BBCF-AD33-16EE-3C08991E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3BFC4D-2A6A-336A-2C8B-F34D68B2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E116E3-899C-39F1-AD69-B3AE4E8A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42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E1C951A-8A8A-46B7-4F6E-748D3F1A4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136524"/>
            <a:ext cx="2401577" cy="14804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D0FE15D-97B9-78A5-216D-6560C7203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773"/>
            <a:ext cx="4817581" cy="3462503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3533D3E1-9178-B55A-EFA4-326BB77D10C7}"/>
              </a:ext>
            </a:extLst>
          </p:cNvPr>
          <p:cNvSpPr/>
          <p:nvPr/>
        </p:nvSpPr>
        <p:spPr>
          <a:xfrm>
            <a:off x="523874" y="3000374"/>
            <a:ext cx="1294419" cy="12778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35E4C5D-028A-12A7-D95A-89BFB4910224}"/>
              </a:ext>
            </a:extLst>
          </p:cNvPr>
          <p:cNvSpPr/>
          <p:nvPr/>
        </p:nvSpPr>
        <p:spPr>
          <a:xfrm>
            <a:off x="5074757" y="3124689"/>
            <a:ext cx="1192693" cy="1153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7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9A7BE-F205-0D73-59B4-C7FECCE0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Monitored Drift Tubes</a:t>
            </a:r>
            <a:endParaRPr lang="en-GB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F9F1CF54-EDF7-096B-CA39-93E6993F6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06" y="1690689"/>
            <a:ext cx="5710444" cy="3870149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6B322D-50A7-6B00-0454-508336D4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D10794-098E-0A5E-F721-E1D0C72D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2AFAB9-3E14-796C-4F09-54AD8126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5</a:t>
            </a:fld>
            <a:endParaRPr lang="en-GB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982C5CA-DE0D-0B42-AC61-DF7760D47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990014"/>
            <a:ext cx="2295525" cy="287797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CE8512A-589A-726B-74A6-77C6F4772FA8}"/>
              </a:ext>
            </a:extLst>
          </p:cNvPr>
          <p:cNvSpPr txBox="1"/>
          <p:nvPr/>
        </p:nvSpPr>
        <p:spPr>
          <a:xfrm>
            <a:off x="1657350" y="4753599"/>
            <a:ext cx="12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From</a:t>
            </a:r>
            <a:r>
              <a:rPr lang="de-DE" dirty="0"/>
              <a:t> [1]</a:t>
            </a:r>
            <a:endParaRPr lang="en-GB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6E7300-3200-0796-9394-D3A155CB8847}"/>
              </a:ext>
            </a:extLst>
          </p:cNvPr>
          <p:cNvSpPr txBox="1"/>
          <p:nvPr/>
        </p:nvSpPr>
        <p:spPr>
          <a:xfrm>
            <a:off x="67113" y="5802678"/>
            <a:ext cx="492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[1] The ATLAS </a:t>
            </a:r>
            <a:r>
              <a:rPr lang="de-DE" sz="1600" dirty="0" err="1"/>
              <a:t>Collaboration</a:t>
            </a:r>
            <a:r>
              <a:rPr lang="de-DE" sz="1600" dirty="0"/>
              <a:t>, The ATLAS Experiment at </a:t>
            </a:r>
            <a:r>
              <a:rPr lang="de-DE" sz="1600" dirty="0" err="1"/>
              <a:t>the</a:t>
            </a:r>
            <a:r>
              <a:rPr lang="de-DE" sz="1600" dirty="0"/>
              <a:t> CERN Large Hadron Collider (2008)</a:t>
            </a:r>
            <a:endParaRPr lang="en-GB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3872744-0AF9-2982-C81A-8604611FF5AB}"/>
              </a:ext>
            </a:extLst>
          </p:cNvPr>
          <p:cNvSpPr txBox="1"/>
          <p:nvPr/>
        </p:nvSpPr>
        <p:spPr>
          <a:xfrm>
            <a:off x="142875" y="3188513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 V</a:t>
            </a:r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7210FA-853D-182B-99E4-24292F0C8CD8}"/>
              </a:ext>
            </a:extLst>
          </p:cNvPr>
          <p:cNvSpPr txBox="1"/>
          <p:nvPr/>
        </p:nvSpPr>
        <p:spPr>
          <a:xfrm>
            <a:off x="628650" y="3373179"/>
            <a:ext cx="114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+3080 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E243B-3C50-1050-E185-2938CB27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Can </a:t>
            </a:r>
            <a:r>
              <a:rPr lang="de-DE" dirty="0" err="1"/>
              <a:t>We</a:t>
            </a:r>
            <a:r>
              <a:rPr lang="de-DE" dirty="0"/>
              <a:t> Test </a:t>
            </a:r>
            <a:r>
              <a:rPr lang="de-DE" dirty="0" err="1"/>
              <a:t>the</a:t>
            </a:r>
            <a:r>
              <a:rPr lang="de-DE" dirty="0"/>
              <a:t> Upgrade?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53F4E0-85F2-FB9C-2A9C-6120BA6AD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8BD2FF-AF96-8139-36C5-2E36279A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A6781B-57CA-B24B-27C4-6F170244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798F63-5BBA-8C9B-E265-265609BD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B6802-79B7-0FC3-2EE5-D9199763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Cosmic</a:t>
            </a:r>
            <a:r>
              <a:rPr lang="de-DE" dirty="0"/>
              <a:t> Ray Facility</a:t>
            </a:r>
            <a:endParaRPr lang="en-GB" dirty="0"/>
          </a:p>
        </p:txBody>
      </p:sp>
      <p:pic>
        <p:nvPicPr>
          <p:cNvPr id="8" name="Inhaltsplatzhalter 7" descr="Ein Bild, das Text, Fabrik, Kran, Lagerhaus enthält.">
            <a:extLst>
              <a:ext uri="{FF2B5EF4-FFF2-40B4-BE49-F238E27FC236}">
                <a16:creationId xmlns:a16="http://schemas.microsoft.com/office/drawing/2014/main" id="{69D37E5E-885E-788D-DAB1-9A9D11AB8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690689"/>
            <a:ext cx="5924550" cy="439985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409BF2-D9DF-252F-7298-8CB4E82A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90671E-F73C-96E8-B893-BBA48477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90F6EC-BF7A-DC59-3A3D-EB1C86AA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7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0A6D3-5F77-89EB-BF8D-A97D4489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Cosmic</a:t>
            </a:r>
            <a:r>
              <a:rPr lang="de-DE" dirty="0"/>
              <a:t> Ray Facility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C20719-AED3-76FB-535C-DFA150D7E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not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Phase-II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Outdated</a:t>
            </a:r>
            <a:r>
              <a:rPr lang="de-DE" dirty="0"/>
              <a:t> </a:t>
            </a:r>
            <a:r>
              <a:rPr lang="de-DE" dirty="0" err="1"/>
              <a:t>readout</a:t>
            </a:r>
            <a:r>
              <a:rPr lang="de-DE" dirty="0"/>
              <a:t> </a:t>
            </a:r>
            <a:r>
              <a:rPr lang="de-DE" dirty="0" err="1"/>
              <a:t>electronics</a:t>
            </a:r>
            <a:r>
              <a:rPr lang="de-DE" dirty="0"/>
              <a:t> (</a:t>
            </a:r>
            <a:r>
              <a:rPr lang="de-DE" dirty="0" err="1"/>
              <a:t>pre</a:t>
            </a:r>
            <a:r>
              <a:rPr lang="de-DE" dirty="0"/>
              <a:t> Phase-I)</a:t>
            </a:r>
          </a:p>
          <a:p>
            <a:pPr lvl="1"/>
            <a:r>
              <a:rPr lang="en-GB" dirty="0"/>
              <a:t>Outdated infrastructure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 Incompatible Phase-II (and even Phase-I)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 First step: Upgrade the CRF to the Phase-I standard of the Muon Spectrometer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22162-76BC-B4E2-C919-27547232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14.12.2022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FC5A3B-8A73-7C6E-E8C1-7DC599E0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Florian Egli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9F6957-3923-2A81-750B-672F5596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D991-AB0C-46C8-97D9-49B7A43EF9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FF044-0902-6DA6-6573-86F1E8D49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Upgrading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Cosmic</a:t>
            </a:r>
            <a:r>
              <a:rPr lang="de-DE" dirty="0"/>
              <a:t> Ray Facility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for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Tests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Regarding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Phase-II Upgrade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ATLAS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Muon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Spectrometer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ECF9D7-F890-EB05-8D9E-FDB0F7D25E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Florian Egli, 14.12.2022</a:t>
            </a:r>
          </a:p>
          <a:p>
            <a:r>
              <a:rPr lang="de-DE" dirty="0"/>
              <a:t>Joint </a:t>
            </a:r>
            <a:r>
              <a:rPr lang="de-DE" dirty="0" err="1"/>
              <a:t>Particle</a:t>
            </a:r>
            <a:r>
              <a:rPr lang="de-DE" dirty="0"/>
              <a:t> Physics Group Seminar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92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1102</Words>
  <Application>Microsoft Office PowerPoint</Application>
  <PresentationFormat>Bildschirmpräsentation (4:3)</PresentationFormat>
  <Paragraphs>307</Paragraphs>
  <Slides>42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Liberation Sans</vt:lpstr>
      <vt:lpstr>Office</vt:lpstr>
      <vt:lpstr>Upgrading the Cosmic Ray Facility for Tests Regarding the Phase-II Upgrade of the ATLAS Muon Spectrometer</vt:lpstr>
      <vt:lpstr>Upgrading the Cosmic Ray Facility for Tests Regarding the Phase-II Upgrade of the ATLAS Muon Spectrometer</vt:lpstr>
      <vt:lpstr>High-Luminosity LHC</vt:lpstr>
      <vt:lpstr>ATLAS Muon Spectrometer</vt:lpstr>
      <vt:lpstr>Monitored Drift Tubes</vt:lpstr>
      <vt:lpstr>Where Can We Test the Upgrade?</vt:lpstr>
      <vt:lpstr>Cosmic Ray Facility</vt:lpstr>
      <vt:lpstr>Cosmic Ray Facility</vt:lpstr>
      <vt:lpstr>Upgrading the Cosmic Ray Facility for Tests Regarding the Phase-II Upgrade of the ATLAS Muon Spectrometer</vt:lpstr>
      <vt:lpstr>Upgrade the Electronics  Install New Scintillators</vt:lpstr>
      <vt:lpstr>Upgrade the Electronics  Install New Scintillators</vt:lpstr>
      <vt:lpstr>The CRF Electronics</vt:lpstr>
      <vt:lpstr>Mezzanine</vt:lpstr>
      <vt:lpstr>The CRF Electronics</vt:lpstr>
      <vt:lpstr>CSM</vt:lpstr>
      <vt:lpstr>The CRF Electronics</vt:lpstr>
      <vt:lpstr>MDT-DCS</vt:lpstr>
      <vt:lpstr>The CRF Electronics</vt:lpstr>
      <vt:lpstr>FILAR</vt:lpstr>
      <vt:lpstr>FELIX</vt:lpstr>
      <vt:lpstr>FELIX</vt:lpstr>
      <vt:lpstr>Upgrade of the CRF Electronics</vt:lpstr>
      <vt:lpstr>The CRF Electronics (Phase-I)</vt:lpstr>
      <vt:lpstr>Validation and Verification of the CRF Upgrade</vt:lpstr>
      <vt:lpstr>Step 2.1: Untangle the Data</vt:lpstr>
      <vt:lpstr>FELIX Dataformat</vt:lpstr>
      <vt:lpstr>CSM Dataformat</vt:lpstr>
      <vt:lpstr>Does the Data make sense?</vt:lpstr>
      <vt:lpstr>Step 2.2: What should the data look like?</vt:lpstr>
      <vt:lpstr>Garfield++</vt:lpstr>
      <vt:lpstr>MDT Drifttime Spectra</vt:lpstr>
      <vt:lpstr>MDT Drifttime Spectra</vt:lpstr>
      <vt:lpstr>What does the data actually look like?</vt:lpstr>
      <vt:lpstr>Outlook: Finish the setup of the FELIX system</vt:lpstr>
      <vt:lpstr>Upgrade of Electronics  Install New Scintillators</vt:lpstr>
      <vt:lpstr>Cosmic Ray Facility</vt:lpstr>
      <vt:lpstr>Install New Scintillators</vt:lpstr>
      <vt:lpstr>Path-Based Trigger</vt:lpstr>
      <vt:lpstr>Summary</vt:lpstr>
      <vt:lpstr>Backup</vt:lpstr>
      <vt:lpstr>Gas Contents</vt:lpstr>
      <vt:lpstr>Gas Contents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Upgrading the Cosmic Ray Facility for Tests of the Phase-II Upgrade of the ATLAS Muon Spectrometer</dc:title>
  <dc:creator>Egli, Florian</dc:creator>
  <cp:lastModifiedBy>Egli, Florian</cp:lastModifiedBy>
  <cp:revision>17</cp:revision>
  <dcterms:created xsi:type="dcterms:W3CDTF">2022-12-11T12:47:14Z</dcterms:created>
  <dcterms:modified xsi:type="dcterms:W3CDTF">2022-12-14T12:32:44Z</dcterms:modified>
</cp:coreProperties>
</file>