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7" r:id="rId2"/>
    <p:sldId id="1202" r:id="rId3"/>
    <p:sldId id="1227" r:id="rId4"/>
    <p:sldId id="1222" r:id="rId5"/>
    <p:sldId id="1223" r:id="rId6"/>
    <p:sldId id="1226" r:id="rId7"/>
    <p:sldId id="1224" r:id="rId8"/>
    <p:sldId id="1210" r:id="rId9"/>
    <p:sldId id="1207" r:id="rId10"/>
    <p:sldId id="1215" r:id="rId11"/>
    <p:sldId id="1196" r:id="rId12"/>
    <p:sldId id="11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0" autoAdjust="0"/>
    <p:restoredTop sz="90453" autoAdjust="0"/>
  </p:normalViewPr>
  <p:slideViewPr>
    <p:cSldViewPr showGuides="1">
      <p:cViewPr varScale="1">
        <p:scale>
          <a:sx n="97" d="100"/>
          <a:sy n="97" d="100"/>
        </p:scale>
        <p:origin x="232" y="560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55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0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50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88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2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14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4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58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65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PAHN-PaN   |  Karlsruhe, 30 Sep 2019  |  TSS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PAHN-PaN   |  Karlsruhe, 30 Sep 2019  |  TSS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PAHN-</a:t>
            </a:r>
            <a:r>
              <a:rPr lang="en-US" dirty="0" err="1">
                <a:solidFill>
                  <a:schemeClr val="tx1"/>
                </a:solidFill>
              </a:rPr>
              <a:t>PaN</a:t>
            </a:r>
            <a:r>
              <a:rPr lang="en-US" dirty="0">
                <a:solidFill>
                  <a:schemeClr val="tx1"/>
                </a:solidFill>
              </a:rPr>
              <a:t>*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Consortium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839317"/>
            <a:ext cx="11376025" cy="1525787"/>
          </a:xfrm>
        </p:spPr>
        <p:txBody>
          <a:bodyPr/>
          <a:lstStyle/>
          <a:p>
            <a:r>
              <a:rPr lang="en-US" sz="2400" dirty="0"/>
              <a:t>A proposal for the NFDI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Thomas Schörner-Sadenius (DESY)</a:t>
            </a:r>
          </a:p>
          <a:p>
            <a:r>
              <a:rPr lang="en-US" dirty="0"/>
              <a:t>Karlsruhe, 30 September 2019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40216" y="2276872"/>
            <a:ext cx="399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*</a:t>
            </a:r>
            <a:r>
              <a:rPr lang="de-DE" sz="1600" dirty="0" err="1"/>
              <a:t>Particle</a:t>
            </a:r>
            <a:r>
              <a:rPr lang="de-DE" sz="1600" dirty="0"/>
              <a:t>, </a:t>
            </a:r>
            <a:r>
              <a:rPr lang="de-DE" sz="1600" dirty="0" err="1"/>
              <a:t>Astroparticle</a:t>
            </a:r>
            <a:r>
              <a:rPr lang="de-DE" sz="1600" dirty="0"/>
              <a:t>, </a:t>
            </a:r>
            <a:r>
              <a:rPr lang="de-DE" sz="1600" dirty="0" err="1"/>
              <a:t>Hadron</a:t>
            </a:r>
            <a:r>
              <a:rPr lang="de-DE" sz="1600" dirty="0"/>
              <a:t> &amp; </a:t>
            </a:r>
            <a:r>
              <a:rPr lang="de-DE" sz="1600" dirty="0" err="1"/>
              <a:t>Nuclear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Physics</a:t>
            </a:r>
            <a:r>
              <a:rPr lang="de-DE" sz="1600" dirty="0"/>
              <a:t> </a:t>
            </a:r>
            <a:r>
              <a:rPr lang="de-DE" sz="1600" dirty="0" err="1"/>
              <a:t>Accelerate</a:t>
            </a:r>
            <a:r>
              <a:rPr lang="de-DE" sz="1600" dirty="0"/>
              <a:t>(s) </a:t>
            </a:r>
            <a:r>
              <a:rPr lang="de-DE" sz="1600" dirty="0" err="1"/>
              <a:t>the</a:t>
            </a:r>
            <a:r>
              <a:rPr lang="de-DE" sz="1600" dirty="0"/>
              <a:t> NFDI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53B84A-1D01-9B45-AFC3-99B2E09D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12"/>
            <a:ext cx="12192000" cy="33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F22D09F-915E-0247-9180-A6D841113A7A}"/>
              </a:ext>
            </a:extLst>
          </p:cNvPr>
          <p:cNvSpPr/>
          <p:nvPr/>
        </p:nvSpPr>
        <p:spPr>
          <a:xfrm>
            <a:off x="504180" y="1177607"/>
            <a:ext cx="11016604" cy="52461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 Word on Synergies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With other NFDI consortia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09CA8EB-8F74-C441-9155-A8FAAA0BF995}"/>
              </a:ext>
            </a:extLst>
          </p:cNvPr>
          <p:cNvSpPr/>
          <p:nvPr/>
        </p:nvSpPr>
        <p:spPr>
          <a:xfrm>
            <a:off x="6095999" y="3162200"/>
            <a:ext cx="2736304" cy="1296144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PAHN-</a:t>
            </a:r>
            <a:r>
              <a:rPr lang="de-DE" sz="2400" b="1" dirty="0" err="1">
                <a:solidFill>
                  <a:schemeClr val="bg1"/>
                </a:solidFill>
              </a:rPr>
              <a:t>PaN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DC130-70F0-E543-A6D3-87D7E6747B3F}"/>
              </a:ext>
            </a:extLst>
          </p:cNvPr>
          <p:cNvSpPr txBox="1"/>
          <p:nvPr/>
        </p:nvSpPr>
        <p:spPr>
          <a:xfrm>
            <a:off x="2135560" y="1948643"/>
            <a:ext cx="3388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NFDI </a:t>
            </a:r>
            <a:r>
              <a:rPr lang="de-DE" sz="2400" b="1" dirty="0" err="1"/>
              <a:t>Directorate</a:t>
            </a:r>
            <a:r>
              <a:rPr lang="de-DE" sz="2400" b="1" dirty="0"/>
              <a:t> / e.V.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077A3-7841-7449-A965-AA83040D1F45}"/>
              </a:ext>
            </a:extLst>
          </p:cNvPr>
          <p:cNvGrpSpPr/>
          <p:nvPr/>
        </p:nvGrpSpPr>
        <p:grpSpPr>
          <a:xfrm>
            <a:off x="6968480" y="2336012"/>
            <a:ext cx="3852428" cy="1483487"/>
            <a:chOff x="6968480" y="2336012"/>
            <a:chExt cx="3852428" cy="148348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561ECF-BE7F-2749-8D74-A2360BD946FB}"/>
                </a:ext>
              </a:extLst>
            </p:cNvPr>
            <p:cNvSpPr/>
            <p:nvPr/>
          </p:nvSpPr>
          <p:spPr>
            <a:xfrm>
              <a:off x="8588660" y="2919398"/>
              <a:ext cx="2232248" cy="90010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DAPHNE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CC90E8-764A-EF4D-8A30-D9A0EE787288}"/>
                </a:ext>
              </a:extLst>
            </p:cNvPr>
            <p:cNvSpPr/>
            <p:nvPr/>
          </p:nvSpPr>
          <p:spPr>
            <a:xfrm>
              <a:off x="6968480" y="2336012"/>
              <a:ext cx="2232248" cy="90010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>
                  <a:solidFill>
                    <a:schemeClr val="bg1"/>
                  </a:solidFill>
                </a:rPr>
                <a:t>AstroNFDI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8851325-31BF-5841-9D8E-EFA77281DC77}"/>
              </a:ext>
            </a:extLst>
          </p:cNvPr>
          <p:cNvGrpSpPr/>
          <p:nvPr/>
        </p:nvGrpSpPr>
        <p:grpSpPr>
          <a:xfrm>
            <a:off x="7668083" y="4105610"/>
            <a:ext cx="3396468" cy="1591643"/>
            <a:chOff x="7668083" y="4105610"/>
            <a:chExt cx="3396468" cy="159164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9AC9C0-05BE-2E4E-A5CA-666638A1C4DF}"/>
                </a:ext>
              </a:extLst>
            </p:cNvPr>
            <p:cNvSpPr/>
            <p:nvPr/>
          </p:nvSpPr>
          <p:spPr>
            <a:xfrm>
              <a:off x="8832303" y="4105610"/>
              <a:ext cx="2232248" cy="90010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FAIR-Mat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751028-02FC-3348-87C9-95C623E4079F}"/>
                </a:ext>
              </a:extLst>
            </p:cNvPr>
            <p:cNvSpPr/>
            <p:nvPr/>
          </p:nvSpPr>
          <p:spPr>
            <a:xfrm>
              <a:off x="7668083" y="4797152"/>
              <a:ext cx="2232248" cy="90010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NFDI4Phys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58B195-48D6-804B-9761-351AACFB46CE}"/>
              </a:ext>
            </a:extLst>
          </p:cNvPr>
          <p:cNvGrpSpPr/>
          <p:nvPr/>
        </p:nvGrpSpPr>
        <p:grpSpPr>
          <a:xfrm>
            <a:off x="2991270" y="3058553"/>
            <a:ext cx="2532333" cy="1634779"/>
            <a:chOff x="2991270" y="3058553"/>
            <a:chExt cx="2532333" cy="1634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E69BEE-AFB3-EF41-8081-6086152A4A68}"/>
                </a:ext>
              </a:extLst>
            </p:cNvPr>
            <p:cNvSpPr/>
            <p:nvPr/>
          </p:nvSpPr>
          <p:spPr>
            <a:xfrm>
              <a:off x="2991270" y="3058553"/>
              <a:ext cx="2232248" cy="90010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HPC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344B3-89F5-C649-80BD-1D997117FA60}"/>
                </a:ext>
              </a:extLst>
            </p:cNvPr>
            <p:cNvSpPr/>
            <p:nvPr/>
          </p:nvSpPr>
          <p:spPr>
            <a:xfrm>
              <a:off x="3291355" y="3793231"/>
              <a:ext cx="2232248" cy="90010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8E77E9A0-F133-CB4A-BD57-B9198378D2E7}"/>
              </a:ext>
            </a:extLst>
          </p:cNvPr>
          <p:cNvSpPr/>
          <p:nvPr/>
        </p:nvSpPr>
        <p:spPr>
          <a:xfrm>
            <a:off x="5126970" y="4603388"/>
            <a:ext cx="2232248" cy="9001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MARDI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20CAE3-C19C-5648-90DD-750C4E301D84}"/>
              </a:ext>
            </a:extLst>
          </p:cNvPr>
          <p:cNvGrpSpPr/>
          <p:nvPr/>
        </p:nvGrpSpPr>
        <p:grpSpPr>
          <a:xfrm>
            <a:off x="623392" y="3058552"/>
            <a:ext cx="3096344" cy="2458680"/>
            <a:chOff x="623392" y="3058552"/>
            <a:chExt cx="3096344" cy="24586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A2C31C-D9C9-4E40-A775-8EEE0DDEFDB4}"/>
                </a:ext>
              </a:extLst>
            </p:cNvPr>
            <p:cNvSpPr/>
            <p:nvPr/>
          </p:nvSpPr>
          <p:spPr>
            <a:xfrm>
              <a:off x="623392" y="3058552"/>
              <a:ext cx="2232248" cy="9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04514C-8539-FB48-BE9D-702215865CD9}"/>
                </a:ext>
              </a:extLst>
            </p:cNvPr>
            <p:cNvSpPr/>
            <p:nvPr/>
          </p:nvSpPr>
          <p:spPr>
            <a:xfrm>
              <a:off x="775792" y="3897051"/>
              <a:ext cx="2232248" cy="9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8C9FA4-51E7-064F-9AEC-B6287733D96A}"/>
                </a:ext>
              </a:extLst>
            </p:cNvPr>
            <p:cNvSpPr/>
            <p:nvPr/>
          </p:nvSpPr>
          <p:spPr>
            <a:xfrm>
              <a:off x="1487488" y="4617131"/>
              <a:ext cx="2232248" cy="9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>
                  <a:solidFill>
                    <a:schemeClr val="tx1"/>
                  </a:solidFill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3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Thomas Schörner-Sadenius</a:t>
            </a:r>
          </a:p>
          <a:p>
            <a:r>
              <a:rPr lang="de-DE" dirty="0"/>
              <a:t>DESY FM / CMS</a:t>
            </a:r>
          </a:p>
          <a:p>
            <a:r>
              <a:rPr lang="de-DE" dirty="0"/>
              <a:t>E-Mail: 	</a:t>
            </a:r>
            <a:r>
              <a:rPr lang="de-DE" dirty="0" err="1"/>
              <a:t>thomas.schoerner@desy.de</a:t>
            </a:r>
            <a:endParaRPr lang="de-DE" dirty="0"/>
          </a:p>
          <a:p>
            <a:r>
              <a:rPr lang="de-DE" dirty="0"/>
              <a:t>Phone: 	+49 40 8998 3429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07988" y="349610"/>
            <a:ext cx="11376025" cy="3511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rgbClr val="0070C0"/>
                </a:solidFill>
              </a:rPr>
              <a:t>Thank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you</a:t>
            </a:r>
            <a:endParaRPr lang="de-DE" dirty="0">
              <a:solidFill>
                <a:srgbClr val="0070C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233613"/>
              </p:ext>
            </p:extLst>
          </p:nvPr>
        </p:nvGraphicFramePr>
        <p:xfrm>
          <a:off x="10969625" y="115888"/>
          <a:ext cx="110331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Acrobat Document" r:id="rId3" imgW="2831779" imgH="2438356" progId="AcroExch.Document.DC">
                  <p:embed/>
                </p:oleObj>
              </mc:Choice>
              <mc:Fallback>
                <p:oleObj name="Acrobat Document" r:id="rId3" imgW="2831779" imgH="2438356" progId="AcroExch.Document.DC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25" y="115888"/>
                        <a:ext cx="1103313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01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89618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NFDI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62842"/>
              </p:ext>
            </p:extLst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0FAE-2FF5-154A-B8C5-C9786EB85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...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happened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budget</a:t>
            </a:r>
            <a:endParaRPr lang="de-D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EA733A-DA2D-5D49-9E4D-982E4E9CB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2354725"/>
            <a:ext cx="47244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FE52D3-B7B8-414D-AC76-2065903BC023}"/>
              </a:ext>
            </a:extLst>
          </p:cNvPr>
          <p:cNvSpPr txBox="1"/>
          <p:nvPr/>
        </p:nvSpPr>
        <p:spPr>
          <a:xfrm>
            <a:off x="6886182" y="1844824"/>
            <a:ext cx="463460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March 2019 	Submission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extended</a:t>
            </a:r>
            <a:r>
              <a:rPr lang="de-DE" sz="1600" dirty="0"/>
              <a:t> </a:t>
            </a:r>
            <a:r>
              <a:rPr lang="de-DE" sz="1600" dirty="0" err="1"/>
              <a:t>abstract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4 Jul 2019 	Submission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letter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intent</a:t>
            </a:r>
            <a:endParaRPr lang="de-DE" sz="1600" dirty="0"/>
          </a:p>
          <a:p>
            <a:r>
              <a:rPr lang="de-DE" sz="1600" dirty="0"/>
              <a:t>			22 </a:t>
            </a:r>
            <a:r>
              <a:rPr lang="de-DE" sz="1600" dirty="0" err="1"/>
              <a:t>binding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23 (3) non-</a:t>
            </a:r>
            <a:r>
              <a:rPr lang="de-DE" sz="1600" dirty="0" err="1"/>
              <a:t>binding</a:t>
            </a:r>
            <a:br>
              <a:rPr lang="de-DE" sz="1600" dirty="0"/>
            </a:br>
            <a:r>
              <a:rPr lang="de-DE" sz="1600" dirty="0"/>
              <a:t>			</a:t>
            </a:r>
            <a:r>
              <a:rPr lang="de-DE" sz="1600" dirty="0" err="1"/>
              <a:t>letters</a:t>
            </a:r>
            <a:r>
              <a:rPr lang="de-DE" sz="1600" dirty="0"/>
              <a:t> </a:t>
            </a:r>
            <a:r>
              <a:rPr lang="de-DE" sz="1600" dirty="0" err="1"/>
              <a:t>submitted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30 Aug 2019 	DFG </a:t>
            </a:r>
            <a:r>
              <a:rPr lang="de-DE" sz="1600" dirty="0" err="1"/>
              <a:t>governance</a:t>
            </a:r>
            <a:r>
              <a:rPr lang="de-DE" sz="1600" dirty="0"/>
              <a:t> </a:t>
            </a:r>
            <a:r>
              <a:rPr lang="de-DE" sz="1600" dirty="0" err="1"/>
              <a:t>workshop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15 </a:t>
            </a:r>
            <a:r>
              <a:rPr lang="de-DE" sz="1600" dirty="0" err="1"/>
              <a:t>Oct</a:t>
            </a:r>
            <a:r>
              <a:rPr lang="de-DE" sz="1600" dirty="0"/>
              <a:t> 2019 	Deadline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proposal</a:t>
            </a:r>
            <a:r>
              <a:rPr lang="de-DE" sz="1600" dirty="0"/>
              <a:t> </a:t>
            </a:r>
            <a:r>
              <a:rPr lang="de-DE" sz="1600" dirty="0" err="1"/>
              <a:t>submission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5/6 </a:t>
            </a:r>
            <a:r>
              <a:rPr lang="de-DE" sz="1600" dirty="0" err="1"/>
              <a:t>Dec</a:t>
            </a:r>
            <a:r>
              <a:rPr lang="de-DE" sz="1600" dirty="0"/>
              <a:t> 2019:	Evaluation</a:t>
            </a:r>
          </a:p>
          <a:p>
            <a:endParaRPr lang="de-DE" sz="1600" dirty="0"/>
          </a:p>
          <a:p>
            <a:r>
              <a:rPr lang="de-DE" sz="1600" dirty="0"/>
              <a:t>1 </a:t>
            </a:r>
            <a:r>
              <a:rPr lang="de-DE" sz="1600" dirty="0" err="1"/>
              <a:t>Oct</a:t>
            </a:r>
            <a:r>
              <a:rPr lang="de-DE" sz="1600" dirty="0"/>
              <a:t> 2020: 	Start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funding</a:t>
            </a:r>
            <a:r>
              <a:rPr lang="de-DE" sz="1600" dirty="0"/>
              <a:t> 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1C03615-B7C3-C24D-A4B6-AD1BD617FDE5}"/>
              </a:ext>
            </a:extLst>
          </p:cNvPr>
          <p:cNvSpPr/>
          <p:nvPr/>
        </p:nvSpPr>
        <p:spPr>
          <a:xfrm>
            <a:off x="6166411" y="1943256"/>
            <a:ext cx="432049" cy="3096344"/>
          </a:xfrm>
          <a:prstGeom prst="down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EF6D1-F095-E44F-8293-F3C646FEA0BB}"/>
              </a:ext>
            </a:extLst>
          </p:cNvPr>
          <p:cNvSpPr txBox="1"/>
          <p:nvPr/>
        </p:nvSpPr>
        <p:spPr>
          <a:xfrm>
            <a:off x="1983819" y="5720513"/>
            <a:ext cx="8656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Budget: Max </a:t>
            </a:r>
            <a:r>
              <a:rPr lang="de-DE" sz="1600" dirty="0" err="1"/>
              <a:t>grant</a:t>
            </a:r>
            <a:r>
              <a:rPr lang="de-DE" sz="1600" dirty="0"/>
              <a:t> </a:t>
            </a:r>
            <a:r>
              <a:rPr lang="de-DE" sz="1600" dirty="0" err="1"/>
              <a:t>sum</a:t>
            </a:r>
            <a:r>
              <a:rPr lang="de-DE" sz="1600" dirty="0"/>
              <a:t> 5 MEUR, </a:t>
            </a:r>
            <a:r>
              <a:rPr lang="de-DE" sz="1600" dirty="0" err="1"/>
              <a:t>including</a:t>
            </a:r>
            <a:r>
              <a:rPr lang="de-DE" sz="1600" dirty="0"/>
              <a:t> 22% </a:t>
            </a:r>
            <a:r>
              <a:rPr lang="de-DE" sz="1600" dirty="0" err="1"/>
              <a:t>overheads</a:t>
            </a:r>
            <a:r>
              <a:rPr lang="de-DE" sz="1600" dirty="0"/>
              <a:t>,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~52 FTE / </a:t>
            </a:r>
            <a:r>
              <a:rPr lang="de-DE" sz="1600" dirty="0" err="1"/>
              <a:t>year</a:t>
            </a:r>
            <a:r>
              <a:rPr lang="de-DE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444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NFDI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0FAE-2FF5-154A-B8C5-C9786EB85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...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discrimination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-Data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76524-664D-434B-A024-41D2F6E5A88E}"/>
              </a:ext>
            </a:extLst>
          </p:cNvPr>
          <p:cNvSpPr txBox="1"/>
          <p:nvPr/>
        </p:nvSpPr>
        <p:spPr>
          <a:xfrm>
            <a:off x="407987" y="1556792"/>
            <a:ext cx="109536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Difficult</a:t>
            </a:r>
            <a:r>
              <a:rPr lang="de-DE" sz="1600" dirty="0"/>
              <a:t>, </a:t>
            </a:r>
            <a:r>
              <a:rPr lang="de-DE" sz="1600" dirty="0" err="1"/>
              <a:t>unfortunately</a:t>
            </a:r>
            <a:r>
              <a:rPr lang="de-DE" sz="1600" dirty="0"/>
              <a:t>. </a:t>
            </a:r>
          </a:p>
          <a:p>
            <a:endParaRPr lang="de-DE" sz="1600" dirty="0"/>
          </a:p>
          <a:p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clear</a:t>
            </a:r>
            <a:r>
              <a:rPr lang="de-DE" sz="1600" dirty="0"/>
              <a:t> </a:t>
            </a:r>
            <a:r>
              <a:rPr lang="de-DE" sz="1600" dirty="0" err="1"/>
              <a:t>distinction</a:t>
            </a:r>
            <a:r>
              <a:rPr lang="de-DE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NFDI </a:t>
            </a:r>
            <a:r>
              <a:rPr lang="de-DE" sz="1600" dirty="0" err="1"/>
              <a:t>focuses</a:t>
            </a:r>
            <a:r>
              <a:rPr lang="de-DE" sz="1600" dirty="0"/>
              <a:t>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curation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scientific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across</a:t>
            </a:r>
            <a:r>
              <a:rPr lang="de-DE" sz="1600" dirty="0"/>
              <a:t> all </a:t>
            </a:r>
            <a:r>
              <a:rPr lang="de-DE" sz="1600" dirty="0" err="1"/>
              <a:t>disciplines</a:t>
            </a:r>
            <a:r>
              <a:rPr lang="de-DE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Emphasis</a:t>
            </a:r>
            <a:r>
              <a:rPr lang="de-DE" sz="1600" dirty="0"/>
              <a:t> in NFDI </a:t>
            </a:r>
            <a:r>
              <a:rPr lang="de-DE" sz="1600" dirty="0" err="1"/>
              <a:t>is</a:t>
            </a:r>
            <a:r>
              <a:rPr lang="de-DE" sz="1600" dirty="0"/>
              <a:t>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provision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management</a:t>
            </a:r>
            <a:r>
              <a:rPr lang="de-DE" sz="1600" dirty="0"/>
              <a:t> </a:t>
            </a:r>
            <a:r>
              <a:rPr lang="de-DE" sz="1600" dirty="0" err="1"/>
              <a:t>infrastructures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services</a:t>
            </a:r>
            <a:r>
              <a:rPr lang="de-DE" sz="1600" dirty="0"/>
              <a:t> </a:t>
            </a:r>
            <a:r>
              <a:rPr lang="de-DE" sz="1600" dirty="0" err="1"/>
              <a:t>within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br>
              <a:rPr lang="de-DE" sz="1600" dirty="0"/>
            </a:br>
            <a:r>
              <a:rPr lang="de-DE" sz="1600" dirty="0" err="1"/>
              <a:t>beyond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consortium</a:t>
            </a:r>
            <a:r>
              <a:rPr lang="de-DE" sz="1600" dirty="0"/>
              <a:t>.</a:t>
            </a:r>
          </a:p>
          <a:p>
            <a:endParaRPr lang="de-DE" sz="1600" dirty="0"/>
          </a:p>
          <a:p>
            <a:r>
              <a:rPr lang="de-DE" sz="1600" dirty="0" err="1"/>
              <a:t>However</a:t>
            </a:r>
            <a:r>
              <a:rPr lang="de-DE" sz="1600" dirty="0"/>
              <a:t>, </a:t>
            </a:r>
            <a:r>
              <a:rPr lang="de-DE" sz="1600" dirty="0" err="1"/>
              <a:t>significant</a:t>
            </a:r>
            <a:r>
              <a:rPr lang="de-DE" sz="1600" dirty="0"/>
              <a:t> </a:t>
            </a:r>
            <a:r>
              <a:rPr lang="de-DE" sz="1600" dirty="0" err="1"/>
              <a:t>overlap</a:t>
            </a:r>
            <a:r>
              <a:rPr lang="de-DE" sz="1600" dirty="0"/>
              <a:t> </a:t>
            </a:r>
            <a:r>
              <a:rPr lang="de-DE" sz="1600" dirty="0" err="1"/>
              <a:t>especially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„</a:t>
            </a:r>
            <a:r>
              <a:rPr lang="de-DE" sz="1600" dirty="0" err="1"/>
              <a:t>Enabling</a:t>
            </a:r>
            <a:r>
              <a:rPr lang="de-DE" sz="1600" dirty="0"/>
              <a:t> </a:t>
            </a:r>
            <a:r>
              <a:rPr lang="de-DE" sz="1600" dirty="0" err="1"/>
              <a:t>Techologies</a:t>
            </a:r>
            <a:r>
              <a:rPr lang="de-DE" sz="1600" dirty="0"/>
              <a:t>“ </a:t>
            </a:r>
            <a:r>
              <a:rPr lang="de-DE" sz="1600" dirty="0" err="1"/>
              <a:t>part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ErUM</a:t>
            </a:r>
            <a:r>
              <a:rPr lang="de-DE" sz="1600" dirty="0"/>
              <a:t> </a:t>
            </a:r>
            <a:r>
              <a:rPr lang="de-DE" sz="1600" dirty="0" err="1"/>
              <a:t>Partnership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Innovative </a:t>
            </a:r>
            <a:r>
              <a:rPr lang="de-DE" sz="1600" dirty="0" err="1"/>
              <a:t>Digitization</a:t>
            </a:r>
            <a:r>
              <a:rPr lang="de-DE" sz="1600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7C7A5A-0015-C242-9C3C-891889054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063761"/>
            <a:ext cx="5187413" cy="35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PAHN-</a:t>
            </a:r>
            <a:r>
              <a:rPr lang="en-US" dirty="0" err="1">
                <a:solidFill>
                  <a:srgbClr val="0070C0"/>
                </a:solidFill>
              </a:rPr>
              <a:t>PaN</a:t>
            </a:r>
            <a:r>
              <a:rPr lang="en-US" dirty="0">
                <a:solidFill>
                  <a:srgbClr val="0070C0"/>
                </a:solidFill>
              </a:rPr>
              <a:t> Consortium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9D7C747-7CCF-674E-9C4E-E245FD2EB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940918"/>
            <a:ext cx="8150744" cy="551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120FAE-2FF5-154A-B8C5-C9786EB85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48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Task Areas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And cross-cutting topics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E0ACE8-FF44-F547-946F-37563E492209}"/>
              </a:ext>
            </a:extLst>
          </p:cNvPr>
          <p:cNvSpPr txBox="1"/>
          <p:nvPr/>
        </p:nvSpPr>
        <p:spPr>
          <a:xfrm>
            <a:off x="192766" y="4725144"/>
            <a:ext cx="5664306" cy="1708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2"/>
                </a:solidFill>
              </a:rPr>
              <a:t>TA4 </a:t>
            </a:r>
            <a:r>
              <a:rPr lang="de-DE" sz="1500" dirty="0" err="1"/>
              <a:t>deals</a:t>
            </a:r>
            <a:r>
              <a:rPr lang="de-DE" sz="1500" dirty="0"/>
              <a:t> </a:t>
            </a:r>
            <a:r>
              <a:rPr lang="de-DE" sz="1500" dirty="0" err="1"/>
              <a:t>centrally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question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how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necessary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reduction</a:t>
            </a:r>
            <a:r>
              <a:rPr lang="de-DE" sz="1500" dirty="0"/>
              <a:t> </a:t>
            </a:r>
            <a:r>
              <a:rPr lang="de-DE" sz="1500" dirty="0" err="1"/>
              <a:t>can</a:t>
            </a:r>
            <a:r>
              <a:rPr lang="de-DE" sz="1500" dirty="0"/>
              <a:t>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achieved</a:t>
            </a:r>
            <a:r>
              <a:rPr lang="de-DE" sz="1500" dirty="0"/>
              <a:t> in real-time </a:t>
            </a:r>
            <a:r>
              <a:rPr lang="de-DE" sz="1500" dirty="0" err="1"/>
              <a:t>with</a:t>
            </a:r>
            <a:r>
              <a:rPr lang="de-DE" sz="1500" dirty="0"/>
              <a:t> a </a:t>
            </a:r>
            <a:r>
              <a:rPr lang="de-DE" sz="1500" dirty="0" err="1"/>
              <a:t>minimum</a:t>
            </a:r>
            <a:r>
              <a:rPr lang="de-DE" sz="1500" dirty="0"/>
              <a:t> </a:t>
            </a:r>
            <a:r>
              <a:rPr lang="de-DE" sz="1500" dirty="0" err="1"/>
              <a:t>loss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physically</a:t>
            </a:r>
            <a:r>
              <a:rPr lang="de-DE" sz="1500" dirty="0"/>
              <a:t> relevant </a:t>
            </a:r>
            <a:r>
              <a:rPr lang="de-DE" sz="1500" dirty="0" err="1"/>
              <a:t>information</a:t>
            </a:r>
            <a:r>
              <a:rPr lang="de-DE" sz="1500" dirty="0"/>
              <a:t>. Also </a:t>
            </a:r>
            <a:r>
              <a:rPr lang="de-DE" sz="1500" dirty="0" err="1"/>
              <a:t>using</a:t>
            </a:r>
            <a:r>
              <a:rPr lang="de-DE" sz="1500" dirty="0"/>
              <a:t> </a:t>
            </a:r>
            <a:r>
              <a:rPr lang="de-DE" sz="1500" dirty="0" err="1"/>
              <a:t>prototyping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demonstrator</a:t>
            </a:r>
            <a:r>
              <a:rPr lang="de-DE" sz="1500" dirty="0"/>
              <a:t> </a:t>
            </a:r>
            <a:r>
              <a:rPr lang="de-DE" sz="1500" dirty="0" err="1"/>
              <a:t>setups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hardware-software-code design, </a:t>
            </a:r>
            <a:r>
              <a:rPr lang="de-DE" sz="1500" dirty="0" err="1"/>
              <a:t>special</a:t>
            </a:r>
            <a:r>
              <a:rPr lang="de-DE" sz="1500" dirty="0"/>
              <a:t> intelligent </a:t>
            </a:r>
            <a:r>
              <a:rPr lang="de-DE" sz="1500" dirty="0" err="1"/>
              <a:t>algorithms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methods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quality</a:t>
            </a:r>
            <a:r>
              <a:rPr lang="de-DE" sz="1500" dirty="0"/>
              <a:t> </a:t>
            </a:r>
            <a:r>
              <a:rPr lang="de-DE" sz="1500" dirty="0" err="1"/>
              <a:t>assurance</a:t>
            </a:r>
            <a:r>
              <a:rPr lang="de-DE" sz="1500" dirty="0"/>
              <a:t> will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developed</a:t>
            </a:r>
            <a:r>
              <a:rPr lang="de-DE" sz="1500" dirty="0"/>
              <a:t>. The </a:t>
            </a:r>
            <a:r>
              <a:rPr lang="de-DE" sz="1500" dirty="0" err="1"/>
              <a:t>focus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these</a:t>
            </a:r>
            <a:r>
              <a:rPr lang="de-DE" sz="1500" dirty="0"/>
              <a:t> </a:t>
            </a:r>
            <a:r>
              <a:rPr lang="de-DE" sz="1500" dirty="0" err="1"/>
              <a:t>developments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on </a:t>
            </a:r>
            <a:r>
              <a:rPr lang="de-DE" sz="1500" dirty="0" err="1"/>
              <a:t>exemplary</a:t>
            </a:r>
            <a:r>
              <a:rPr lang="de-DE" sz="1500" dirty="0"/>
              <a:t> </a:t>
            </a:r>
            <a:r>
              <a:rPr lang="de-DE" sz="1500" dirty="0" err="1"/>
              <a:t>problem</a:t>
            </a:r>
            <a:r>
              <a:rPr lang="de-DE" sz="1500" dirty="0"/>
              <a:t> </a:t>
            </a:r>
            <a:r>
              <a:rPr lang="de-DE" sz="1500" dirty="0" err="1"/>
              <a:t>solutions</a:t>
            </a:r>
            <a:r>
              <a:rPr lang="de-DE" sz="1500" dirty="0"/>
              <a:t> </a:t>
            </a:r>
            <a:r>
              <a:rPr lang="de-DE" sz="1500" dirty="0" err="1"/>
              <a:t>that</a:t>
            </a:r>
            <a:r>
              <a:rPr lang="de-DE" sz="1500" dirty="0"/>
              <a:t> </a:t>
            </a:r>
            <a:r>
              <a:rPr lang="de-DE" sz="1500" dirty="0" err="1"/>
              <a:t>can</a:t>
            </a:r>
            <a:r>
              <a:rPr lang="de-DE" sz="1500" dirty="0"/>
              <a:t>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applied</a:t>
            </a:r>
            <a:r>
              <a:rPr lang="de-DE" sz="1500" dirty="0"/>
              <a:t> 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entire</a:t>
            </a:r>
            <a:r>
              <a:rPr lang="de-DE" sz="1500" dirty="0"/>
              <a:t> </a:t>
            </a:r>
            <a:r>
              <a:rPr lang="de-DE" sz="1500" dirty="0" err="1"/>
              <a:t>community</a:t>
            </a:r>
            <a:r>
              <a:rPr lang="de-DE" sz="1500" dirty="0"/>
              <a:t>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7BBC9B-FB68-B745-832A-DCBD62B31C16}"/>
              </a:ext>
            </a:extLst>
          </p:cNvPr>
          <p:cNvGrpSpPr/>
          <p:nvPr/>
        </p:nvGrpSpPr>
        <p:grpSpPr>
          <a:xfrm>
            <a:off x="119336" y="1268760"/>
            <a:ext cx="6984776" cy="3186821"/>
            <a:chOff x="119336" y="1268760"/>
            <a:chExt cx="6984776" cy="3186821"/>
          </a:xfrm>
        </p:grpSpPr>
        <p:pic>
          <p:nvPicPr>
            <p:cNvPr id="19458" name="Picture 2" descr="C:\Users\schorner\Desktop\Anmerkung 2019-09-09 1426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1268760"/>
              <a:ext cx="6984776" cy="318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6E8B6D-D07D-154B-8576-CE48FE9B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223792" y="2531247"/>
              <a:ext cx="2527548" cy="3216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CDC0FE-769E-B545-B837-2278273F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67408" y="2891287"/>
              <a:ext cx="2527548" cy="3216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26E30F-D301-8D4E-ADF3-C846B58A00E5}"/>
              </a:ext>
            </a:extLst>
          </p:cNvPr>
          <p:cNvSpPr txBox="1"/>
          <p:nvPr/>
        </p:nvSpPr>
        <p:spPr>
          <a:xfrm>
            <a:off x="5987160" y="476672"/>
            <a:ext cx="594117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 b="1" dirty="0">
                <a:solidFill>
                  <a:schemeClr val="accent2"/>
                </a:solidFill>
              </a:rPr>
              <a:t>TA1 </a:t>
            </a:r>
            <a:r>
              <a:rPr lang="de-DE" sz="1500" dirty="0" err="1"/>
              <a:t>addresses</a:t>
            </a:r>
            <a:r>
              <a:rPr lang="de-DE" sz="1500" dirty="0"/>
              <a:t> </a:t>
            </a:r>
            <a:r>
              <a:rPr lang="de-DE" sz="1500" dirty="0" err="1"/>
              <a:t>developments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their</a:t>
            </a:r>
            <a:r>
              <a:rPr lang="de-DE" sz="1500" dirty="0"/>
              <a:t> </a:t>
            </a:r>
            <a:r>
              <a:rPr lang="de-DE" sz="1500" dirty="0" err="1"/>
              <a:t>technical</a:t>
            </a:r>
            <a:r>
              <a:rPr lang="de-DE" sz="1500" dirty="0"/>
              <a:t> </a:t>
            </a:r>
            <a:r>
              <a:rPr lang="de-DE" sz="1500" dirty="0" err="1"/>
              <a:t>integration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/>
              <a:t>PAHN-</a:t>
            </a:r>
            <a:r>
              <a:rPr lang="de-DE" sz="1500" dirty="0" err="1"/>
              <a:t>PaN</a:t>
            </a:r>
            <a:r>
              <a:rPr lang="de-DE" sz="1500" dirty="0"/>
              <a:t> </a:t>
            </a:r>
            <a:r>
              <a:rPr lang="de-DE" sz="1500" dirty="0" err="1"/>
              <a:t>consortium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embedding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solutions</a:t>
            </a:r>
            <a:r>
              <a:rPr lang="de-DE" sz="1500" dirty="0"/>
              <a:t> 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/>
              <a:t>international </a:t>
            </a:r>
            <a:r>
              <a:rPr lang="de-DE" sz="1500" dirty="0" err="1"/>
              <a:t>context</a:t>
            </a:r>
            <a:r>
              <a:rPr lang="de-DE" sz="1500" dirty="0"/>
              <a:t>. The </a:t>
            </a:r>
            <a:r>
              <a:rPr lang="de-DE" sz="1500" dirty="0" err="1"/>
              <a:t>required</a:t>
            </a:r>
            <a:r>
              <a:rPr lang="de-DE" sz="1500" dirty="0"/>
              <a:t> </a:t>
            </a:r>
            <a:r>
              <a:rPr lang="de-DE" sz="1500" dirty="0" err="1"/>
              <a:t>services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infrastructure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/>
              <a:t>will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developed</a:t>
            </a:r>
            <a:r>
              <a:rPr lang="de-DE" sz="1500" dirty="0"/>
              <a:t> </a:t>
            </a:r>
            <a:r>
              <a:rPr lang="de-DE" sz="1500" dirty="0" err="1"/>
              <a:t>towards</a:t>
            </a:r>
            <a:r>
              <a:rPr lang="de-DE" sz="1500" dirty="0"/>
              <a:t> </a:t>
            </a:r>
            <a:r>
              <a:rPr lang="de-DE" sz="1500" dirty="0" err="1"/>
              <a:t>industry</a:t>
            </a:r>
            <a:r>
              <a:rPr lang="de-DE" sz="1500" dirty="0"/>
              <a:t> </a:t>
            </a:r>
            <a:r>
              <a:rPr lang="de-DE" sz="1500" dirty="0" err="1"/>
              <a:t>standard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allow</a:t>
            </a:r>
            <a:r>
              <a:rPr lang="de-DE" sz="1500" dirty="0"/>
              <a:t> </a:t>
            </a:r>
            <a:r>
              <a:rPr lang="de-DE" sz="1500" dirty="0" err="1"/>
              <a:t>shared</a:t>
            </a:r>
            <a:r>
              <a:rPr lang="de-DE" sz="1500" dirty="0"/>
              <a:t> </a:t>
            </a:r>
            <a:r>
              <a:rPr lang="de-DE" sz="1500" dirty="0" err="1"/>
              <a:t>usage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 err="1"/>
              <a:t>with</a:t>
            </a:r>
            <a:r>
              <a:rPr lang="de-DE" sz="1500" dirty="0"/>
              <a:t> </a:t>
            </a:r>
            <a:r>
              <a:rPr lang="de-DE" sz="1500" dirty="0" err="1"/>
              <a:t>other</a:t>
            </a:r>
            <a:r>
              <a:rPr lang="de-DE" sz="1500" dirty="0"/>
              <a:t> </a:t>
            </a:r>
            <a:r>
              <a:rPr lang="de-DE" sz="1500" dirty="0" err="1"/>
              <a:t>scientific</a:t>
            </a:r>
            <a:r>
              <a:rPr lang="de-DE" sz="1500" dirty="0"/>
              <a:t> </a:t>
            </a:r>
            <a:r>
              <a:rPr lang="de-DE" sz="1500" dirty="0" err="1"/>
              <a:t>disciplines</a:t>
            </a:r>
            <a:r>
              <a:rPr lang="de-DE" sz="1500" dirty="0"/>
              <a:t>, </a:t>
            </a:r>
            <a:r>
              <a:rPr lang="de-DE" sz="1500" dirty="0" err="1"/>
              <a:t>cost</a:t>
            </a:r>
            <a:r>
              <a:rPr lang="de-DE" sz="1500" dirty="0"/>
              <a:t> </a:t>
            </a:r>
            <a:r>
              <a:rPr lang="de-DE" sz="1500" dirty="0" err="1"/>
              <a:t>effective</a:t>
            </a:r>
            <a:r>
              <a:rPr lang="de-DE" sz="1500" dirty="0"/>
              <a:t> </a:t>
            </a:r>
            <a:r>
              <a:rPr lang="de-DE" sz="1500" dirty="0" err="1"/>
              <a:t>operations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 err="1"/>
              <a:t>maintainability</a:t>
            </a:r>
            <a:r>
              <a:rPr lang="de-DE" sz="15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C9BAE-C4FC-7C43-A24B-5064F6F5E96C}"/>
              </a:ext>
            </a:extLst>
          </p:cNvPr>
          <p:cNvSpPr txBox="1"/>
          <p:nvPr/>
        </p:nvSpPr>
        <p:spPr>
          <a:xfrm>
            <a:off x="5987160" y="4298320"/>
            <a:ext cx="6136745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500" dirty="0"/>
              <a:t>The </a:t>
            </a:r>
            <a:r>
              <a:rPr lang="de-DE" sz="1500" dirty="0" err="1"/>
              <a:t>projects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b="1" dirty="0">
                <a:solidFill>
                  <a:schemeClr val="accent2"/>
                </a:solidFill>
              </a:rPr>
              <a:t>TA3</a:t>
            </a:r>
            <a:r>
              <a:rPr lang="de-DE" sz="1500" dirty="0"/>
              <a:t> </a:t>
            </a:r>
            <a:r>
              <a:rPr lang="de-DE" sz="1500" dirty="0" err="1"/>
              <a:t>maximise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scientific</a:t>
            </a:r>
            <a:r>
              <a:rPr lang="de-DE" sz="1500" dirty="0"/>
              <a:t> </a:t>
            </a:r>
            <a:r>
              <a:rPr lang="de-DE" sz="1500" dirty="0" err="1"/>
              <a:t>value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by</a:t>
            </a:r>
            <a:r>
              <a:rPr lang="de-DE" sz="1500" dirty="0"/>
              <a:t> </a:t>
            </a:r>
            <a:r>
              <a:rPr lang="de-DE" sz="1500" dirty="0" err="1"/>
              <a:t>providing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/>
              <a:t>high-level </a:t>
            </a:r>
            <a:r>
              <a:rPr lang="de-DE" sz="1500" dirty="0" err="1"/>
              <a:t>services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tools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analysis</a:t>
            </a:r>
            <a:r>
              <a:rPr lang="de-DE" sz="1500" dirty="0"/>
              <a:t>. </a:t>
            </a:r>
            <a:r>
              <a:rPr lang="de-DE" sz="1500" dirty="0" err="1"/>
              <a:t>Procedures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interactive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 err="1"/>
              <a:t>analysis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inference</a:t>
            </a:r>
            <a:r>
              <a:rPr lang="de-DE" sz="1500" dirty="0"/>
              <a:t> on large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sets</a:t>
            </a:r>
            <a:r>
              <a:rPr lang="de-DE" sz="1500" dirty="0"/>
              <a:t> </a:t>
            </a:r>
            <a:r>
              <a:rPr lang="de-DE" sz="1500" dirty="0" err="1"/>
              <a:t>are</a:t>
            </a:r>
            <a:r>
              <a:rPr lang="de-DE" sz="1500" dirty="0"/>
              <a:t> </a:t>
            </a:r>
            <a:r>
              <a:rPr lang="de-DE" sz="1500" dirty="0" err="1"/>
              <a:t>provided</a:t>
            </a:r>
            <a:r>
              <a:rPr lang="de-DE" sz="1500" dirty="0"/>
              <a:t> </a:t>
            </a:r>
            <a:r>
              <a:rPr lang="de-DE" sz="1500" dirty="0" err="1"/>
              <a:t>as</a:t>
            </a:r>
            <a:r>
              <a:rPr lang="de-DE" sz="1500" dirty="0"/>
              <a:t> </a:t>
            </a:r>
            <a:r>
              <a:rPr lang="de-DE" sz="1500" dirty="0" err="1"/>
              <a:t>well</a:t>
            </a:r>
            <a:r>
              <a:rPr lang="de-DE" sz="1500" dirty="0"/>
              <a:t> </a:t>
            </a:r>
            <a:r>
              <a:rPr lang="de-DE" sz="1500" dirty="0" err="1"/>
              <a:t>as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 err="1"/>
              <a:t>numerical</a:t>
            </a:r>
            <a:r>
              <a:rPr lang="de-DE" sz="1500" dirty="0"/>
              <a:t> </a:t>
            </a:r>
            <a:r>
              <a:rPr lang="de-DE" sz="1500" dirty="0" err="1"/>
              <a:t>methods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hardware-</a:t>
            </a:r>
            <a:r>
              <a:rPr lang="de-DE" sz="1500" dirty="0" err="1"/>
              <a:t>specific</a:t>
            </a:r>
            <a:r>
              <a:rPr lang="de-DE" sz="1500" dirty="0"/>
              <a:t> </a:t>
            </a:r>
            <a:r>
              <a:rPr lang="de-DE" sz="1500" dirty="0" err="1"/>
              <a:t>optimisations</a:t>
            </a:r>
            <a:r>
              <a:rPr lang="de-DE" sz="1500" dirty="0"/>
              <a:t>. </a:t>
            </a:r>
            <a:r>
              <a:rPr lang="de-DE" sz="1500" dirty="0" err="1"/>
              <a:t>Based</a:t>
            </a:r>
            <a:r>
              <a:rPr lang="de-DE" sz="1500" dirty="0"/>
              <a:t> on </a:t>
            </a:r>
            <a:br>
              <a:rPr lang="de-DE" sz="1500" dirty="0"/>
            </a:br>
            <a:r>
              <a:rPr lang="de-DE" sz="1500" dirty="0" err="1"/>
              <a:t>these</a:t>
            </a:r>
            <a:r>
              <a:rPr lang="de-DE" sz="1500" dirty="0"/>
              <a:t> </a:t>
            </a:r>
            <a:r>
              <a:rPr lang="de-DE" sz="1500" dirty="0" err="1"/>
              <a:t>developments</a:t>
            </a:r>
            <a:r>
              <a:rPr lang="de-DE" sz="1500" dirty="0"/>
              <a:t>, </a:t>
            </a:r>
            <a:r>
              <a:rPr lang="de-DE" sz="1500" dirty="0" err="1"/>
              <a:t>automated</a:t>
            </a:r>
            <a:r>
              <a:rPr lang="de-DE" sz="1500" dirty="0"/>
              <a:t> </a:t>
            </a:r>
            <a:r>
              <a:rPr lang="de-DE" sz="1500" dirty="0" err="1"/>
              <a:t>machine</a:t>
            </a:r>
            <a:r>
              <a:rPr lang="de-DE" sz="1500" dirty="0"/>
              <a:t> </a:t>
            </a:r>
            <a:r>
              <a:rPr lang="de-DE" sz="1500" dirty="0" err="1"/>
              <a:t>learning</a:t>
            </a:r>
            <a:r>
              <a:rPr lang="de-DE" sz="1500" dirty="0"/>
              <a:t> </a:t>
            </a:r>
            <a:r>
              <a:rPr lang="de-DE" sz="1500" dirty="0" err="1"/>
              <a:t>services</a:t>
            </a:r>
            <a:r>
              <a:rPr lang="de-DE" sz="1500" dirty="0"/>
              <a:t> </a:t>
            </a:r>
            <a:r>
              <a:rPr lang="de-DE" sz="1500" dirty="0" err="1"/>
              <a:t>greatly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 err="1"/>
              <a:t>simplify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training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deployment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deep</a:t>
            </a:r>
            <a:r>
              <a:rPr lang="de-DE" sz="1500" dirty="0"/>
              <a:t> </a:t>
            </a:r>
            <a:r>
              <a:rPr lang="de-DE" sz="1500" dirty="0" err="1"/>
              <a:t>learning</a:t>
            </a:r>
            <a:r>
              <a:rPr lang="de-DE" sz="1500" dirty="0"/>
              <a:t>. </a:t>
            </a:r>
            <a:r>
              <a:rPr lang="de-DE" sz="1500" dirty="0" err="1"/>
              <a:t>Finally</a:t>
            </a:r>
            <a:r>
              <a:rPr lang="de-DE" sz="1500" dirty="0"/>
              <a:t>, </a:t>
            </a:r>
            <a:r>
              <a:rPr lang="de-DE" sz="1500" dirty="0" err="1"/>
              <a:t>generic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 err="1"/>
              <a:t>studies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systematic</a:t>
            </a:r>
            <a:r>
              <a:rPr lang="de-DE" sz="1500" dirty="0"/>
              <a:t> </a:t>
            </a:r>
            <a:r>
              <a:rPr lang="de-DE" sz="1500" dirty="0" err="1"/>
              <a:t>uncertainties</a:t>
            </a:r>
            <a:r>
              <a:rPr lang="de-DE" sz="1500" dirty="0"/>
              <a:t>, </a:t>
            </a:r>
            <a:r>
              <a:rPr lang="de-DE" sz="1500" dirty="0" err="1"/>
              <a:t>stability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visualisations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 err="1"/>
              <a:t>machine</a:t>
            </a:r>
            <a:r>
              <a:rPr lang="de-DE" sz="1500" dirty="0"/>
              <a:t> </a:t>
            </a:r>
            <a:r>
              <a:rPr lang="de-DE" sz="1500" dirty="0" err="1"/>
              <a:t>learning</a:t>
            </a:r>
            <a:r>
              <a:rPr lang="de-DE" sz="1500" dirty="0"/>
              <a:t> </a:t>
            </a:r>
            <a:r>
              <a:rPr lang="de-DE" sz="1500" dirty="0" err="1"/>
              <a:t>improve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usefulness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these</a:t>
            </a:r>
            <a:r>
              <a:rPr lang="de-DE" sz="1500" dirty="0"/>
              <a:t> </a:t>
            </a:r>
            <a:r>
              <a:rPr lang="de-DE" sz="1500" dirty="0" err="1"/>
              <a:t>new</a:t>
            </a:r>
            <a:r>
              <a:rPr lang="de-DE" sz="1500" dirty="0"/>
              <a:t> </a:t>
            </a:r>
            <a:r>
              <a:rPr lang="de-DE" sz="1500" dirty="0" err="1"/>
              <a:t>algorithms</a:t>
            </a:r>
            <a:r>
              <a:rPr lang="de-DE" sz="1500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A60B4-99B2-F145-AFFF-B8A38779FB69}"/>
              </a:ext>
            </a:extLst>
          </p:cNvPr>
          <p:cNvSpPr txBox="1"/>
          <p:nvPr/>
        </p:nvSpPr>
        <p:spPr>
          <a:xfrm>
            <a:off x="5987161" y="2224896"/>
            <a:ext cx="6085504" cy="1708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500" dirty="0"/>
              <a:t>The </a:t>
            </a:r>
            <a:r>
              <a:rPr lang="de-DE" sz="1500" dirty="0" err="1"/>
              <a:t>goal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b="1" dirty="0">
                <a:solidFill>
                  <a:schemeClr val="accent2"/>
                </a:solidFill>
              </a:rPr>
              <a:t>TA2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develop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apply</a:t>
            </a:r>
            <a:r>
              <a:rPr lang="de-DE" sz="1500" dirty="0"/>
              <a:t> a </a:t>
            </a:r>
            <a:r>
              <a:rPr lang="de-DE" sz="1500" dirty="0" err="1"/>
              <a:t>concept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research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br>
              <a:rPr lang="de-DE" sz="1500" dirty="0"/>
            </a:br>
            <a:r>
              <a:rPr lang="de-DE" sz="1500" dirty="0" err="1"/>
              <a:t>management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entire</a:t>
            </a:r>
            <a:r>
              <a:rPr lang="de-DE" sz="1500" dirty="0"/>
              <a:t> </a:t>
            </a:r>
            <a:r>
              <a:rPr lang="de-DE" sz="1500" dirty="0" err="1"/>
              <a:t>field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PAHN </a:t>
            </a:r>
            <a:r>
              <a:rPr lang="de-DE" sz="1500" dirty="0" err="1"/>
              <a:t>research</a:t>
            </a:r>
            <a:r>
              <a:rPr lang="de-DE" sz="1500" dirty="0"/>
              <a:t>. </a:t>
            </a:r>
            <a:r>
              <a:rPr lang="de-DE" sz="1500" dirty="0" err="1"/>
              <a:t>Concept</a:t>
            </a:r>
            <a:r>
              <a:rPr lang="de-DE" sz="1500" dirty="0"/>
              <a:t> must </a:t>
            </a:r>
            <a:br>
              <a:rPr lang="de-DE" sz="1500" dirty="0"/>
            </a:br>
            <a:r>
              <a:rPr lang="de-DE" sz="1500" dirty="0" err="1"/>
              <a:t>meet</a:t>
            </a:r>
            <a:r>
              <a:rPr lang="de-DE" sz="1500" dirty="0"/>
              <a:t> </a:t>
            </a:r>
            <a:r>
              <a:rPr lang="de-DE" sz="1500" dirty="0" err="1"/>
              <a:t>broad</a:t>
            </a:r>
            <a:r>
              <a:rPr lang="de-DE" sz="1500" dirty="0"/>
              <a:t> </a:t>
            </a:r>
            <a:r>
              <a:rPr lang="de-DE" sz="1500" dirty="0" err="1"/>
              <a:t>requirements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applicable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other</a:t>
            </a:r>
            <a:r>
              <a:rPr lang="de-DE" sz="1500" dirty="0"/>
              <a:t> </a:t>
            </a:r>
            <a:r>
              <a:rPr lang="de-DE" sz="1500" dirty="0" err="1"/>
              <a:t>fields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research</a:t>
            </a:r>
            <a:r>
              <a:rPr lang="de-DE" sz="1500" dirty="0"/>
              <a:t>. </a:t>
            </a:r>
            <a:br>
              <a:rPr lang="de-DE" sz="1500" dirty="0"/>
            </a:br>
            <a:r>
              <a:rPr lang="de-DE" sz="1500" dirty="0"/>
              <a:t>A </a:t>
            </a:r>
            <a:r>
              <a:rPr lang="de-DE" sz="1500" dirty="0" err="1"/>
              <a:t>demonstrator</a:t>
            </a:r>
            <a:r>
              <a:rPr lang="de-DE" sz="1500" dirty="0"/>
              <a:t> </a:t>
            </a:r>
            <a:r>
              <a:rPr lang="de-DE" sz="1500" dirty="0" err="1"/>
              <a:t>should</a:t>
            </a:r>
            <a:r>
              <a:rPr lang="de-DE" sz="1500" dirty="0"/>
              <a:t> </a:t>
            </a:r>
            <a:r>
              <a:rPr lang="de-DE" sz="1500" dirty="0" err="1"/>
              <a:t>generalize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combine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different </a:t>
            </a:r>
            <a:br>
              <a:rPr lang="de-DE" sz="1500" dirty="0"/>
            </a:br>
            <a:r>
              <a:rPr lang="de-DE" sz="1500" dirty="0" err="1"/>
              <a:t>developments</a:t>
            </a:r>
            <a:r>
              <a:rPr lang="de-DE" sz="1500" dirty="0"/>
              <a:t> 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various</a:t>
            </a:r>
            <a:r>
              <a:rPr lang="de-DE" sz="1500" dirty="0"/>
              <a:t> </a:t>
            </a:r>
            <a:r>
              <a:rPr lang="de-DE" sz="1500" dirty="0" err="1"/>
              <a:t>research</a:t>
            </a:r>
            <a:r>
              <a:rPr lang="de-DE" sz="1500" dirty="0"/>
              <a:t> </a:t>
            </a:r>
            <a:r>
              <a:rPr lang="de-DE" sz="1500" dirty="0" err="1"/>
              <a:t>areas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consortium</a:t>
            </a:r>
            <a:r>
              <a:rPr lang="de-DE" sz="1500" dirty="0"/>
              <a:t>. In </a:t>
            </a:r>
            <a:br>
              <a:rPr lang="de-DE" sz="1500" dirty="0"/>
            </a:br>
            <a:r>
              <a:rPr lang="de-DE" sz="1500" dirty="0" err="1"/>
              <a:t>addition</a:t>
            </a:r>
            <a:r>
              <a:rPr lang="de-DE" sz="1500" dirty="0"/>
              <a:t>,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complete</a:t>
            </a:r>
            <a:r>
              <a:rPr lang="de-DE" sz="1500" dirty="0"/>
              <a:t> </a:t>
            </a:r>
            <a:r>
              <a:rPr lang="de-DE" sz="1500" dirty="0" err="1"/>
              <a:t>life</a:t>
            </a:r>
            <a:r>
              <a:rPr lang="de-DE" sz="1500" dirty="0"/>
              <a:t> </a:t>
            </a:r>
            <a:r>
              <a:rPr lang="de-DE" sz="1500" dirty="0" err="1"/>
              <a:t>cycle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each</a:t>
            </a:r>
            <a:r>
              <a:rPr lang="de-DE" sz="1500" dirty="0"/>
              <a:t> individual </a:t>
            </a:r>
            <a:r>
              <a:rPr lang="de-DE" sz="1500" dirty="0" err="1"/>
              <a:t>step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handling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research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must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equally</a:t>
            </a:r>
            <a:r>
              <a:rPr lang="de-DE" sz="1500" dirty="0"/>
              <a:t> </a:t>
            </a:r>
            <a:r>
              <a:rPr lang="de-DE" sz="1500" dirty="0" err="1"/>
              <a:t>integrated</a:t>
            </a:r>
            <a:r>
              <a:rPr lang="de-DE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88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Task Areas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And cross-cutting topics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E7BBC9B-FB68-B745-832A-DCBD62B31C16}"/>
              </a:ext>
            </a:extLst>
          </p:cNvPr>
          <p:cNvGrpSpPr/>
          <p:nvPr/>
        </p:nvGrpSpPr>
        <p:grpSpPr>
          <a:xfrm>
            <a:off x="119336" y="1268760"/>
            <a:ext cx="6984776" cy="3186821"/>
            <a:chOff x="119336" y="1268760"/>
            <a:chExt cx="6984776" cy="3186821"/>
          </a:xfrm>
        </p:grpSpPr>
        <p:pic>
          <p:nvPicPr>
            <p:cNvPr id="19458" name="Picture 2" descr="C:\Users\schorner\Desktop\Anmerkung 2019-09-09 1426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1268760"/>
              <a:ext cx="6984776" cy="318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6E8B6D-D07D-154B-8576-CE48FE9B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223792" y="2531247"/>
              <a:ext cx="2527548" cy="3216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CDC0FE-769E-B545-B837-2278273F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67408" y="2891287"/>
              <a:ext cx="2527548" cy="32168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A823CA-863E-4B47-9498-DFA1E994378F}"/>
              </a:ext>
            </a:extLst>
          </p:cNvPr>
          <p:cNvGrpSpPr/>
          <p:nvPr/>
        </p:nvGrpSpPr>
        <p:grpSpPr>
          <a:xfrm>
            <a:off x="3060154" y="836712"/>
            <a:ext cx="8652470" cy="2491412"/>
            <a:chOff x="3060154" y="836712"/>
            <a:chExt cx="8652470" cy="24914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059889-8419-F444-A3E5-A5B568938452}"/>
                </a:ext>
              </a:extLst>
            </p:cNvPr>
            <p:cNvSpPr txBox="1"/>
            <p:nvPr/>
          </p:nvSpPr>
          <p:spPr>
            <a:xfrm>
              <a:off x="6456040" y="836712"/>
              <a:ext cx="5256584" cy="1477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500" dirty="0" err="1"/>
                <a:t>One</a:t>
              </a:r>
              <a:r>
                <a:rPr lang="de-DE" sz="1500" dirty="0"/>
                <a:t> </a:t>
              </a:r>
              <a:r>
                <a:rPr lang="de-DE" sz="1500" dirty="0" err="1"/>
                <a:t>aim</a:t>
              </a:r>
              <a:r>
                <a:rPr lang="de-DE" sz="1500" dirty="0"/>
                <a:t> </a:t>
              </a:r>
              <a:r>
                <a:rPr lang="de-DE" sz="1500" dirty="0" err="1"/>
                <a:t>of</a:t>
              </a:r>
              <a:r>
                <a:rPr lang="de-DE" sz="1500" dirty="0"/>
                <a:t> </a:t>
              </a:r>
              <a:r>
                <a:rPr lang="de-DE" sz="1500" dirty="0" err="1"/>
                <a:t>the</a:t>
              </a:r>
              <a:r>
                <a:rPr lang="de-DE" sz="1500" dirty="0"/>
                <a:t> NFDI </a:t>
              </a:r>
              <a:r>
                <a:rPr lang="de-DE" sz="1500" dirty="0" err="1"/>
                <a:t>is</a:t>
              </a:r>
              <a:r>
                <a:rPr lang="de-DE" sz="1500" dirty="0"/>
                <a:t> </a:t>
              </a:r>
              <a:r>
                <a:rPr lang="de-DE" sz="1500" dirty="0" err="1"/>
                <a:t>to</a:t>
              </a:r>
              <a:r>
                <a:rPr lang="de-DE" sz="1500" dirty="0"/>
                <a:t> </a:t>
              </a:r>
              <a:r>
                <a:rPr lang="de-DE" sz="1500" dirty="0" err="1"/>
                <a:t>create</a:t>
              </a:r>
              <a:r>
                <a:rPr lang="de-DE" sz="1500" dirty="0"/>
                <a:t> </a:t>
              </a:r>
              <a:r>
                <a:rPr lang="de-DE" sz="1500" dirty="0" err="1"/>
                <a:t>synergies</a:t>
              </a:r>
              <a:r>
                <a:rPr lang="de-DE" sz="1500" dirty="0"/>
                <a:t> </a:t>
              </a:r>
              <a:r>
                <a:rPr lang="de-DE" sz="1500" dirty="0" err="1"/>
                <a:t>between</a:t>
              </a:r>
              <a:r>
                <a:rPr lang="de-DE" sz="1500" dirty="0"/>
                <a:t> different </a:t>
              </a:r>
              <a:r>
                <a:rPr lang="de-DE" sz="1500" dirty="0" err="1"/>
                <a:t>fields</a:t>
              </a:r>
              <a:r>
                <a:rPr lang="de-DE" sz="1500" dirty="0"/>
                <a:t> </a:t>
              </a:r>
              <a:r>
                <a:rPr lang="de-DE" sz="1500" dirty="0" err="1"/>
                <a:t>of</a:t>
              </a:r>
              <a:r>
                <a:rPr lang="de-DE" sz="1500" dirty="0"/>
                <a:t> </a:t>
              </a:r>
              <a:r>
                <a:rPr lang="de-DE" sz="1500" dirty="0" err="1"/>
                <a:t>science</a:t>
              </a:r>
              <a:r>
                <a:rPr lang="de-DE" sz="1500" dirty="0"/>
                <a:t>,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with</a:t>
              </a:r>
              <a:r>
                <a:rPr lang="de-DE" sz="1500" dirty="0"/>
                <a:t> </a:t>
              </a:r>
              <a:r>
                <a:rPr lang="de-DE" sz="1500" dirty="0" err="1"/>
                <a:t>task</a:t>
              </a:r>
              <a:r>
                <a:rPr lang="de-DE" sz="1500" dirty="0"/>
                <a:t> </a:t>
              </a:r>
              <a:r>
                <a:rPr lang="de-DE" sz="1500" dirty="0" err="1"/>
                <a:t>area</a:t>
              </a:r>
              <a:r>
                <a:rPr lang="de-DE" sz="1500" dirty="0"/>
                <a:t> </a:t>
              </a:r>
              <a:r>
                <a:rPr lang="de-DE" sz="1500" b="1" dirty="0">
                  <a:solidFill>
                    <a:schemeClr val="accent2"/>
                  </a:solidFill>
                </a:rPr>
                <a:t>”Cross-</a:t>
              </a:r>
              <a:r>
                <a:rPr lang="de-DE" sz="1500" b="1" dirty="0" err="1">
                  <a:solidFill>
                    <a:schemeClr val="accent2"/>
                  </a:solidFill>
                </a:rPr>
                <a:t>cutting</a:t>
              </a:r>
              <a:r>
                <a:rPr lang="de-DE" sz="1500" b="1" dirty="0">
                  <a:solidFill>
                    <a:schemeClr val="accent2"/>
                  </a:solidFill>
                </a:rPr>
                <a:t> </a:t>
              </a:r>
              <a:r>
                <a:rPr lang="de-DE" sz="1500" b="1" dirty="0" err="1">
                  <a:solidFill>
                    <a:schemeClr val="accent2"/>
                  </a:solidFill>
                </a:rPr>
                <a:t>topic</a:t>
              </a:r>
              <a:r>
                <a:rPr lang="de-DE" sz="1500" b="1" dirty="0">
                  <a:solidFill>
                    <a:schemeClr val="accent2"/>
                  </a:solidFill>
                </a:rPr>
                <a:t> A: </a:t>
              </a:r>
              <a:r>
                <a:rPr lang="de-DE" sz="1500" b="1" dirty="0" err="1">
                  <a:solidFill>
                    <a:schemeClr val="accent2"/>
                  </a:solidFill>
                </a:rPr>
                <a:t>Synergies</a:t>
              </a:r>
              <a:r>
                <a:rPr lang="de-DE" sz="1500" b="1" dirty="0">
                  <a:solidFill>
                    <a:schemeClr val="accent2"/>
                  </a:solidFill>
                </a:rPr>
                <a:t>”</a:t>
              </a:r>
              <a:r>
                <a:rPr lang="de-DE" sz="1500" dirty="0"/>
                <a:t> </a:t>
              </a:r>
              <a:r>
                <a:rPr lang="de-DE" sz="1500" dirty="0" err="1"/>
                <a:t>we</a:t>
              </a:r>
              <a:r>
                <a:rPr lang="de-DE" sz="1500" dirty="0"/>
                <a:t> will </a:t>
              </a:r>
              <a:r>
                <a:rPr lang="de-DE" sz="1500" dirty="0" err="1"/>
                <a:t>contribute</a:t>
              </a:r>
              <a:r>
                <a:rPr lang="de-DE" sz="1500" dirty="0"/>
                <a:t> </a:t>
              </a:r>
              <a:r>
                <a:rPr lang="de-DE" sz="1500" dirty="0" err="1"/>
                <a:t>to</a:t>
              </a:r>
              <a:r>
                <a:rPr lang="de-DE" sz="1500" dirty="0"/>
                <a:t> </a:t>
              </a:r>
              <a:r>
                <a:rPr lang="de-DE" sz="1500" dirty="0" err="1"/>
                <a:t>this</a:t>
              </a:r>
              <a:r>
                <a:rPr lang="de-DE" sz="1500" dirty="0"/>
                <a:t> </a:t>
              </a:r>
              <a:br>
                <a:rPr lang="de-DE" sz="1500" dirty="0"/>
              </a:br>
              <a:r>
                <a:rPr lang="de-DE" sz="1500" dirty="0" err="1"/>
                <a:t>effort</a:t>
              </a:r>
              <a:r>
                <a:rPr lang="de-DE" sz="1500" dirty="0"/>
                <a:t> </a:t>
              </a:r>
              <a:r>
                <a:rPr lang="de-DE" sz="1500" dirty="0" err="1"/>
                <a:t>by</a:t>
              </a:r>
              <a:r>
                <a:rPr lang="de-DE" sz="1500" dirty="0"/>
                <a:t> </a:t>
              </a:r>
              <a:r>
                <a:rPr lang="de-DE" sz="1500" dirty="0" err="1"/>
                <a:t>following</a:t>
              </a:r>
              <a:r>
                <a:rPr lang="de-DE" sz="1500" dirty="0"/>
                <a:t> </a:t>
              </a:r>
              <a:r>
                <a:rPr lang="de-DE" sz="1500" dirty="0" err="1"/>
                <a:t>up</a:t>
              </a:r>
              <a:r>
                <a:rPr lang="de-DE" sz="1500" dirty="0"/>
                <a:t> </a:t>
              </a:r>
              <a:r>
                <a:rPr lang="de-DE" sz="1500" dirty="0" err="1"/>
                <a:t>concrete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existing</a:t>
              </a:r>
              <a:r>
                <a:rPr lang="de-DE" sz="1500" dirty="0"/>
                <a:t> </a:t>
              </a:r>
              <a:r>
                <a:rPr lang="de-DE" sz="1500" dirty="0" err="1"/>
                <a:t>joint</a:t>
              </a:r>
              <a:r>
                <a:rPr lang="de-DE" sz="1500" dirty="0"/>
                <a:t> </a:t>
              </a:r>
              <a:r>
                <a:rPr lang="de-DE" sz="1500" dirty="0" err="1"/>
                <a:t>projects</a:t>
              </a:r>
              <a:r>
                <a:rPr lang="de-DE" sz="1500" dirty="0"/>
                <a:t> </a:t>
              </a:r>
              <a:br>
                <a:rPr lang="de-DE" sz="1500" dirty="0"/>
              </a:br>
              <a:r>
                <a:rPr lang="de-DE" sz="1500" dirty="0" err="1"/>
                <a:t>or</a:t>
              </a:r>
              <a:r>
                <a:rPr lang="de-DE" sz="1500" dirty="0"/>
                <a:t> </a:t>
              </a:r>
              <a:r>
                <a:rPr lang="de-DE" sz="1500" dirty="0" err="1"/>
                <a:t>ideas</a:t>
              </a:r>
              <a:r>
                <a:rPr lang="de-DE" sz="1500" dirty="0"/>
                <a:t> </a:t>
              </a:r>
              <a:r>
                <a:rPr lang="de-DE" sz="1500" dirty="0" err="1"/>
                <a:t>with</a:t>
              </a:r>
              <a:r>
                <a:rPr lang="de-DE" sz="1500" dirty="0"/>
                <a:t> </a:t>
              </a:r>
              <a:r>
                <a:rPr lang="de-DE" sz="1500" dirty="0" err="1"/>
                <a:t>other</a:t>
              </a:r>
              <a:r>
                <a:rPr lang="de-DE" sz="1500" dirty="0"/>
                <a:t> </a:t>
              </a:r>
              <a:r>
                <a:rPr lang="de-DE" sz="1500" dirty="0" err="1"/>
                <a:t>consortia</a:t>
              </a:r>
              <a:r>
                <a:rPr lang="de-DE" sz="1500" dirty="0"/>
                <a:t>,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by</a:t>
              </a:r>
              <a:r>
                <a:rPr lang="de-DE" sz="1500" dirty="0"/>
                <a:t> </a:t>
              </a:r>
              <a:r>
                <a:rPr lang="de-DE" sz="1500" dirty="0" err="1"/>
                <a:t>explicitly</a:t>
              </a:r>
              <a:r>
                <a:rPr lang="de-DE" sz="1500" dirty="0"/>
                <a:t> </a:t>
              </a:r>
              <a:r>
                <a:rPr lang="de-DE" sz="1500" dirty="0" err="1"/>
                <a:t>looking</a:t>
              </a:r>
              <a:r>
                <a:rPr lang="de-DE" sz="1500" dirty="0"/>
                <a:t> </a:t>
              </a:r>
              <a:r>
                <a:rPr lang="de-DE" sz="1500" dirty="0" err="1"/>
                <a:t>for</a:t>
              </a:r>
              <a:r>
                <a:rPr lang="de-DE" sz="1500" dirty="0"/>
                <a:t> </a:t>
              </a:r>
              <a:br>
                <a:rPr lang="de-DE" sz="1500" dirty="0"/>
              </a:br>
              <a:r>
                <a:rPr lang="de-DE" sz="1500" dirty="0" err="1"/>
                <a:t>new</a:t>
              </a:r>
              <a:r>
                <a:rPr lang="de-DE" sz="1500" dirty="0"/>
                <a:t> </a:t>
              </a:r>
              <a:r>
                <a:rPr lang="de-DE" sz="1500" dirty="0" err="1"/>
                <a:t>ideas</a:t>
              </a:r>
              <a:r>
                <a:rPr lang="de-DE" sz="1500" dirty="0"/>
                <a:t> </a:t>
              </a:r>
              <a:r>
                <a:rPr lang="de-DE" sz="1500" dirty="0" err="1"/>
                <a:t>to</a:t>
              </a:r>
              <a:r>
                <a:rPr lang="de-DE" sz="1500" dirty="0"/>
                <a:t> </a:t>
              </a:r>
              <a:r>
                <a:rPr lang="de-DE" sz="1500" dirty="0" err="1"/>
                <a:t>be</a:t>
              </a:r>
              <a:r>
                <a:rPr lang="de-DE" sz="1500" dirty="0"/>
                <a:t> </a:t>
              </a:r>
              <a:r>
                <a:rPr lang="de-DE" sz="1500" dirty="0" err="1"/>
                <a:t>exploited</a:t>
              </a:r>
              <a:r>
                <a:rPr lang="de-DE" sz="1500" dirty="0"/>
                <a:t> in </a:t>
              </a:r>
              <a:r>
                <a:rPr lang="de-DE" sz="1500" dirty="0" err="1"/>
                <a:t>the</a:t>
              </a:r>
              <a:r>
                <a:rPr lang="de-DE" sz="1500" dirty="0"/>
                <a:t> </a:t>
              </a:r>
              <a:r>
                <a:rPr lang="de-DE" sz="1500" dirty="0" err="1"/>
                <a:t>future</a:t>
              </a:r>
              <a:r>
                <a:rPr lang="de-DE" sz="1500" dirty="0"/>
                <a:t>. 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8B44F06-4893-E640-BC72-EEB20358F6B6}"/>
                </a:ext>
              </a:extLst>
            </p:cNvPr>
            <p:cNvCxnSpPr>
              <a:stCxn id="17" idx="1"/>
            </p:cNvCxnSpPr>
            <p:nvPr/>
          </p:nvCxnSpPr>
          <p:spPr>
            <a:xfrm flipH="1">
              <a:off x="3060154" y="1575376"/>
              <a:ext cx="3395886" cy="1752748"/>
            </a:xfrm>
            <a:prstGeom prst="straightConnector1">
              <a:avLst/>
            </a:prstGeom>
            <a:ln w="412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2DF7CB-1FF2-3044-BB11-3F4861B3D71C}"/>
              </a:ext>
            </a:extLst>
          </p:cNvPr>
          <p:cNvGrpSpPr/>
          <p:nvPr/>
        </p:nvGrpSpPr>
        <p:grpSpPr>
          <a:xfrm>
            <a:off x="3060154" y="2928508"/>
            <a:ext cx="8652470" cy="2169825"/>
            <a:chOff x="3060154" y="2928508"/>
            <a:chExt cx="8652470" cy="21698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62C777-47DE-6E4E-BC8E-2928847EC43B}"/>
                </a:ext>
              </a:extLst>
            </p:cNvPr>
            <p:cNvSpPr txBox="1"/>
            <p:nvPr/>
          </p:nvSpPr>
          <p:spPr>
            <a:xfrm>
              <a:off x="6456040" y="2928508"/>
              <a:ext cx="5256584" cy="21698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500" dirty="0" err="1"/>
                <a:t>Already</a:t>
              </a:r>
              <a:r>
                <a:rPr lang="de-DE" sz="1500" dirty="0"/>
                <a:t> </a:t>
              </a:r>
              <a:r>
                <a:rPr lang="de-DE" sz="1500" dirty="0" err="1"/>
                <a:t>now</a:t>
              </a:r>
              <a:r>
                <a:rPr lang="de-DE" sz="1500" dirty="0"/>
                <a:t> </a:t>
              </a:r>
              <a:r>
                <a:rPr lang="de-DE" sz="1500" dirty="0" err="1"/>
                <a:t>there</a:t>
              </a:r>
              <a:r>
                <a:rPr lang="de-DE" sz="1500" dirty="0"/>
                <a:t> </a:t>
              </a:r>
              <a:r>
                <a:rPr lang="de-DE" sz="1500" dirty="0" err="1"/>
                <a:t>are</a:t>
              </a:r>
              <a:r>
                <a:rPr lang="de-DE" sz="1500" dirty="0"/>
                <a:t> </a:t>
              </a:r>
              <a:r>
                <a:rPr lang="de-DE" sz="1500" dirty="0" err="1"/>
                <a:t>some</a:t>
              </a:r>
              <a:r>
                <a:rPr lang="de-DE" sz="1500" dirty="0"/>
                <a:t> </a:t>
              </a:r>
              <a:r>
                <a:rPr lang="de-DE" sz="1500" dirty="0" err="1"/>
                <a:t>services</a:t>
              </a:r>
              <a:r>
                <a:rPr lang="de-DE" sz="1500" dirty="0"/>
                <a:t> </a:t>
              </a:r>
              <a:r>
                <a:rPr lang="de-DE" sz="1500" dirty="0" err="1"/>
                <a:t>operated</a:t>
              </a:r>
              <a:r>
                <a:rPr lang="de-DE" sz="1500" dirty="0"/>
                <a:t> </a:t>
              </a:r>
              <a:r>
                <a:rPr lang="de-DE" sz="1500" dirty="0" err="1"/>
                <a:t>for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within</a:t>
              </a:r>
              <a:r>
                <a:rPr lang="de-DE" sz="1500" dirty="0"/>
                <a:t> </a:t>
              </a:r>
              <a:r>
                <a:rPr lang="de-DE" sz="1500" dirty="0" err="1"/>
                <a:t>the</a:t>
              </a:r>
              <a:r>
                <a:rPr lang="de-DE" sz="1500" dirty="0"/>
                <a:t> PAHN-</a:t>
              </a:r>
              <a:r>
                <a:rPr lang="de-DE" sz="1500" dirty="0" err="1"/>
                <a:t>PaN</a:t>
              </a:r>
              <a:r>
                <a:rPr lang="de-DE" sz="1500" dirty="0"/>
                <a:t> </a:t>
              </a:r>
              <a:r>
                <a:rPr lang="de-DE" sz="1500" dirty="0" err="1"/>
                <a:t>consortium</a:t>
              </a:r>
              <a:r>
                <a:rPr lang="de-DE" sz="1500" dirty="0"/>
                <a:t>. </a:t>
              </a:r>
              <a:r>
                <a:rPr lang="de-DE" sz="1500" dirty="0" err="1"/>
                <a:t>Sizable</a:t>
              </a:r>
              <a:r>
                <a:rPr lang="de-DE" sz="1500" dirty="0"/>
                <a:t> </a:t>
              </a:r>
              <a:r>
                <a:rPr lang="de-DE" sz="1500" dirty="0" err="1"/>
                <a:t>effort</a:t>
              </a:r>
              <a:r>
                <a:rPr lang="de-DE" sz="1500" dirty="0"/>
                <a:t> </a:t>
              </a:r>
              <a:r>
                <a:rPr lang="de-DE" sz="1500" dirty="0" err="1"/>
                <a:t>that</a:t>
              </a:r>
              <a:r>
                <a:rPr lang="de-DE" sz="1500" dirty="0"/>
                <a:t> </a:t>
              </a:r>
              <a:r>
                <a:rPr lang="de-DE" sz="1500" dirty="0" err="1"/>
                <a:t>is</a:t>
              </a:r>
              <a:r>
                <a:rPr lang="de-DE" sz="1500" dirty="0"/>
                <a:t> </a:t>
              </a:r>
              <a:r>
                <a:rPr lang="de-DE" sz="1500" dirty="0" err="1"/>
                <a:t>spent</a:t>
              </a:r>
              <a:r>
                <a:rPr lang="de-DE" sz="1500" dirty="0"/>
                <a:t> in </a:t>
              </a:r>
              <a:r>
                <a:rPr lang="de-DE" sz="1500" dirty="0" err="1"/>
                <a:t>this</a:t>
              </a:r>
              <a:r>
                <a:rPr lang="de-DE" sz="1500" dirty="0"/>
                <a:t> </a:t>
              </a:r>
              <a:r>
                <a:rPr lang="de-DE" sz="1500" dirty="0" err="1"/>
                <a:t>task</a:t>
              </a:r>
              <a:r>
                <a:rPr lang="de-DE" sz="1500" dirty="0"/>
                <a:t> </a:t>
              </a:r>
              <a:r>
                <a:rPr lang="de-DE" sz="1500" dirty="0" err="1"/>
                <a:t>areas</a:t>
              </a:r>
              <a:r>
                <a:rPr lang="de-DE" sz="1500" dirty="0"/>
                <a:t> </a:t>
              </a:r>
              <a:r>
                <a:rPr lang="de-DE" sz="1500" dirty="0" err="1"/>
                <a:t>is</a:t>
              </a:r>
              <a:r>
                <a:rPr lang="de-DE" sz="1500" dirty="0"/>
                <a:t> </a:t>
              </a:r>
              <a:r>
                <a:rPr lang="de-DE" sz="1500" dirty="0" err="1"/>
                <a:t>targeted</a:t>
              </a:r>
              <a:r>
                <a:rPr lang="de-DE" sz="1500" dirty="0"/>
                <a:t> at </a:t>
              </a:r>
              <a:r>
                <a:rPr lang="de-DE" sz="1500" dirty="0" err="1"/>
                <a:t>identifying</a:t>
              </a:r>
              <a:r>
                <a:rPr lang="de-DE" sz="1500" dirty="0"/>
                <a:t>, </a:t>
              </a:r>
              <a:r>
                <a:rPr lang="de-DE" sz="1500" dirty="0" err="1"/>
                <a:t>improving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delivering</a:t>
              </a:r>
              <a:r>
                <a:rPr lang="de-DE" sz="1500" dirty="0"/>
                <a:t> </a:t>
              </a:r>
              <a:r>
                <a:rPr lang="de-DE" sz="1500" dirty="0" err="1"/>
                <a:t>existing</a:t>
              </a:r>
              <a:r>
                <a:rPr lang="de-DE" sz="1500" dirty="0"/>
                <a:t> </a:t>
              </a:r>
              <a:r>
                <a:rPr lang="de-DE" sz="1500" dirty="0" err="1"/>
                <a:t>services</a:t>
              </a:r>
              <a:r>
                <a:rPr lang="de-DE" sz="1500" dirty="0"/>
                <a:t>, </a:t>
              </a:r>
              <a:r>
                <a:rPr lang="de-DE" sz="1500" dirty="0" err="1"/>
                <a:t>or</a:t>
              </a:r>
              <a:r>
                <a:rPr lang="de-DE" sz="1500" dirty="0"/>
                <a:t> </a:t>
              </a:r>
              <a:r>
                <a:rPr lang="de-DE" sz="1500" dirty="0" err="1"/>
                <a:t>developments</a:t>
              </a:r>
              <a:r>
                <a:rPr lang="de-DE" sz="1500" dirty="0"/>
                <a:t> </a:t>
              </a:r>
              <a:r>
                <a:rPr lang="de-DE" sz="1500" dirty="0" err="1"/>
                <a:t>towards</a:t>
              </a:r>
              <a:r>
                <a:rPr lang="de-DE" sz="1500" dirty="0"/>
                <a:t> </a:t>
              </a:r>
              <a:r>
                <a:rPr lang="de-DE" sz="1500" dirty="0" err="1"/>
                <a:t>new</a:t>
              </a:r>
              <a:r>
                <a:rPr lang="de-DE" sz="1500" dirty="0"/>
                <a:t> </a:t>
              </a:r>
              <a:r>
                <a:rPr lang="de-DE" sz="1500" dirty="0" err="1"/>
                <a:t>ones</a:t>
              </a:r>
              <a:r>
                <a:rPr lang="de-DE" sz="1500" dirty="0"/>
                <a:t>. The </a:t>
              </a:r>
              <a:r>
                <a:rPr lang="de-DE" sz="1500" b="1" dirty="0" err="1">
                  <a:solidFill>
                    <a:schemeClr val="accent2"/>
                  </a:solidFill>
                </a:rPr>
                <a:t>cross-cutting</a:t>
              </a:r>
              <a:r>
                <a:rPr lang="de-DE" sz="1500" b="1" dirty="0">
                  <a:solidFill>
                    <a:schemeClr val="accent2"/>
                  </a:solidFill>
                </a:rPr>
                <a:t> </a:t>
              </a:r>
              <a:r>
                <a:rPr lang="de-DE" sz="1500" b="1" dirty="0" err="1">
                  <a:solidFill>
                    <a:schemeClr val="accent2"/>
                  </a:solidFill>
                </a:rPr>
                <a:t>topic</a:t>
              </a:r>
              <a:r>
                <a:rPr lang="de-DE" sz="1500" b="1" dirty="0">
                  <a:solidFill>
                    <a:schemeClr val="accent2"/>
                  </a:solidFill>
                </a:rPr>
                <a:t> </a:t>
              </a:r>
              <a:r>
                <a:rPr lang="de-DE" sz="1500" b="1" dirty="0" err="1">
                  <a:solidFill>
                    <a:schemeClr val="accent2"/>
                  </a:solidFill>
                </a:rPr>
                <a:t>activity</a:t>
              </a:r>
              <a:r>
                <a:rPr lang="de-DE" sz="1500" b="1" dirty="0">
                  <a:solidFill>
                    <a:schemeClr val="accent2"/>
                  </a:solidFill>
                </a:rPr>
                <a:t> „Services“</a:t>
              </a:r>
              <a:r>
                <a:rPr lang="de-DE" sz="1500" dirty="0"/>
                <a:t> </a:t>
              </a:r>
              <a:r>
                <a:rPr lang="de-DE" sz="1500" dirty="0" err="1"/>
                <a:t>identifies</a:t>
              </a:r>
              <a:r>
                <a:rPr lang="de-DE" sz="1500" dirty="0"/>
                <a:t> </a:t>
              </a:r>
              <a:r>
                <a:rPr lang="de-DE" sz="1500" dirty="0" err="1"/>
                <a:t>the</a:t>
              </a:r>
              <a:r>
                <a:rPr lang="de-DE" sz="1500" dirty="0"/>
                <a:t> </a:t>
              </a:r>
              <a:r>
                <a:rPr lang="de-DE" sz="1500" dirty="0" err="1"/>
                <a:t>needs</a:t>
              </a:r>
              <a:r>
                <a:rPr lang="de-DE" sz="1500" dirty="0"/>
                <a:t> </a:t>
              </a:r>
              <a:r>
                <a:rPr lang="de-DE" sz="1500" dirty="0" err="1"/>
                <a:t>for</a:t>
              </a:r>
              <a:r>
                <a:rPr lang="de-DE" sz="1500" dirty="0"/>
                <a:t> </a:t>
              </a:r>
              <a:r>
                <a:rPr lang="de-DE" sz="1500" dirty="0" err="1"/>
                <a:t>services</a:t>
              </a:r>
              <a:r>
                <a:rPr lang="de-DE" sz="1500" dirty="0"/>
                <a:t> in </a:t>
              </a:r>
              <a:r>
                <a:rPr lang="de-DE" sz="1500" dirty="0" err="1"/>
                <a:t>the</a:t>
              </a:r>
              <a:r>
                <a:rPr lang="de-DE" sz="1500" dirty="0"/>
                <a:t> </a:t>
              </a:r>
              <a:r>
                <a:rPr lang="de-DE" sz="1500" dirty="0" err="1"/>
                <a:t>consortium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beyond</a:t>
              </a:r>
              <a:r>
                <a:rPr lang="de-DE" sz="1500" dirty="0"/>
                <a:t> in </a:t>
              </a:r>
              <a:r>
                <a:rPr lang="de-DE" sz="1500" dirty="0" err="1"/>
                <a:t>order</a:t>
              </a:r>
              <a:r>
                <a:rPr lang="de-DE" sz="1500" dirty="0"/>
                <a:t> </a:t>
              </a:r>
              <a:r>
                <a:rPr lang="de-DE" sz="1500" dirty="0" err="1"/>
                <a:t>to</a:t>
              </a:r>
              <a:r>
                <a:rPr lang="de-DE" sz="1500" dirty="0"/>
                <a:t> </a:t>
              </a:r>
              <a:r>
                <a:rPr lang="de-DE" sz="1500" dirty="0" err="1"/>
                <a:t>foster</a:t>
              </a:r>
              <a:r>
                <a:rPr lang="de-DE" sz="1500" dirty="0"/>
                <a:t> </a:t>
              </a:r>
              <a:r>
                <a:rPr lang="de-DE" sz="1500" dirty="0" err="1"/>
                <a:t>the</a:t>
              </a:r>
              <a:r>
                <a:rPr lang="de-DE" sz="1500" dirty="0"/>
                <a:t> </a:t>
              </a:r>
              <a:r>
                <a:rPr lang="de-DE" sz="1500" dirty="0" err="1"/>
                <a:t>development</a:t>
              </a:r>
              <a:r>
                <a:rPr lang="de-DE" sz="1500" dirty="0"/>
                <a:t> </a:t>
              </a:r>
              <a:r>
                <a:rPr lang="de-DE" sz="1500" dirty="0" err="1"/>
                <a:t>of</a:t>
              </a:r>
              <a:r>
                <a:rPr lang="de-DE" sz="1500" dirty="0"/>
                <a:t> </a:t>
              </a:r>
              <a:r>
                <a:rPr lang="de-DE" sz="1500" dirty="0" err="1"/>
                <a:t>generic</a:t>
              </a:r>
              <a:r>
                <a:rPr lang="de-DE" sz="1500" dirty="0"/>
                <a:t> </a:t>
              </a:r>
              <a:r>
                <a:rPr lang="de-DE" sz="1500" dirty="0" err="1"/>
                <a:t>services</a:t>
              </a:r>
              <a:r>
                <a:rPr lang="de-DE" sz="1500" dirty="0"/>
                <a:t> </a:t>
              </a:r>
              <a:r>
                <a:rPr lang="de-DE" sz="1500" dirty="0" err="1"/>
                <a:t>that</a:t>
              </a:r>
              <a:r>
                <a:rPr lang="de-DE" sz="1500" dirty="0"/>
                <a:t> </a:t>
              </a:r>
              <a:r>
                <a:rPr lang="de-DE" sz="1500" dirty="0" err="1"/>
                <a:t>address</a:t>
              </a:r>
              <a:r>
                <a:rPr lang="de-DE" sz="1500" dirty="0"/>
                <a:t> </a:t>
              </a:r>
              <a:r>
                <a:rPr lang="de-DE" sz="1500" dirty="0" err="1"/>
                <a:t>broad</a:t>
              </a:r>
              <a:r>
                <a:rPr lang="de-DE" sz="1500" dirty="0"/>
                <a:t> </a:t>
              </a:r>
              <a:r>
                <a:rPr lang="de-DE" sz="1500" dirty="0" err="1"/>
                <a:t>spectrum</a:t>
              </a:r>
              <a:r>
                <a:rPr lang="de-DE" sz="1500" dirty="0"/>
                <a:t> </a:t>
              </a:r>
              <a:r>
                <a:rPr lang="de-DE" sz="1500" dirty="0" err="1"/>
                <a:t>of</a:t>
              </a:r>
              <a:r>
                <a:rPr lang="de-DE" sz="1500" dirty="0"/>
                <a:t> </a:t>
              </a:r>
              <a:r>
                <a:rPr lang="de-DE" sz="1500" dirty="0" err="1"/>
                <a:t>needs</a:t>
              </a:r>
              <a:r>
                <a:rPr lang="de-DE" sz="1500" dirty="0"/>
                <a:t>, </a:t>
              </a:r>
              <a:r>
                <a:rPr lang="de-DE" sz="1500" dirty="0" err="1"/>
                <a:t>ideally</a:t>
              </a:r>
              <a:r>
                <a:rPr lang="de-DE" sz="1500" dirty="0"/>
                <a:t> </a:t>
              </a:r>
              <a:r>
                <a:rPr lang="de-DE" sz="1500" dirty="0" err="1"/>
                <a:t>from</a:t>
              </a:r>
              <a:r>
                <a:rPr lang="de-DE" sz="1500" dirty="0"/>
                <a:t> multiple </a:t>
              </a:r>
              <a:r>
                <a:rPr lang="de-DE" sz="1500" dirty="0" err="1"/>
                <a:t>communities</a:t>
              </a:r>
              <a:r>
                <a:rPr lang="de-DE" sz="1500" dirty="0"/>
                <a:t>.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315AFB1-7CEF-0348-96B1-7CDED8844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0154" y="3802660"/>
              <a:ext cx="3395886" cy="210760"/>
            </a:xfrm>
            <a:prstGeom prst="straightConnector1">
              <a:avLst/>
            </a:prstGeom>
            <a:ln w="412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A0630A-4C0D-1742-81D5-0833BE92AC94}"/>
              </a:ext>
            </a:extLst>
          </p:cNvPr>
          <p:cNvGrpSpPr/>
          <p:nvPr/>
        </p:nvGrpSpPr>
        <p:grpSpPr>
          <a:xfrm>
            <a:off x="263352" y="4455581"/>
            <a:ext cx="6005298" cy="1997755"/>
            <a:chOff x="263352" y="4455581"/>
            <a:chExt cx="6005298" cy="19977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B8C764-BDB5-CA43-9FFB-C6F0BAD1C485}"/>
                </a:ext>
              </a:extLst>
            </p:cNvPr>
            <p:cNvSpPr txBox="1"/>
            <p:nvPr/>
          </p:nvSpPr>
          <p:spPr>
            <a:xfrm>
              <a:off x="263352" y="4745176"/>
              <a:ext cx="6005298" cy="1708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500" dirty="0"/>
                <a:t>In </a:t>
              </a:r>
              <a:r>
                <a:rPr lang="de-DE" sz="1500" dirty="0" err="1"/>
                <a:t>the</a:t>
              </a:r>
              <a:r>
                <a:rPr lang="de-DE" sz="1500" dirty="0"/>
                <a:t> </a:t>
              </a:r>
              <a:r>
                <a:rPr lang="de-DE" sz="1500" dirty="0" err="1"/>
                <a:t>task</a:t>
              </a:r>
              <a:r>
                <a:rPr lang="de-DE" sz="1500" dirty="0"/>
                <a:t> </a:t>
              </a:r>
              <a:r>
                <a:rPr lang="de-DE" sz="1500" dirty="0" err="1"/>
                <a:t>area</a:t>
              </a:r>
              <a:r>
                <a:rPr lang="de-DE" sz="1500" dirty="0"/>
                <a:t> </a:t>
              </a:r>
              <a:r>
                <a:rPr lang="de-DE" sz="1500" b="1" dirty="0">
                  <a:solidFill>
                    <a:schemeClr val="accent2"/>
                  </a:solidFill>
                </a:rPr>
                <a:t>”Cross-</a:t>
              </a:r>
              <a:r>
                <a:rPr lang="de-DE" sz="1500" b="1" dirty="0" err="1">
                  <a:solidFill>
                    <a:schemeClr val="accent2"/>
                  </a:solidFill>
                </a:rPr>
                <a:t>cutting</a:t>
              </a:r>
              <a:r>
                <a:rPr lang="de-DE" sz="1500" b="1" dirty="0">
                  <a:solidFill>
                    <a:schemeClr val="accent2"/>
                  </a:solidFill>
                </a:rPr>
                <a:t> </a:t>
              </a:r>
              <a:r>
                <a:rPr lang="de-DE" sz="1500" b="1" dirty="0" err="1">
                  <a:solidFill>
                    <a:schemeClr val="accent2"/>
                  </a:solidFill>
                </a:rPr>
                <a:t>topic</a:t>
              </a:r>
              <a:r>
                <a:rPr lang="de-DE" sz="1500" b="1" dirty="0">
                  <a:solidFill>
                    <a:schemeClr val="accent2"/>
                  </a:solidFill>
                </a:rPr>
                <a:t> C: Training, </a:t>
              </a:r>
              <a:r>
                <a:rPr lang="de-DE" sz="1500" b="1" dirty="0" err="1">
                  <a:solidFill>
                    <a:schemeClr val="accent2"/>
                  </a:solidFill>
                </a:rPr>
                <a:t>education</a:t>
              </a:r>
              <a:r>
                <a:rPr lang="de-DE" sz="1500" b="1" dirty="0">
                  <a:solidFill>
                    <a:schemeClr val="accent2"/>
                  </a:solidFill>
                </a:rPr>
                <a:t>, </a:t>
              </a:r>
              <a:br>
                <a:rPr lang="de-DE" sz="1500" b="1" dirty="0">
                  <a:solidFill>
                    <a:schemeClr val="accent2"/>
                  </a:solidFill>
                </a:rPr>
              </a:br>
              <a:r>
                <a:rPr lang="de-DE" sz="1500" b="1" dirty="0" err="1">
                  <a:solidFill>
                    <a:schemeClr val="accent2"/>
                  </a:solidFill>
                </a:rPr>
                <a:t>outreach</a:t>
              </a:r>
              <a:r>
                <a:rPr lang="de-DE" sz="1500" b="1" dirty="0">
                  <a:solidFill>
                    <a:schemeClr val="accent2"/>
                  </a:solidFill>
                </a:rPr>
                <a:t>”</a:t>
              </a:r>
              <a:r>
                <a:rPr lang="de-DE" sz="1500" dirty="0"/>
                <a:t>, a </a:t>
              </a:r>
              <a:r>
                <a:rPr lang="de-DE" sz="1500" dirty="0" err="1"/>
                <a:t>focus</a:t>
              </a:r>
              <a:r>
                <a:rPr lang="de-DE" sz="1500" dirty="0"/>
                <a:t> </a:t>
              </a:r>
              <a:r>
                <a:rPr lang="de-DE" sz="1500" dirty="0" err="1"/>
                <a:t>is</a:t>
              </a:r>
              <a:r>
                <a:rPr lang="de-DE" sz="1500" dirty="0"/>
                <a:t> </a:t>
              </a:r>
              <a:r>
                <a:rPr lang="de-DE" sz="1500" dirty="0" err="1"/>
                <a:t>placed</a:t>
              </a:r>
              <a:r>
                <a:rPr lang="de-DE" sz="1500" dirty="0"/>
                <a:t> on </a:t>
              </a:r>
              <a:r>
                <a:rPr lang="de-DE" sz="1500" dirty="0" err="1"/>
                <a:t>teaching</a:t>
              </a:r>
              <a:r>
                <a:rPr lang="de-DE" sz="1500" dirty="0"/>
                <a:t> </a:t>
              </a:r>
              <a:r>
                <a:rPr lang="de-DE" sz="1500" dirty="0" err="1"/>
                <a:t>young</a:t>
              </a:r>
              <a:r>
                <a:rPr lang="de-DE" sz="1500" dirty="0"/>
                <a:t> </a:t>
              </a:r>
              <a:r>
                <a:rPr lang="de-DE" sz="1500" dirty="0" err="1"/>
                <a:t>students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early</a:t>
              </a:r>
              <a:r>
                <a:rPr lang="de-DE" sz="1500" dirty="0"/>
                <a:t>-</a:t>
              </a:r>
              <a:br>
                <a:rPr lang="de-DE" sz="1500" dirty="0"/>
              </a:br>
              <a:r>
                <a:rPr lang="de-DE" sz="1500" dirty="0" err="1"/>
                <a:t>career</a:t>
              </a:r>
              <a:r>
                <a:rPr lang="de-DE" sz="1500" dirty="0"/>
                <a:t> </a:t>
              </a:r>
              <a:r>
                <a:rPr lang="de-DE" sz="1500" dirty="0" err="1"/>
                <a:t>researches</a:t>
              </a:r>
              <a:r>
                <a:rPr lang="de-DE" sz="1500" dirty="0"/>
                <a:t> in PAHN-</a:t>
              </a:r>
              <a:r>
                <a:rPr lang="de-DE" sz="1500" dirty="0" err="1"/>
                <a:t>PaN</a:t>
              </a:r>
              <a:r>
                <a:rPr lang="de-DE" sz="1500" dirty="0"/>
                <a:t>-relevant </a:t>
              </a:r>
              <a:r>
                <a:rPr lang="de-DE" sz="1500" dirty="0" err="1"/>
                <a:t>topics</a:t>
              </a:r>
              <a:r>
                <a:rPr lang="de-DE" sz="1500" dirty="0"/>
                <a:t>, </a:t>
              </a:r>
              <a:r>
                <a:rPr lang="de-DE" sz="1500" dirty="0" err="1"/>
                <a:t>mentor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advise</a:t>
              </a:r>
              <a:r>
                <a:rPr lang="de-DE" sz="1500" dirty="0"/>
                <a:t> </a:t>
              </a:r>
              <a:br>
                <a:rPr lang="de-DE" sz="1500" dirty="0"/>
              </a:br>
              <a:r>
                <a:rPr lang="de-DE" sz="1500" dirty="0" err="1"/>
                <a:t>them</a:t>
              </a:r>
              <a:r>
                <a:rPr lang="de-DE" sz="1500" dirty="0"/>
                <a:t>,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disseminate</a:t>
              </a:r>
              <a:r>
                <a:rPr lang="de-DE" sz="1500" dirty="0"/>
                <a:t> </a:t>
              </a:r>
              <a:r>
                <a:rPr lang="de-DE" sz="1500" dirty="0" err="1"/>
                <a:t>concepts</a:t>
              </a:r>
              <a:r>
                <a:rPr lang="de-DE" sz="1500" dirty="0"/>
                <a:t>, </a:t>
              </a:r>
              <a:r>
                <a:rPr lang="de-DE" sz="1500" dirty="0" err="1"/>
                <a:t>tools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results</a:t>
              </a:r>
              <a:r>
                <a:rPr lang="de-DE" sz="1500" dirty="0"/>
                <a:t> </a:t>
              </a:r>
              <a:r>
                <a:rPr lang="de-DE" sz="1500" dirty="0" err="1"/>
                <a:t>to</a:t>
              </a:r>
              <a:r>
                <a:rPr lang="de-DE" sz="1500" dirty="0"/>
                <a:t> </a:t>
              </a:r>
              <a:r>
                <a:rPr lang="de-DE" sz="1500" dirty="0" err="1"/>
                <a:t>the</a:t>
              </a:r>
              <a:r>
                <a:rPr lang="de-DE" sz="1500" dirty="0"/>
                <a:t> </a:t>
              </a:r>
              <a:r>
                <a:rPr lang="de-DE" sz="1500" dirty="0" err="1"/>
                <a:t>general</a:t>
              </a:r>
              <a:r>
                <a:rPr lang="de-DE" sz="1500" dirty="0"/>
                <a:t> </a:t>
              </a:r>
              <a:br>
                <a:rPr lang="de-DE" sz="1500" dirty="0"/>
              </a:br>
              <a:r>
                <a:rPr lang="de-DE" sz="1500" dirty="0" err="1"/>
                <a:t>public</a:t>
              </a:r>
              <a:r>
                <a:rPr lang="de-DE" sz="1500" dirty="0"/>
                <a:t>. Teaching material </a:t>
              </a:r>
              <a:r>
                <a:rPr lang="de-DE" sz="1500" dirty="0" err="1"/>
                <a:t>is</a:t>
              </a:r>
              <a:r>
                <a:rPr lang="de-DE" sz="1500" dirty="0"/>
                <a:t> </a:t>
              </a:r>
              <a:r>
                <a:rPr lang="de-DE" sz="1500" dirty="0" err="1"/>
                <a:t>provided</a:t>
              </a:r>
              <a:r>
                <a:rPr lang="de-DE" sz="1500" dirty="0"/>
                <a:t> </a:t>
              </a:r>
              <a:r>
                <a:rPr lang="de-DE" sz="1500" dirty="0" err="1"/>
                <a:t>for</a:t>
              </a:r>
              <a:r>
                <a:rPr lang="de-DE" sz="1500" dirty="0"/>
                <a:t> </a:t>
              </a:r>
              <a:r>
                <a:rPr lang="de-DE" sz="1500" dirty="0" err="1"/>
                <a:t>university</a:t>
              </a:r>
              <a:r>
                <a:rPr lang="de-DE" sz="1500" dirty="0"/>
                <a:t> </a:t>
              </a:r>
              <a:r>
                <a:rPr lang="de-DE" sz="1500" dirty="0" err="1"/>
                <a:t>education</a:t>
              </a:r>
              <a:r>
                <a:rPr lang="de-DE" sz="1500" dirty="0"/>
                <a:t>,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br>
                <a:rPr lang="de-DE" sz="1500" dirty="0"/>
              </a:br>
              <a:r>
                <a:rPr lang="de-DE" sz="1500" dirty="0" err="1"/>
                <a:t>courses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hands</a:t>
              </a:r>
              <a:r>
                <a:rPr lang="de-DE" sz="1500" dirty="0"/>
                <a:t>-on </a:t>
              </a:r>
              <a:r>
                <a:rPr lang="de-DE" sz="1500" dirty="0" err="1"/>
                <a:t>masterclass</a:t>
              </a:r>
              <a:r>
                <a:rPr lang="de-DE" sz="1500" dirty="0"/>
                <a:t> </a:t>
              </a:r>
              <a:r>
                <a:rPr lang="de-DE" sz="1500" dirty="0" err="1"/>
                <a:t>are</a:t>
              </a:r>
              <a:r>
                <a:rPr lang="de-DE" sz="1500" dirty="0"/>
                <a:t> </a:t>
              </a:r>
              <a:r>
                <a:rPr lang="de-DE" sz="1500" dirty="0" err="1"/>
                <a:t>provided</a:t>
              </a:r>
              <a:r>
                <a:rPr lang="de-DE" sz="1500" dirty="0"/>
                <a:t> </a:t>
              </a:r>
              <a:r>
                <a:rPr lang="de-DE" sz="1500" dirty="0" err="1"/>
                <a:t>for</a:t>
              </a:r>
              <a:r>
                <a:rPr lang="de-DE" sz="1500" dirty="0"/>
                <a:t> </a:t>
              </a:r>
              <a:r>
                <a:rPr lang="de-DE" sz="1500" dirty="0" err="1"/>
                <a:t>high-schools</a:t>
              </a:r>
              <a:r>
                <a:rPr lang="de-DE" sz="1500" dirty="0"/>
                <a:t> </a:t>
              </a:r>
              <a:br>
                <a:rPr lang="de-DE" sz="1500" dirty="0"/>
              </a:br>
              <a:r>
                <a:rPr lang="de-DE" sz="1500" dirty="0"/>
                <a:t>in </a:t>
              </a:r>
              <a:r>
                <a:rPr lang="de-DE" sz="1500" dirty="0" err="1"/>
                <a:t>order</a:t>
              </a:r>
              <a:r>
                <a:rPr lang="de-DE" sz="1500" dirty="0"/>
                <a:t> </a:t>
              </a:r>
              <a:r>
                <a:rPr lang="de-DE" sz="1500" dirty="0" err="1"/>
                <a:t>to</a:t>
              </a:r>
              <a:r>
                <a:rPr lang="de-DE" sz="1500" dirty="0"/>
                <a:t> </a:t>
              </a:r>
              <a:r>
                <a:rPr lang="de-DE" sz="1500" dirty="0" err="1"/>
                <a:t>inspire</a:t>
              </a:r>
              <a:r>
                <a:rPr lang="de-DE" sz="1500" dirty="0"/>
                <a:t> </a:t>
              </a:r>
              <a:r>
                <a:rPr lang="de-DE" sz="1500" dirty="0" err="1"/>
                <a:t>them</a:t>
              </a:r>
              <a:r>
                <a:rPr lang="de-DE" sz="1500" dirty="0"/>
                <a:t> </a:t>
              </a:r>
              <a:r>
                <a:rPr lang="de-DE" sz="1500" dirty="0" err="1"/>
                <a:t>and</a:t>
              </a:r>
              <a:r>
                <a:rPr lang="de-DE" sz="1500" dirty="0"/>
                <a:t> </a:t>
              </a:r>
              <a:r>
                <a:rPr lang="de-DE" sz="1500" dirty="0" err="1"/>
                <a:t>to</a:t>
              </a:r>
              <a:r>
                <a:rPr lang="de-DE" sz="1500" dirty="0"/>
                <a:t> </a:t>
              </a:r>
              <a:r>
                <a:rPr lang="de-DE" sz="1500" dirty="0" err="1"/>
                <a:t>get</a:t>
              </a:r>
              <a:r>
                <a:rPr lang="de-DE" sz="1500" dirty="0"/>
                <a:t> </a:t>
              </a:r>
              <a:r>
                <a:rPr lang="de-DE" sz="1500" dirty="0" err="1"/>
                <a:t>them</a:t>
              </a:r>
              <a:r>
                <a:rPr lang="de-DE" sz="1500" dirty="0"/>
                <a:t> </a:t>
              </a:r>
              <a:r>
                <a:rPr lang="de-DE" sz="1500" dirty="0" err="1"/>
                <a:t>involved</a:t>
              </a:r>
              <a:r>
                <a:rPr lang="de-DE" sz="1500" dirty="0"/>
                <a:t>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87978B2-7B36-6843-8003-201397CAFF13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 flipV="1">
              <a:off x="3060154" y="4455581"/>
              <a:ext cx="205847" cy="289595"/>
            </a:xfrm>
            <a:prstGeom prst="straightConnector1">
              <a:avLst/>
            </a:prstGeom>
            <a:ln w="412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95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Task Areas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And cross-cutting topics </a:t>
            </a:r>
            <a:br>
              <a:rPr lang="en-US" dirty="0"/>
            </a:b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272E4A-3ED4-E24A-912C-77A08B8EF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72611"/>
            <a:ext cx="7056784" cy="67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8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3EA09-D0C4-E346-89D6-54293BE5D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820">
            <a:off x="1265878" y="1022784"/>
            <a:ext cx="3701010" cy="52041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Proposal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Status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Acrobat Document" r:id="rId5" imgW="2831779" imgH="2438356" progId="AcroExch.Document.DC">
                  <p:embed/>
                </p:oleObj>
              </mc:Choice>
              <mc:Fallback>
                <p:oleObj name="Acrobat Document" r:id="rId5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0D3153E-8C12-2D4F-8D25-FC3EA35B0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61830"/>
            <a:ext cx="4008348" cy="5940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D67CF7-E277-3641-8AA9-1877F9B9DE97}"/>
              </a:ext>
            </a:extLst>
          </p:cNvPr>
          <p:cNvSpPr txBox="1"/>
          <p:nvPr/>
        </p:nvSpPr>
        <p:spPr>
          <a:xfrm>
            <a:off x="8725743" y="4509120"/>
            <a:ext cx="3212739" cy="1400383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&gt; 100 </a:t>
            </a:r>
            <a:r>
              <a:rPr lang="de-DE" sz="1600" dirty="0" err="1"/>
              <a:t>pages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filling</a:t>
            </a:r>
            <a:r>
              <a:rPr lang="de-DE" sz="1600" dirty="0"/>
              <a:t> </a:t>
            </a:r>
            <a:r>
              <a:rPr lang="de-DE" sz="1600" dirty="0" err="1"/>
              <a:t>quickly</a:t>
            </a:r>
            <a:endParaRPr lang="de-DE" sz="16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Especially</a:t>
            </a:r>
            <a:r>
              <a:rPr lang="de-DE" sz="1600" dirty="0"/>
              <a:t> </a:t>
            </a:r>
            <a:r>
              <a:rPr lang="de-DE" sz="1600" dirty="0" err="1"/>
              <a:t>introductory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parts</a:t>
            </a:r>
            <a:r>
              <a:rPr lang="de-DE" sz="1600" dirty="0"/>
              <a:t> still </a:t>
            </a:r>
            <a:r>
              <a:rPr lang="de-DE" sz="1600" dirty="0" err="1"/>
              <a:t>missing</a:t>
            </a:r>
            <a:endParaRPr lang="de-DE" sz="16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Numbers </a:t>
            </a:r>
            <a:r>
              <a:rPr lang="de-DE" sz="1600" dirty="0" err="1"/>
              <a:t>being</a:t>
            </a:r>
            <a:r>
              <a:rPr lang="de-DE" sz="1600" dirty="0"/>
              <a:t> </a:t>
            </a:r>
            <a:r>
              <a:rPr lang="de-DE" sz="1600" dirty="0" err="1"/>
              <a:t>consolidated</a:t>
            </a:r>
            <a:endParaRPr lang="de-DE" sz="16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2,5 </a:t>
            </a:r>
            <a:r>
              <a:rPr lang="de-DE" sz="1600" dirty="0" err="1"/>
              <a:t>weeks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go</a:t>
            </a:r>
            <a:r>
              <a:rPr lang="de-DE" sz="1600" dirty="0"/>
              <a:t> ... </a:t>
            </a:r>
          </a:p>
        </p:txBody>
      </p:sp>
    </p:spTree>
    <p:extLst>
      <p:ext uri="{BB962C8B-B14F-4D97-AF65-F5344CB8AC3E}">
        <p14:creationId xmlns:p14="http://schemas.microsoft.com/office/powerpoint/2010/main" val="407607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Governance and </a:t>
            </a:r>
            <a:r>
              <a:rPr lang="en-US" dirty="0" err="1">
                <a:solidFill>
                  <a:srgbClr val="0070C0"/>
                </a:solidFill>
              </a:rPr>
              <a:t>Organisation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67408" y="6586953"/>
            <a:ext cx="9991716" cy="154415"/>
          </a:xfrm>
        </p:spPr>
        <p:txBody>
          <a:bodyPr/>
          <a:lstStyle/>
          <a:p>
            <a:r>
              <a:rPr lang="en-US"/>
              <a:t>PAHN-PaN   |  Karlsruhe, 30 Sep 2019  |  TSS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4943830-ECB9-F546-A307-12D90129C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Of the PAHN-</a:t>
            </a:r>
            <a:r>
              <a:rPr lang="en-US" dirty="0" err="1"/>
              <a:t>PaN</a:t>
            </a:r>
            <a:r>
              <a:rPr lang="en-US" dirty="0"/>
              <a:t> consortium</a:t>
            </a:r>
            <a:endParaRPr lang="en-US" sz="1800" i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968904" y="115888"/>
          <a:ext cx="1103760" cy="95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Acrobat Document" r:id="rId4" imgW="2831779" imgH="2438356" progId="AcroExch.Document.DC">
                  <p:embed/>
                </p:oleObj>
              </mc:Choice>
              <mc:Fallback>
                <p:oleObj name="Acrobat Document" r:id="rId4" imgW="2831779" imgH="2438356" progId="AcroExch.Document.DC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8904" y="115888"/>
                        <a:ext cx="1103760" cy="95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1415480" y="4941168"/>
            <a:ext cx="9793088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DB850-C50B-DB44-AAAC-4D464D9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1" y="1196752"/>
            <a:ext cx="11376001" cy="52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2600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12963</TotalTime>
  <Words>493</Words>
  <Application>Microsoft Macintosh PowerPoint</Application>
  <PresentationFormat>Widescreen</PresentationFormat>
  <Paragraphs>89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DESY</vt:lpstr>
      <vt:lpstr>Acrobat Document</vt:lpstr>
      <vt:lpstr>The PAHN-PaN*  Consortium</vt:lpstr>
      <vt:lpstr>The NFDI</vt:lpstr>
      <vt:lpstr>The NFDI</vt:lpstr>
      <vt:lpstr>The PAHN-PaN Consortium</vt:lpstr>
      <vt:lpstr>Task Areas</vt:lpstr>
      <vt:lpstr>Task Areas</vt:lpstr>
      <vt:lpstr>Task Areas</vt:lpstr>
      <vt:lpstr>The Proposal</vt:lpstr>
      <vt:lpstr>Governance and Organisation</vt:lpstr>
      <vt:lpstr>A Word on Synergies</vt:lpstr>
      <vt:lpstr>PowerPoint Presentation</vt:lpstr>
      <vt:lpstr>Backup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Thomas Schörner-Sadenius</dc:creator>
  <cp:lastModifiedBy>Thomas Schörner-Sadenius</cp:lastModifiedBy>
  <cp:revision>188</cp:revision>
  <cp:lastPrinted>2019-09-25T10:51:16Z</cp:lastPrinted>
  <dcterms:created xsi:type="dcterms:W3CDTF">2018-12-13T16:27:58Z</dcterms:created>
  <dcterms:modified xsi:type="dcterms:W3CDTF">2019-09-30T12:03:09Z</dcterms:modified>
</cp:coreProperties>
</file>