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67" r:id="rId2"/>
    <p:sldId id="1202" r:id="rId3"/>
    <p:sldId id="1227" r:id="rId4"/>
    <p:sldId id="1222" r:id="rId5"/>
    <p:sldId id="1223" r:id="rId6"/>
    <p:sldId id="1226" r:id="rId7"/>
    <p:sldId id="1224" r:id="rId8"/>
    <p:sldId id="1210" r:id="rId9"/>
    <p:sldId id="1207" r:id="rId10"/>
    <p:sldId id="1215" r:id="rId11"/>
    <p:sldId id="1196" r:id="rId12"/>
    <p:sldId id="119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25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10" autoAdjust="0"/>
    <p:restoredTop sz="90453" autoAdjust="0"/>
  </p:normalViewPr>
  <p:slideViewPr>
    <p:cSldViewPr showGuides="1">
      <p:cViewPr varScale="1">
        <p:scale>
          <a:sx n="97" d="100"/>
          <a:sy n="97" d="100"/>
        </p:scale>
        <p:origin x="232" y="560"/>
      </p:cViewPr>
      <p:guideLst>
        <p:guide orient="horz" pos="913"/>
        <p:guide pos="257"/>
      </p:guideLst>
    </p:cSldViewPr>
  </p:slideViewPr>
  <p:outlineViewPr>
    <p:cViewPr>
      <p:scale>
        <a:sx n="33" d="100"/>
        <a:sy n="33" d="100"/>
      </p:scale>
      <p:origin x="0" y="-9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>
        <p:scale>
          <a:sx n="100" d="100"/>
          <a:sy n="100" d="100"/>
        </p:scale>
        <p:origin x="480" y="72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5E6C4-5F43-4FF9-96D4-21B8157BE639}" type="datetimeFigureOut">
              <a:rPr lang="de-DE" smtClean="0"/>
              <a:t>27.09.19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E8B182-0F75-451D-B88B-ABD1C205B43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8096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1BD367-6A7A-405A-BFB1-15817186491F}" type="datetimeFigureOut">
              <a:rPr lang="de-DE" smtClean="0"/>
              <a:t>27.09.19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413189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B5255-5329-45F9-87F3-A2F9FB4734D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7676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7800" indent="-1778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55600" indent="-1778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542925" indent="-187325" algn="l" defTabSz="914400" rtl="0" eaLnBrk="1" latinLnBrk="0" hangingPunct="1">
      <a:buFont typeface="Arial" panose="020B0604020202020204" pitchFamily="34" charset="0"/>
      <a:buChar char="•"/>
      <a:tabLst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720725" indent="-1778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898525" indent="-1778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311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7557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003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950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2884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027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9149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1546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B5255-5329-45F9-87F3-A2F9FB4734DF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4588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988" y="349611"/>
            <a:ext cx="11376025" cy="1855254"/>
          </a:xfrm>
        </p:spPr>
        <p:txBody>
          <a:bodyPr anchor="t"/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7987" y="2335014"/>
            <a:ext cx="11376025" cy="1525787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0"/>
          </p:nvPr>
        </p:nvSpPr>
        <p:spPr>
          <a:xfrm>
            <a:off x="414396" y="4096780"/>
            <a:ext cx="11369549" cy="700373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3032" y="5669842"/>
            <a:ext cx="793750" cy="79419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7BDDAEA-9330-49C2-BDC0-9EC5B726588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368" y="6261914"/>
            <a:ext cx="2168482" cy="16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41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with Pictu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6"/>
          <p:cNvSpPr>
            <a:spLocks noGrp="1"/>
          </p:cNvSpPr>
          <p:nvPr>
            <p:ph type="pic" sz="quarter" idx="14"/>
          </p:nvPr>
        </p:nvSpPr>
        <p:spPr>
          <a:xfrm>
            <a:off x="2" y="1"/>
            <a:ext cx="12191997" cy="3429001"/>
          </a:xfr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988" y="349612"/>
            <a:ext cx="11376025" cy="1099777"/>
          </a:xfrm>
        </p:spPr>
        <p:txBody>
          <a:bodyPr anchor="t"/>
          <a:lstStyle>
            <a:lvl1pPr algn="l">
              <a:lnSpc>
                <a:spcPct val="10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7987" y="2335014"/>
            <a:ext cx="11376025" cy="889339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0"/>
          </p:nvPr>
        </p:nvSpPr>
        <p:spPr>
          <a:xfrm>
            <a:off x="414396" y="4096780"/>
            <a:ext cx="11369548" cy="700373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5629FEB-7EDF-4566-BF2D-9E9B8D44D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368" y="6261914"/>
            <a:ext cx="2168482" cy="16061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38F9ECC-B605-4D88-9A7C-3D46425084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3032" y="5669842"/>
            <a:ext cx="793750" cy="794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56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cya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988" y="349610"/>
            <a:ext cx="11376025" cy="3511190"/>
          </a:xfrm>
        </p:spPr>
        <p:txBody>
          <a:bodyPr anchor="t"/>
          <a:lstStyle>
            <a:lvl1pPr algn="l">
              <a:lnSpc>
                <a:spcPct val="10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57579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988" y="349610"/>
            <a:ext cx="11376025" cy="3511190"/>
          </a:xfrm>
        </p:spPr>
        <p:txBody>
          <a:bodyPr anchor="t"/>
          <a:lstStyle>
            <a:lvl1pPr algn="l">
              <a:lnSpc>
                <a:spcPct val="100000"/>
              </a:lnSpc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20239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PAHN-PaN   |  Karlsruhe, 30 Sep 2019  |  TSS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8" y="817500"/>
            <a:ext cx="11376024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3408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88" y="1406427"/>
            <a:ext cx="5616575" cy="5010249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PAHN-PaN   |  Karlsruhe, 30 Sep 2019  |  TSS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6167439" y="1406427"/>
            <a:ext cx="5616574" cy="5010249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871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89" y="1406427"/>
            <a:ext cx="3708400" cy="5010249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PAHN-PaN   |  Karlsruhe, 30 Sep 2019  |  TSS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59263" y="1406427"/>
            <a:ext cx="3673475" cy="5010249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5"/>
          </p:nvPr>
        </p:nvSpPr>
        <p:spPr>
          <a:xfrm>
            <a:off x="8075612" y="1406427"/>
            <a:ext cx="3708399" cy="5010249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4802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PAHN-PaN   |  Karlsruhe, 30 Sep 2019  |  TSS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407988" y="1406427"/>
            <a:ext cx="5616575" cy="245437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/>
          </p:nvPr>
        </p:nvSpPr>
        <p:spPr>
          <a:xfrm>
            <a:off x="407988" y="3963533"/>
            <a:ext cx="5616575" cy="245437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Bildplatzhalter 6"/>
          <p:cNvSpPr>
            <a:spLocks noGrp="1"/>
          </p:cNvSpPr>
          <p:nvPr>
            <p:ph type="pic" sz="quarter" idx="14"/>
          </p:nvPr>
        </p:nvSpPr>
        <p:spPr>
          <a:xfrm>
            <a:off x="6167437" y="1449389"/>
            <a:ext cx="5616576" cy="24114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1" name="Bildplatzhalter 6"/>
          <p:cNvSpPr>
            <a:spLocks noGrp="1"/>
          </p:cNvSpPr>
          <p:nvPr>
            <p:ph type="pic" sz="quarter" idx="17"/>
          </p:nvPr>
        </p:nvSpPr>
        <p:spPr>
          <a:xfrm>
            <a:off x="6167438" y="4005263"/>
            <a:ext cx="5616576" cy="241264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71160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PAHN-PaN   |  Karlsruhe, 30 Sep 2019  |  TSS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407988" y="1406427"/>
            <a:ext cx="5616575" cy="245437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/>
          </p:nvPr>
        </p:nvSpPr>
        <p:spPr>
          <a:xfrm>
            <a:off x="407988" y="3963533"/>
            <a:ext cx="5616575" cy="245437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Inhaltsplatzhalter 5">
            <a:extLst>
              <a:ext uri="{FF2B5EF4-FFF2-40B4-BE49-F238E27FC236}">
                <a16:creationId xmlns:a16="http://schemas.microsoft.com/office/drawing/2014/main" id="{2E8BFC49-6C4E-4A78-A7A9-0AB60943F6F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167438" y="1449388"/>
            <a:ext cx="5616574" cy="2411412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r>
              <a:rPr lang="de-DE" dirty="0" err="1"/>
              <a:t>Object</a:t>
            </a:r>
            <a:r>
              <a:rPr lang="de-DE" dirty="0"/>
              <a:t> </a:t>
            </a:r>
          </a:p>
        </p:txBody>
      </p:sp>
      <p:sp>
        <p:nvSpPr>
          <p:cNvPr id="13" name="Inhaltsplatzhalter 5">
            <a:extLst>
              <a:ext uri="{FF2B5EF4-FFF2-40B4-BE49-F238E27FC236}">
                <a16:creationId xmlns:a16="http://schemas.microsoft.com/office/drawing/2014/main" id="{6B2B23C8-8ABC-4DC4-A6B8-3AA482F3414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67438" y="4005263"/>
            <a:ext cx="5616574" cy="2411412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r>
              <a:rPr lang="de-DE" dirty="0" err="1"/>
              <a:t>Object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878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Pictur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PAHN-PaN   |  Karlsruhe, 30 Sep 2019  |  TSS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407988" y="1406427"/>
            <a:ext cx="7524750" cy="245437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/>
          </p:nvPr>
        </p:nvSpPr>
        <p:spPr>
          <a:xfrm>
            <a:off x="407988" y="3963533"/>
            <a:ext cx="7524750" cy="245437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Bildplatzhalter 6"/>
          <p:cNvSpPr>
            <a:spLocks noGrp="1"/>
          </p:cNvSpPr>
          <p:nvPr>
            <p:ph type="pic" sz="quarter" idx="14"/>
          </p:nvPr>
        </p:nvSpPr>
        <p:spPr>
          <a:xfrm>
            <a:off x="8075611" y="1449389"/>
            <a:ext cx="3708401" cy="24114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1" name="Bildplatzhalter 6"/>
          <p:cNvSpPr>
            <a:spLocks noGrp="1"/>
          </p:cNvSpPr>
          <p:nvPr>
            <p:ph type="pic" sz="quarter" idx="17"/>
          </p:nvPr>
        </p:nvSpPr>
        <p:spPr>
          <a:xfrm>
            <a:off x="8075612" y="4005263"/>
            <a:ext cx="3708401" cy="241264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47463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Object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PAHN-PaN   |  Karlsruhe, 30 Sep 2019  |  TSS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407988" y="1406427"/>
            <a:ext cx="7524750" cy="245437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/>
          </p:nvPr>
        </p:nvSpPr>
        <p:spPr>
          <a:xfrm>
            <a:off x="407988" y="3963533"/>
            <a:ext cx="7524750" cy="245437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Inhaltsplatzhalter 5">
            <a:extLst>
              <a:ext uri="{FF2B5EF4-FFF2-40B4-BE49-F238E27FC236}">
                <a16:creationId xmlns:a16="http://schemas.microsoft.com/office/drawing/2014/main" id="{9C675125-65B7-4F5B-AEF0-C38D81E746C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075612" y="1449388"/>
            <a:ext cx="3708399" cy="2411412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r>
              <a:rPr lang="de-DE" dirty="0" err="1"/>
              <a:t>Object</a:t>
            </a:r>
            <a:r>
              <a:rPr lang="de-DE" dirty="0"/>
              <a:t> </a:t>
            </a:r>
          </a:p>
        </p:txBody>
      </p:sp>
      <p:sp>
        <p:nvSpPr>
          <p:cNvPr id="13" name="Inhaltsplatzhalter 5">
            <a:extLst>
              <a:ext uri="{FF2B5EF4-FFF2-40B4-BE49-F238E27FC236}">
                <a16:creationId xmlns:a16="http://schemas.microsoft.com/office/drawing/2014/main" id="{23FA31D8-E476-4ADE-8ED0-89F2667028D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8075612" y="4005263"/>
            <a:ext cx="3708399" cy="2411412"/>
          </a:xfrm>
          <a:solidFill>
            <a:schemeClr val="bg1">
              <a:lumMod val="95000"/>
            </a:schemeClr>
          </a:solidFill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r>
              <a:rPr lang="de-DE" dirty="0" err="1"/>
              <a:t>Object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6810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PAHN-PaN   |  Karlsruhe, 30 Sep 2019  |  TSS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407989" y="1406427"/>
            <a:ext cx="3708400" cy="245437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6"/>
          </p:nvPr>
        </p:nvSpPr>
        <p:spPr>
          <a:xfrm>
            <a:off x="407989" y="3963533"/>
            <a:ext cx="3708400" cy="245437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Bildplatzhalter 6"/>
          <p:cNvSpPr>
            <a:spLocks noGrp="1"/>
          </p:cNvSpPr>
          <p:nvPr>
            <p:ph type="pic" sz="quarter" idx="14"/>
          </p:nvPr>
        </p:nvSpPr>
        <p:spPr>
          <a:xfrm>
            <a:off x="4259262" y="1449389"/>
            <a:ext cx="3673475" cy="24114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1" name="Bildplatzhalter 6"/>
          <p:cNvSpPr>
            <a:spLocks noGrp="1"/>
          </p:cNvSpPr>
          <p:nvPr>
            <p:ph type="pic" sz="quarter" idx="17"/>
          </p:nvPr>
        </p:nvSpPr>
        <p:spPr>
          <a:xfrm>
            <a:off x="4259263" y="4005263"/>
            <a:ext cx="3673475" cy="241264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2" name="Bildplatzhalter 6">
            <a:extLst>
              <a:ext uri="{FF2B5EF4-FFF2-40B4-BE49-F238E27FC236}">
                <a16:creationId xmlns:a16="http://schemas.microsoft.com/office/drawing/2014/main" id="{68AD19F6-8B2A-4294-9E9A-47F8C86A5D6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75611" y="1449389"/>
            <a:ext cx="3708401" cy="241141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3" name="Bildplatzhalter 6">
            <a:extLst>
              <a:ext uri="{FF2B5EF4-FFF2-40B4-BE49-F238E27FC236}">
                <a16:creationId xmlns:a16="http://schemas.microsoft.com/office/drawing/2014/main" id="{B0BE3BFA-E3C5-48E6-ADE2-3072C916F3F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75612" y="4005263"/>
            <a:ext cx="3708401" cy="241264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53029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PAHN-PaN   |  Karlsruhe, 30 Sep 2019  |  TSS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4"/>
          </p:nvPr>
        </p:nvSpPr>
        <p:spPr>
          <a:xfrm>
            <a:off x="407989" y="1449389"/>
            <a:ext cx="11376024" cy="496728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96943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PAHN-PaN   |  Karlsruhe, 30 Sep 2019  |  TSS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4"/>
          </p:nvPr>
        </p:nvSpPr>
        <p:spPr>
          <a:xfrm>
            <a:off x="407989" y="1449389"/>
            <a:ext cx="5616574" cy="496728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6" name="Bildplatzhalter 6"/>
          <p:cNvSpPr>
            <a:spLocks noGrp="1"/>
          </p:cNvSpPr>
          <p:nvPr>
            <p:ph type="pic" sz="quarter" idx="15"/>
          </p:nvPr>
        </p:nvSpPr>
        <p:spPr>
          <a:xfrm>
            <a:off x="6167437" y="1449389"/>
            <a:ext cx="5616575" cy="496728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7535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Pictur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PAHN-PaN   |  Karlsruhe, 30 Sep 2019  |  TSS</a:t>
            </a:r>
            <a:endParaRPr lang="en-US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4"/>
          </p:nvPr>
        </p:nvSpPr>
        <p:spPr>
          <a:xfrm>
            <a:off x="407989" y="1449389"/>
            <a:ext cx="3708399" cy="496728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6" name="Bildplatzhalter 6"/>
          <p:cNvSpPr>
            <a:spLocks noGrp="1"/>
          </p:cNvSpPr>
          <p:nvPr>
            <p:ph type="pic" sz="quarter" idx="15"/>
          </p:nvPr>
        </p:nvSpPr>
        <p:spPr>
          <a:xfrm>
            <a:off x="4259263" y="1449389"/>
            <a:ext cx="7524749" cy="496728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41425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PAHN-PaN   |  Karlsruhe, 30 Sep 2019  |  TSS</a:t>
            </a:r>
            <a:endParaRPr lang="en-US" noProof="0" dirty="0"/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2297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PAHN-PaN   |  Karlsruhe, 30 Sep 2019  |  TSS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598946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208E4DA-F01F-4DA4-AFAC-53CEEC220C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779" y="4587296"/>
            <a:ext cx="598825" cy="185118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2955C6E6-DAFB-471E-9050-E05D2B8F3D0D}"/>
              </a:ext>
            </a:extLst>
          </p:cNvPr>
          <p:cNvSpPr/>
          <p:nvPr userDrawn="1"/>
        </p:nvSpPr>
        <p:spPr>
          <a:xfrm>
            <a:off x="395288" y="3980131"/>
            <a:ext cx="4572000" cy="37310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10000"/>
              </a:lnSpc>
            </a:pPr>
            <a:r>
              <a:rPr lang="de-DE" b="1" dirty="0"/>
              <a:t>Contact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3F6E932F-91BF-4BB6-A060-480141891B9A}"/>
              </a:ext>
            </a:extLst>
          </p:cNvPr>
          <p:cNvSpPr/>
          <p:nvPr userDrawn="1"/>
        </p:nvSpPr>
        <p:spPr>
          <a:xfrm>
            <a:off x="395288" y="4516739"/>
            <a:ext cx="2700548" cy="189993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20000"/>
              </a:lnSpc>
              <a:tabLst>
                <a:tab pos="715963" algn="l"/>
              </a:tabLst>
            </a:pPr>
            <a:r>
              <a:rPr lang="de-DE" dirty="0"/>
              <a:t>	Deutsches </a:t>
            </a:r>
          </a:p>
          <a:p>
            <a:pPr>
              <a:lnSpc>
                <a:spcPct val="120000"/>
              </a:lnSpc>
            </a:pPr>
            <a:r>
              <a:rPr lang="de-DE" dirty="0"/>
              <a:t>Elektronen-Synchrotron</a:t>
            </a:r>
          </a:p>
          <a:p>
            <a:pPr>
              <a:lnSpc>
                <a:spcPct val="120000"/>
              </a:lnSpc>
            </a:pPr>
            <a:endParaRPr lang="de-DE" dirty="0"/>
          </a:p>
          <a:p>
            <a:pPr>
              <a:lnSpc>
                <a:spcPct val="120000"/>
              </a:lnSpc>
            </a:pPr>
            <a:r>
              <a:rPr lang="de-DE" dirty="0"/>
              <a:t>www.desy.de</a:t>
            </a: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79C784CF-EB19-427C-881F-56D046C308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99891" y="4516739"/>
            <a:ext cx="5148821" cy="1899936"/>
          </a:xfrm>
        </p:spPr>
        <p:txBody>
          <a:bodyPr/>
          <a:lstStyle>
            <a:lvl1pPr marL="0" indent="0">
              <a:lnSpc>
                <a:spcPct val="120000"/>
              </a:lnSpc>
              <a:spcAft>
                <a:spcPts val="0"/>
              </a:spcAft>
              <a:buNone/>
              <a:defRPr/>
            </a:lvl1pPr>
            <a:lvl2pPr marL="36195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30797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PAHN-PaN   |  Karlsruhe, 30 Sep 2019  |  TSS</a:t>
            </a:r>
            <a:endParaRPr lang="en-US" noProof="0" dirty="0"/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56591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7988" y="349611"/>
            <a:ext cx="11376024" cy="4510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406427"/>
            <a:ext cx="11376025" cy="501024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1578" y="6580800"/>
            <a:ext cx="9948937" cy="18684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PAHN-PaN   |  Karlsruhe, 30 Sep 2019  |  TSS</a:t>
            </a:r>
            <a:endParaRPr lang="en-US" dirty="0"/>
          </a:p>
        </p:txBody>
      </p:sp>
      <p:sp>
        <p:nvSpPr>
          <p:cNvPr id="14" name="Textfeld 13"/>
          <p:cNvSpPr txBox="1"/>
          <p:nvPr userDrawn="1"/>
        </p:nvSpPr>
        <p:spPr>
          <a:xfrm>
            <a:off x="10848528" y="6580800"/>
            <a:ext cx="935485" cy="1868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1000" b="1" noProof="0" dirty="0"/>
              <a:t>Page </a:t>
            </a:r>
            <a:fld id="{0427E4B2-AC28-443E-BE04-5CD55098A90B}" type="slidenum">
              <a:rPr lang="en-US" sz="1000" b="1" noProof="0" smtClean="0"/>
              <a:pPr algn="r"/>
              <a:t>‹#›</a:t>
            </a:fld>
            <a:endParaRPr lang="en-US" sz="1000" b="1" noProof="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7829311-53B7-4C59-9288-3343CCC381FC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112" y="6614019"/>
            <a:ext cx="325552" cy="10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299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72" r:id="rId3"/>
    <p:sldLayoutId id="2147483680" r:id="rId4"/>
    <p:sldLayoutId id="2147483662" r:id="rId5"/>
    <p:sldLayoutId id="2147483668" r:id="rId6"/>
    <p:sldLayoutId id="2147483673" r:id="rId7"/>
    <p:sldLayoutId id="2147483670" r:id="rId8"/>
    <p:sldLayoutId id="2147483678" r:id="rId9"/>
    <p:sldLayoutId id="2147483674" r:id="rId10"/>
    <p:sldLayoutId id="2147483679" r:id="rId11"/>
    <p:sldLayoutId id="2147483675" r:id="rId12"/>
    <p:sldLayoutId id="2147483669" r:id="rId13"/>
    <p:sldLayoutId id="2147483676" r:id="rId14"/>
    <p:sldLayoutId id="2147483677" r:id="rId15"/>
    <p:sldLayoutId id="2147483666" r:id="rId16"/>
    <p:sldLayoutId id="2147483667" r:id="rId17"/>
    <p:sldLayoutId id="2147483681" r:id="rId18"/>
    <p:sldLayoutId id="2147483682" r:id="rId1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tabLst>
          <a:tab pos="361950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667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95350" indent="-2667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62050" indent="-2667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38275" indent="-27622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913" userDrawn="1">
          <p15:clr>
            <a:srgbClr val="F26B43"/>
          </p15:clr>
        </p15:guide>
        <p15:guide id="2" pos="3885" userDrawn="1">
          <p15:clr>
            <a:srgbClr val="F26B43"/>
          </p15:clr>
        </p15:guide>
        <p15:guide id="3" pos="3795" userDrawn="1">
          <p15:clr>
            <a:srgbClr val="F26B43"/>
          </p15:clr>
        </p15:guide>
        <p15:guide id="4" pos="7423" userDrawn="1">
          <p15:clr>
            <a:srgbClr val="F26B43"/>
          </p15:clr>
        </p15:guide>
        <p15:guide id="5" pos="257" userDrawn="1">
          <p15:clr>
            <a:srgbClr val="F26B43"/>
          </p15:clr>
        </p15:guide>
        <p15:guide id="6" orient="horz" pos="4042" userDrawn="1">
          <p15:clr>
            <a:srgbClr val="F26B43"/>
          </p15:clr>
        </p15:guide>
        <p15:guide id="7" orient="horz" pos="2432" userDrawn="1">
          <p15:clr>
            <a:srgbClr val="F26B43"/>
          </p15:clr>
        </p15:guide>
        <p15:guide id="8" orient="horz" pos="2523" userDrawn="1">
          <p15:clr>
            <a:srgbClr val="F26B43"/>
          </p15:clr>
        </p15:guide>
        <p15:guide id="9" pos="2593" userDrawn="1">
          <p15:clr>
            <a:srgbClr val="F26B43"/>
          </p15:clr>
        </p15:guide>
        <p15:guide id="10" pos="2683" userDrawn="1">
          <p15:clr>
            <a:srgbClr val="F26B43"/>
          </p15:clr>
        </p15:guide>
        <p15:guide id="11" pos="4997" userDrawn="1">
          <p15:clr>
            <a:srgbClr val="F26B43"/>
          </p15:clr>
        </p15:guide>
        <p15:guide id="12" pos="50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4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PAHN-</a:t>
            </a:r>
            <a:r>
              <a:rPr lang="en-US" dirty="0" err="1">
                <a:solidFill>
                  <a:schemeClr val="tx1"/>
                </a:solidFill>
              </a:rPr>
              <a:t>PaN</a:t>
            </a:r>
            <a:r>
              <a:rPr lang="en-US" dirty="0">
                <a:solidFill>
                  <a:schemeClr val="tx1"/>
                </a:solidFill>
              </a:rPr>
              <a:t>*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Consortium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07987" y="2839317"/>
            <a:ext cx="11376025" cy="1525787"/>
          </a:xfrm>
        </p:spPr>
        <p:txBody>
          <a:bodyPr/>
          <a:lstStyle/>
          <a:p>
            <a:r>
              <a:rPr lang="en-US" sz="2400" dirty="0"/>
              <a:t>A proposal for the NFDI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Thomas Schörner-Sadenius (DESY)</a:t>
            </a:r>
          </a:p>
          <a:p>
            <a:r>
              <a:rPr lang="en-US" dirty="0"/>
              <a:t>Karlsruhe, 30 September 2019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040216" y="2276872"/>
            <a:ext cx="39932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*</a:t>
            </a:r>
            <a:r>
              <a:rPr lang="de-DE" sz="1600" dirty="0" err="1"/>
              <a:t>Particle</a:t>
            </a:r>
            <a:r>
              <a:rPr lang="de-DE" sz="1600" dirty="0"/>
              <a:t>, </a:t>
            </a:r>
            <a:r>
              <a:rPr lang="de-DE" sz="1600" dirty="0" err="1"/>
              <a:t>Astroparticle</a:t>
            </a:r>
            <a:r>
              <a:rPr lang="de-DE" sz="1600" dirty="0"/>
              <a:t>, </a:t>
            </a:r>
            <a:r>
              <a:rPr lang="de-DE" sz="1600" dirty="0" err="1"/>
              <a:t>Hadron</a:t>
            </a:r>
            <a:r>
              <a:rPr lang="de-DE" sz="1600" dirty="0"/>
              <a:t> &amp; </a:t>
            </a:r>
            <a:r>
              <a:rPr lang="de-DE" sz="1600" dirty="0" err="1"/>
              <a:t>Nuclear</a:t>
            </a:r>
            <a:r>
              <a:rPr lang="de-DE" sz="1600" dirty="0"/>
              <a:t> </a:t>
            </a:r>
            <a:br>
              <a:rPr lang="de-DE" sz="1600" dirty="0"/>
            </a:br>
            <a:r>
              <a:rPr lang="de-DE" sz="1600" dirty="0" err="1"/>
              <a:t>Physics</a:t>
            </a:r>
            <a:r>
              <a:rPr lang="de-DE" sz="1600" dirty="0"/>
              <a:t> </a:t>
            </a:r>
            <a:r>
              <a:rPr lang="de-DE" sz="1600" dirty="0" err="1"/>
              <a:t>Accelerate</a:t>
            </a:r>
            <a:r>
              <a:rPr lang="de-DE" sz="1600" dirty="0"/>
              <a:t>(s) </a:t>
            </a:r>
            <a:r>
              <a:rPr lang="de-DE" sz="1600" dirty="0" err="1"/>
              <a:t>the</a:t>
            </a:r>
            <a:r>
              <a:rPr lang="de-DE" sz="1600" dirty="0"/>
              <a:t> NFDI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53B84A-1D01-9B45-AFC3-99B2E09D0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312"/>
            <a:ext cx="12192000" cy="336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234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The NFDI</a:t>
            </a:r>
            <a:endParaRPr lang="en-GB" i="1" dirty="0">
              <a:solidFill>
                <a:srgbClr val="0070C0"/>
              </a:solidFill>
            </a:endParaRPr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67408" y="6586953"/>
            <a:ext cx="9991716" cy="154415"/>
          </a:xfrm>
        </p:spPr>
        <p:txBody>
          <a:bodyPr/>
          <a:lstStyle/>
          <a:p>
            <a:r>
              <a:rPr lang="en-US"/>
              <a:t>PAHN-PaN   |  Karlsruhe, 30 Sep 2019  |  TSS</a:t>
            </a:r>
            <a:endParaRPr lang="en-US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962842"/>
              </p:ext>
            </p:extLst>
          </p:nvPr>
        </p:nvGraphicFramePr>
        <p:xfrm>
          <a:off x="10968904" y="115888"/>
          <a:ext cx="1103760" cy="95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3" name="Acrobat Document" r:id="rId4" imgW="2831779" imgH="2438356" progId="AcroExch.Document.DC">
                  <p:embed/>
                </p:oleObj>
              </mc:Choice>
              <mc:Fallback>
                <p:oleObj name="Acrobat Document" r:id="rId4" imgW="2831779" imgH="2438356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8904" y="115888"/>
                        <a:ext cx="1103760" cy="950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4120FAE-2FF5-154A-B8C5-C9786EB850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...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happened</a:t>
            </a:r>
            <a:r>
              <a:rPr lang="de-DE" dirty="0"/>
              <a:t> so </a:t>
            </a:r>
            <a:r>
              <a:rPr lang="de-DE" dirty="0" err="1"/>
              <a:t>far</a:t>
            </a:r>
            <a:r>
              <a:rPr lang="de-DE" dirty="0"/>
              <a:t>,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budget</a:t>
            </a:r>
            <a:endParaRPr lang="de-DE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8EA733A-DA2D-5D49-9E4D-982E4E9CB6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7" y="2354725"/>
            <a:ext cx="4724400" cy="2590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FE52D3-B7B8-414D-AC76-2065903BC023}"/>
              </a:ext>
            </a:extLst>
          </p:cNvPr>
          <p:cNvSpPr txBox="1"/>
          <p:nvPr/>
        </p:nvSpPr>
        <p:spPr>
          <a:xfrm>
            <a:off x="6886182" y="1844824"/>
            <a:ext cx="4634602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March 2019 	Submission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extended</a:t>
            </a:r>
            <a:r>
              <a:rPr lang="de-DE" sz="1600" dirty="0"/>
              <a:t> </a:t>
            </a:r>
            <a:r>
              <a:rPr lang="de-DE" sz="1600" dirty="0" err="1"/>
              <a:t>abstract</a:t>
            </a:r>
            <a:endParaRPr lang="de-DE" sz="1600" dirty="0"/>
          </a:p>
          <a:p>
            <a:endParaRPr lang="de-DE" sz="1600" dirty="0"/>
          </a:p>
          <a:p>
            <a:r>
              <a:rPr lang="de-DE" sz="1600" dirty="0"/>
              <a:t>4 Jul 2019 	Submission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letter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intent</a:t>
            </a:r>
            <a:endParaRPr lang="de-DE" sz="1600" dirty="0"/>
          </a:p>
          <a:p>
            <a:r>
              <a:rPr lang="de-DE" sz="1600" dirty="0"/>
              <a:t>			22 </a:t>
            </a:r>
            <a:r>
              <a:rPr lang="de-DE" sz="1600" dirty="0" err="1"/>
              <a:t>binding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23 (3) non-</a:t>
            </a:r>
            <a:r>
              <a:rPr lang="de-DE" sz="1600" dirty="0" err="1"/>
              <a:t>binding</a:t>
            </a:r>
            <a:br>
              <a:rPr lang="de-DE" sz="1600" dirty="0"/>
            </a:br>
            <a:r>
              <a:rPr lang="de-DE" sz="1600" dirty="0"/>
              <a:t>			</a:t>
            </a:r>
            <a:r>
              <a:rPr lang="de-DE" sz="1600" dirty="0" err="1"/>
              <a:t>letters</a:t>
            </a:r>
            <a:r>
              <a:rPr lang="de-DE" sz="1600" dirty="0"/>
              <a:t> </a:t>
            </a:r>
            <a:r>
              <a:rPr lang="de-DE" sz="1600" dirty="0" err="1"/>
              <a:t>submitted</a:t>
            </a:r>
            <a:endParaRPr lang="de-DE" sz="1600" dirty="0"/>
          </a:p>
          <a:p>
            <a:endParaRPr lang="de-DE" sz="1600" dirty="0"/>
          </a:p>
          <a:p>
            <a:r>
              <a:rPr lang="de-DE" sz="1600" dirty="0"/>
              <a:t>30 Aug 2019 	DFG </a:t>
            </a:r>
            <a:r>
              <a:rPr lang="de-DE" sz="1600" dirty="0" err="1"/>
              <a:t>governance</a:t>
            </a:r>
            <a:r>
              <a:rPr lang="de-DE" sz="1600" dirty="0"/>
              <a:t> </a:t>
            </a:r>
            <a:r>
              <a:rPr lang="de-DE" sz="1600" dirty="0" err="1"/>
              <a:t>workshop</a:t>
            </a:r>
            <a:endParaRPr lang="de-DE" sz="1600" dirty="0"/>
          </a:p>
          <a:p>
            <a:endParaRPr lang="de-DE" sz="1600" dirty="0"/>
          </a:p>
          <a:p>
            <a:r>
              <a:rPr lang="de-DE" sz="1600" dirty="0"/>
              <a:t>15 </a:t>
            </a:r>
            <a:r>
              <a:rPr lang="de-DE" sz="1600" dirty="0" err="1"/>
              <a:t>Oct</a:t>
            </a:r>
            <a:r>
              <a:rPr lang="de-DE" sz="1600" dirty="0"/>
              <a:t> 2019 	Deadline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proposal</a:t>
            </a:r>
            <a:r>
              <a:rPr lang="de-DE" sz="1600" dirty="0"/>
              <a:t> </a:t>
            </a:r>
            <a:r>
              <a:rPr lang="de-DE" sz="1600" dirty="0" err="1"/>
              <a:t>submission</a:t>
            </a:r>
            <a:endParaRPr lang="de-DE" sz="1600" dirty="0"/>
          </a:p>
          <a:p>
            <a:endParaRPr lang="de-DE" sz="1600" dirty="0"/>
          </a:p>
          <a:p>
            <a:r>
              <a:rPr lang="de-DE" sz="1600" dirty="0"/>
              <a:t>5/6 </a:t>
            </a:r>
            <a:r>
              <a:rPr lang="de-DE" sz="1600" dirty="0" err="1"/>
              <a:t>Dec</a:t>
            </a:r>
            <a:r>
              <a:rPr lang="de-DE" sz="1600" dirty="0"/>
              <a:t> 2019:	Evaluation</a:t>
            </a:r>
          </a:p>
          <a:p>
            <a:endParaRPr lang="de-DE" sz="1600" dirty="0"/>
          </a:p>
          <a:p>
            <a:r>
              <a:rPr lang="de-DE" sz="1600" dirty="0"/>
              <a:t>1 </a:t>
            </a:r>
            <a:r>
              <a:rPr lang="de-DE" sz="1600" dirty="0" err="1"/>
              <a:t>Oct</a:t>
            </a:r>
            <a:r>
              <a:rPr lang="de-DE" sz="1600" dirty="0"/>
              <a:t> 2020: 	Start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funding</a:t>
            </a:r>
            <a:r>
              <a:rPr lang="de-DE" sz="1600" dirty="0"/>
              <a:t> 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31C03615-B7C3-C24D-A4B6-AD1BD617FDE5}"/>
              </a:ext>
            </a:extLst>
          </p:cNvPr>
          <p:cNvSpPr/>
          <p:nvPr/>
        </p:nvSpPr>
        <p:spPr>
          <a:xfrm>
            <a:off x="6166411" y="1943256"/>
            <a:ext cx="432049" cy="3096344"/>
          </a:xfrm>
          <a:prstGeom prst="downArrow">
            <a:avLst/>
          </a:prstGeom>
          <a:solidFill>
            <a:schemeClr val="accent2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1EF6D1-F095-E44F-8293-F3C646FEA0BB}"/>
              </a:ext>
            </a:extLst>
          </p:cNvPr>
          <p:cNvSpPr txBox="1"/>
          <p:nvPr/>
        </p:nvSpPr>
        <p:spPr>
          <a:xfrm>
            <a:off x="1983819" y="5720513"/>
            <a:ext cx="86564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Budget: Max </a:t>
            </a:r>
            <a:r>
              <a:rPr lang="de-DE" sz="1600" dirty="0" err="1"/>
              <a:t>grant</a:t>
            </a:r>
            <a:r>
              <a:rPr lang="de-DE" sz="1600" dirty="0"/>
              <a:t> </a:t>
            </a:r>
            <a:r>
              <a:rPr lang="de-DE" sz="1600" dirty="0" err="1"/>
              <a:t>sum</a:t>
            </a:r>
            <a:r>
              <a:rPr lang="de-DE" sz="1600" dirty="0"/>
              <a:t> 5 MEUR, </a:t>
            </a:r>
            <a:r>
              <a:rPr lang="de-DE" sz="1600" dirty="0" err="1"/>
              <a:t>including</a:t>
            </a:r>
            <a:r>
              <a:rPr lang="de-DE" sz="1600" dirty="0"/>
              <a:t> 22% </a:t>
            </a:r>
            <a:r>
              <a:rPr lang="de-DE" sz="1600" dirty="0" err="1"/>
              <a:t>overheads</a:t>
            </a:r>
            <a:r>
              <a:rPr lang="de-DE" sz="1600" dirty="0"/>
              <a:t>, </a:t>
            </a:r>
            <a:r>
              <a:rPr lang="de-DE" sz="1600" dirty="0" err="1"/>
              <a:t>corresponding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~52 FTE / </a:t>
            </a:r>
            <a:r>
              <a:rPr lang="de-DE" sz="1600" dirty="0" err="1"/>
              <a:t>year</a:t>
            </a:r>
            <a:r>
              <a:rPr lang="de-DE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34447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The NFDI</a:t>
            </a:r>
            <a:endParaRPr lang="en-GB" i="1" dirty="0">
              <a:solidFill>
                <a:srgbClr val="0070C0"/>
              </a:solidFill>
            </a:endParaRPr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67408" y="6586953"/>
            <a:ext cx="9991716" cy="154415"/>
          </a:xfrm>
        </p:spPr>
        <p:txBody>
          <a:bodyPr/>
          <a:lstStyle/>
          <a:p>
            <a:r>
              <a:rPr lang="en-US"/>
              <a:t>PAHN-PaN   |  Karlsruhe, 30 Sep 2019  |  TSS</a:t>
            </a:r>
            <a:endParaRPr lang="en-US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/>
          </p:nvPr>
        </p:nvGraphicFramePr>
        <p:xfrm>
          <a:off x="10968904" y="115888"/>
          <a:ext cx="1103760" cy="95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2" name="Acrobat Document" r:id="rId4" imgW="2831779" imgH="2438356" progId="AcroExch.Document.DC">
                  <p:embed/>
                </p:oleObj>
              </mc:Choice>
              <mc:Fallback>
                <p:oleObj name="Acrobat Document" r:id="rId4" imgW="2831779" imgH="2438356" progId="AcroExch.Document.DC">
                  <p:embed/>
                  <p:pic>
                    <p:nvPicPr>
                      <p:cNvPr id="5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8904" y="115888"/>
                        <a:ext cx="1103760" cy="950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4120FAE-2FF5-154A-B8C5-C9786EB850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...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discrimination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</a:t>
            </a:r>
            <a:r>
              <a:rPr lang="de-DE" dirty="0" err="1"/>
              <a:t>ErUM</a:t>
            </a:r>
            <a:r>
              <a:rPr lang="de-DE" dirty="0"/>
              <a:t>-Data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176524-664D-434B-A024-41D2F6E5A88E}"/>
              </a:ext>
            </a:extLst>
          </p:cNvPr>
          <p:cNvSpPr txBox="1"/>
          <p:nvPr/>
        </p:nvSpPr>
        <p:spPr>
          <a:xfrm>
            <a:off x="407987" y="1556792"/>
            <a:ext cx="1095364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/>
              <a:t>Difficult</a:t>
            </a:r>
            <a:r>
              <a:rPr lang="de-DE" sz="1600" dirty="0"/>
              <a:t>, </a:t>
            </a:r>
            <a:r>
              <a:rPr lang="de-DE" sz="1600" dirty="0" err="1"/>
              <a:t>unfortunately</a:t>
            </a:r>
            <a:r>
              <a:rPr lang="de-DE" sz="1600" dirty="0"/>
              <a:t>. </a:t>
            </a:r>
          </a:p>
          <a:p>
            <a:endParaRPr lang="de-DE" sz="1600" dirty="0"/>
          </a:p>
          <a:p>
            <a:r>
              <a:rPr lang="de-DE" sz="1600" dirty="0" err="1"/>
              <a:t>One</a:t>
            </a:r>
            <a:r>
              <a:rPr lang="de-DE" sz="1600" dirty="0"/>
              <a:t> </a:t>
            </a:r>
            <a:r>
              <a:rPr lang="de-DE" sz="1600" dirty="0" err="1"/>
              <a:t>clear</a:t>
            </a:r>
            <a:r>
              <a:rPr lang="de-DE" sz="1600" dirty="0"/>
              <a:t> </a:t>
            </a:r>
            <a:r>
              <a:rPr lang="de-DE" sz="1600" dirty="0" err="1"/>
              <a:t>distinction</a:t>
            </a:r>
            <a:r>
              <a:rPr lang="de-DE" sz="16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NFDI </a:t>
            </a:r>
            <a:r>
              <a:rPr lang="de-DE" sz="1600" dirty="0" err="1"/>
              <a:t>focuses</a:t>
            </a:r>
            <a:r>
              <a:rPr lang="de-DE" sz="1600" dirty="0"/>
              <a:t> on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curation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scientific</a:t>
            </a:r>
            <a:r>
              <a:rPr lang="de-DE" sz="1600" dirty="0"/>
              <a:t> </a:t>
            </a:r>
            <a:r>
              <a:rPr lang="de-DE" sz="1600" dirty="0" err="1"/>
              <a:t>data</a:t>
            </a:r>
            <a:r>
              <a:rPr lang="de-DE" sz="1600" dirty="0"/>
              <a:t> </a:t>
            </a:r>
            <a:r>
              <a:rPr lang="de-DE" sz="1600" dirty="0" err="1"/>
              <a:t>across</a:t>
            </a:r>
            <a:r>
              <a:rPr lang="de-DE" sz="1600" dirty="0"/>
              <a:t> all </a:t>
            </a:r>
            <a:r>
              <a:rPr lang="de-DE" sz="1600" dirty="0" err="1"/>
              <a:t>disciplines</a:t>
            </a:r>
            <a:r>
              <a:rPr lang="de-DE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err="1"/>
              <a:t>Emphasis</a:t>
            </a:r>
            <a:r>
              <a:rPr lang="de-DE" sz="1600" dirty="0"/>
              <a:t> in NFDI </a:t>
            </a:r>
            <a:r>
              <a:rPr lang="de-DE" sz="1600" dirty="0" err="1"/>
              <a:t>is</a:t>
            </a:r>
            <a:r>
              <a:rPr lang="de-DE" sz="1600" dirty="0"/>
              <a:t> on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development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provision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data</a:t>
            </a:r>
            <a:r>
              <a:rPr lang="de-DE" sz="1600" dirty="0"/>
              <a:t> </a:t>
            </a:r>
            <a:r>
              <a:rPr lang="de-DE" sz="1600" dirty="0" err="1"/>
              <a:t>management</a:t>
            </a:r>
            <a:r>
              <a:rPr lang="de-DE" sz="1600" dirty="0"/>
              <a:t> </a:t>
            </a:r>
            <a:r>
              <a:rPr lang="de-DE" sz="1600" dirty="0" err="1"/>
              <a:t>infrastructures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services</a:t>
            </a:r>
            <a:r>
              <a:rPr lang="de-DE" sz="1600" dirty="0"/>
              <a:t> </a:t>
            </a:r>
            <a:r>
              <a:rPr lang="de-DE" sz="1600" dirty="0" err="1"/>
              <a:t>within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br>
              <a:rPr lang="de-DE" sz="1600" dirty="0"/>
            </a:br>
            <a:r>
              <a:rPr lang="de-DE" sz="1600" dirty="0" err="1"/>
              <a:t>beyond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consortium</a:t>
            </a:r>
            <a:r>
              <a:rPr lang="de-DE" sz="1600" dirty="0"/>
              <a:t>.</a:t>
            </a:r>
          </a:p>
          <a:p>
            <a:endParaRPr lang="de-DE" sz="1600" dirty="0"/>
          </a:p>
          <a:p>
            <a:r>
              <a:rPr lang="de-DE" sz="1600" dirty="0" err="1"/>
              <a:t>However</a:t>
            </a:r>
            <a:r>
              <a:rPr lang="de-DE" sz="1600" dirty="0"/>
              <a:t>, </a:t>
            </a:r>
            <a:r>
              <a:rPr lang="de-DE" sz="1600" dirty="0" err="1"/>
              <a:t>significant</a:t>
            </a:r>
            <a:r>
              <a:rPr lang="de-DE" sz="1600" dirty="0"/>
              <a:t> </a:t>
            </a:r>
            <a:r>
              <a:rPr lang="de-DE" sz="1600" dirty="0" err="1"/>
              <a:t>overlap</a:t>
            </a:r>
            <a:r>
              <a:rPr lang="de-DE" sz="1600" dirty="0"/>
              <a:t> </a:t>
            </a:r>
            <a:r>
              <a:rPr lang="de-DE" sz="1600" dirty="0" err="1"/>
              <a:t>especially</a:t>
            </a:r>
            <a:r>
              <a:rPr lang="de-DE" sz="1600" dirty="0"/>
              <a:t> in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br>
              <a:rPr lang="de-DE" sz="1600" dirty="0"/>
            </a:br>
            <a:r>
              <a:rPr lang="de-DE" sz="1600" dirty="0"/>
              <a:t>„</a:t>
            </a:r>
            <a:r>
              <a:rPr lang="de-DE" sz="1600" dirty="0" err="1"/>
              <a:t>Enabling</a:t>
            </a:r>
            <a:r>
              <a:rPr lang="de-DE" sz="1600" dirty="0"/>
              <a:t> </a:t>
            </a:r>
            <a:r>
              <a:rPr lang="de-DE" sz="1600" dirty="0" err="1"/>
              <a:t>Techologies</a:t>
            </a:r>
            <a:r>
              <a:rPr lang="de-DE" sz="1600" dirty="0"/>
              <a:t>“ </a:t>
            </a:r>
            <a:r>
              <a:rPr lang="de-DE" sz="1600" dirty="0" err="1"/>
              <a:t>part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ErUM</a:t>
            </a:r>
            <a:r>
              <a:rPr lang="de-DE" sz="1600" dirty="0"/>
              <a:t> </a:t>
            </a:r>
            <a:r>
              <a:rPr lang="de-DE" sz="1600" dirty="0" err="1"/>
              <a:t>Partnership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br>
              <a:rPr lang="de-DE" sz="1600" dirty="0"/>
            </a:br>
            <a:r>
              <a:rPr lang="de-DE" sz="1600" dirty="0"/>
              <a:t>Innovative </a:t>
            </a:r>
            <a:r>
              <a:rPr lang="de-DE" sz="1600" dirty="0" err="1"/>
              <a:t>Digitization</a:t>
            </a:r>
            <a:r>
              <a:rPr lang="de-DE" sz="1600" dirty="0"/>
              <a:t>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7C7A5A-0015-C242-9C3C-8918890547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3063761"/>
            <a:ext cx="5187413" cy="352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040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The PAHN-</a:t>
            </a:r>
            <a:r>
              <a:rPr lang="en-US" dirty="0" err="1">
                <a:solidFill>
                  <a:srgbClr val="0070C0"/>
                </a:solidFill>
              </a:rPr>
              <a:t>PaN</a:t>
            </a:r>
            <a:r>
              <a:rPr lang="en-US" dirty="0">
                <a:solidFill>
                  <a:srgbClr val="0070C0"/>
                </a:solidFill>
              </a:rPr>
              <a:t> Consortium</a:t>
            </a:r>
            <a:endParaRPr lang="en-GB" i="1" dirty="0">
              <a:solidFill>
                <a:srgbClr val="0070C0"/>
              </a:solidFill>
            </a:endParaRPr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67408" y="6586953"/>
            <a:ext cx="9991716" cy="154415"/>
          </a:xfrm>
        </p:spPr>
        <p:txBody>
          <a:bodyPr/>
          <a:lstStyle/>
          <a:p>
            <a:r>
              <a:rPr lang="en-US"/>
              <a:t>PAHN-PaN   |  Karlsruhe, 30 Sep 2019  |  TSS</a:t>
            </a:r>
            <a:endParaRPr lang="en-US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/>
          </p:nvPr>
        </p:nvGraphicFramePr>
        <p:xfrm>
          <a:off x="10968904" y="115888"/>
          <a:ext cx="1103760" cy="95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1" name="Acrobat Document" r:id="rId4" imgW="2831779" imgH="2438356" progId="AcroExch.Document.DC">
                  <p:embed/>
                </p:oleObj>
              </mc:Choice>
              <mc:Fallback>
                <p:oleObj name="Acrobat Document" r:id="rId4" imgW="2831779" imgH="2438356" progId="AcroExch.Document.DC">
                  <p:embed/>
                  <p:pic>
                    <p:nvPicPr>
                      <p:cNvPr id="5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8904" y="115888"/>
                        <a:ext cx="1103760" cy="950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9D7C747-7CCF-674E-9C4E-E245FD2EB0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60" y="940918"/>
            <a:ext cx="8150744" cy="55124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4120FAE-2FF5-154A-B8C5-C9786EB850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6482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Task Areas</a:t>
            </a:r>
            <a:endParaRPr lang="en-GB" i="1" dirty="0">
              <a:solidFill>
                <a:srgbClr val="0070C0"/>
              </a:solidFill>
            </a:endParaRPr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67408" y="6586953"/>
            <a:ext cx="9991716" cy="154415"/>
          </a:xfrm>
        </p:spPr>
        <p:txBody>
          <a:bodyPr/>
          <a:lstStyle/>
          <a:p>
            <a:r>
              <a:rPr lang="en-US"/>
              <a:t>PAHN-PaN   |  Karlsruhe, 30 Sep 2019  |  TSS</a:t>
            </a:r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4943830-ECB9-F546-A307-12D90129C4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/>
          <a:p>
            <a:r>
              <a:rPr lang="en-US" dirty="0"/>
              <a:t>And cross-cutting topics</a:t>
            </a:r>
            <a:endParaRPr lang="en-US" sz="1800" i="1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/>
          </p:nvPr>
        </p:nvGraphicFramePr>
        <p:xfrm>
          <a:off x="10968904" y="115888"/>
          <a:ext cx="1103760" cy="95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5" name="Acrobat Document" r:id="rId4" imgW="2831779" imgH="2438356" progId="AcroExch.Document.DC">
                  <p:embed/>
                </p:oleObj>
              </mc:Choice>
              <mc:Fallback>
                <p:oleObj name="Acrobat Document" r:id="rId4" imgW="2831779" imgH="2438356" progId="AcroExch.Document.DC">
                  <p:embed/>
                  <p:pic>
                    <p:nvPicPr>
                      <p:cNvPr id="5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8904" y="115888"/>
                        <a:ext cx="1103760" cy="950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DE0ACE8-FF44-F547-946F-37563E492209}"/>
              </a:ext>
            </a:extLst>
          </p:cNvPr>
          <p:cNvSpPr txBox="1"/>
          <p:nvPr/>
        </p:nvSpPr>
        <p:spPr>
          <a:xfrm>
            <a:off x="192766" y="4725144"/>
            <a:ext cx="5664306" cy="1708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500" b="1" dirty="0">
                <a:solidFill>
                  <a:schemeClr val="accent2"/>
                </a:solidFill>
              </a:rPr>
              <a:t>TA4 </a:t>
            </a:r>
            <a:r>
              <a:rPr lang="de-DE" sz="1500" dirty="0" err="1"/>
              <a:t>deals</a:t>
            </a:r>
            <a:r>
              <a:rPr lang="de-DE" sz="1500" dirty="0"/>
              <a:t> </a:t>
            </a:r>
            <a:r>
              <a:rPr lang="de-DE" sz="1500" dirty="0" err="1"/>
              <a:t>centrally</a:t>
            </a:r>
            <a:r>
              <a:rPr lang="de-DE" sz="1500" dirty="0"/>
              <a:t> </a:t>
            </a:r>
            <a:r>
              <a:rPr lang="de-DE" sz="1500" dirty="0" err="1"/>
              <a:t>with</a:t>
            </a:r>
            <a:r>
              <a:rPr lang="de-DE" sz="1500" dirty="0"/>
              <a:t>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r>
              <a:rPr lang="de-DE" sz="1500" dirty="0" err="1"/>
              <a:t>question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</a:t>
            </a:r>
            <a:r>
              <a:rPr lang="de-DE" sz="1500" dirty="0" err="1"/>
              <a:t>how</a:t>
            </a:r>
            <a:r>
              <a:rPr lang="de-DE" sz="1500" dirty="0"/>
              <a:t>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r>
              <a:rPr lang="de-DE" sz="1500" dirty="0" err="1"/>
              <a:t>necessary</a:t>
            </a:r>
            <a:r>
              <a:rPr lang="de-DE" sz="1500" dirty="0"/>
              <a:t> </a:t>
            </a:r>
            <a:r>
              <a:rPr lang="de-DE" sz="1500" dirty="0" err="1"/>
              <a:t>data</a:t>
            </a:r>
            <a:r>
              <a:rPr lang="de-DE" sz="1500" dirty="0"/>
              <a:t> </a:t>
            </a:r>
            <a:r>
              <a:rPr lang="de-DE" sz="1500" dirty="0" err="1"/>
              <a:t>reduction</a:t>
            </a:r>
            <a:r>
              <a:rPr lang="de-DE" sz="1500" dirty="0"/>
              <a:t> </a:t>
            </a:r>
            <a:r>
              <a:rPr lang="de-DE" sz="1500" dirty="0" err="1"/>
              <a:t>can</a:t>
            </a:r>
            <a:r>
              <a:rPr lang="de-DE" sz="1500" dirty="0"/>
              <a:t> </a:t>
            </a:r>
            <a:r>
              <a:rPr lang="de-DE" sz="1500" dirty="0" err="1"/>
              <a:t>be</a:t>
            </a:r>
            <a:r>
              <a:rPr lang="de-DE" sz="1500" dirty="0"/>
              <a:t> </a:t>
            </a:r>
            <a:r>
              <a:rPr lang="de-DE" sz="1500" dirty="0" err="1"/>
              <a:t>achieved</a:t>
            </a:r>
            <a:r>
              <a:rPr lang="de-DE" sz="1500" dirty="0"/>
              <a:t> in real-time </a:t>
            </a:r>
            <a:r>
              <a:rPr lang="de-DE" sz="1500" dirty="0" err="1"/>
              <a:t>with</a:t>
            </a:r>
            <a:r>
              <a:rPr lang="de-DE" sz="1500" dirty="0"/>
              <a:t> a </a:t>
            </a:r>
            <a:r>
              <a:rPr lang="de-DE" sz="1500" dirty="0" err="1"/>
              <a:t>minimum</a:t>
            </a:r>
            <a:r>
              <a:rPr lang="de-DE" sz="1500" dirty="0"/>
              <a:t> </a:t>
            </a:r>
            <a:r>
              <a:rPr lang="de-DE" sz="1500" dirty="0" err="1"/>
              <a:t>loss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</a:t>
            </a:r>
            <a:r>
              <a:rPr lang="de-DE" sz="1500" dirty="0" err="1"/>
              <a:t>physically</a:t>
            </a:r>
            <a:r>
              <a:rPr lang="de-DE" sz="1500" dirty="0"/>
              <a:t> relevant </a:t>
            </a:r>
            <a:r>
              <a:rPr lang="de-DE" sz="1500" dirty="0" err="1"/>
              <a:t>information</a:t>
            </a:r>
            <a:r>
              <a:rPr lang="de-DE" sz="1500" dirty="0"/>
              <a:t>. Also </a:t>
            </a:r>
            <a:r>
              <a:rPr lang="de-DE" sz="1500" dirty="0" err="1"/>
              <a:t>using</a:t>
            </a:r>
            <a:r>
              <a:rPr lang="de-DE" sz="1500" dirty="0"/>
              <a:t> </a:t>
            </a:r>
            <a:r>
              <a:rPr lang="de-DE" sz="1500" dirty="0" err="1"/>
              <a:t>prototyping</a:t>
            </a:r>
            <a:r>
              <a:rPr lang="de-DE" sz="1500" dirty="0"/>
              <a:t> </a:t>
            </a:r>
            <a:r>
              <a:rPr lang="de-DE" sz="1500" dirty="0" err="1"/>
              <a:t>and</a:t>
            </a:r>
            <a:r>
              <a:rPr lang="de-DE" sz="1500" dirty="0"/>
              <a:t> </a:t>
            </a:r>
            <a:r>
              <a:rPr lang="de-DE" sz="1500" dirty="0" err="1"/>
              <a:t>demonstrator</a:t>
            </a:r>
            <a:r>
              <a:rPr lang="de-DE" sz="1500" dirty="0"/>
              <a:t> </a:t>
            </a:r>
            <a:r>
              <a:rPr lang="de-DE" sz="1500" dirty="0" err="1"/>
              <a:t>setups</a:t>
            </a:r>
            <a:r>
              <a:rPr lang="de-DE" sz="1500" dirty="0"/>
              <a:t> </a:t>
            </a:r>
            <a:r>
              <a:rPr lang="de-DE" sz="1500" dirty="0" err="1"/>
              <a:t>for</a:t>
            </a:r>
            <a:r>
              <a:rPr lang="de-DE" sz="1500" dirty="0"/>
              <a:t> hardware-software-code design, </a:t>
            </a:r>
            <a:r>
              <a:rPr lang="de-DE" sz="1500" dirty="0" err="1"/>
              <a:t>special</a:t>
            </a:r>
            <a:r>
              <a:rPr lang="de-DE" sz="1500" dirty="0"/>
              <a:t> intelligent </a:t>
            </a:r>
            <a:r>
              <a:rPr lang="de-DE" sz="1500" dirty="0" err="1"/>
              <a:t>algorithms</a:t>
            </a:r>
            <a:r>
              <a:rPr lang="de-DE" sz="1500" dirty="0"/>
              <a:t> </a:t>
            </a:r>
            <a:r>
              <a:rPr lang="de-DE" sz="1500" dirty="0" err="1"/>
              <a:t>and</a:t>
            </a:r>
            <a:r>
              <a:rPr lang="de-DE" sz="1500" dirty="0"/>
              <a:t> </a:t>
            </a:r>
            <a:r>
              <a:rPr lang="de-DE" sz="1500" dirty="0" err="1"/>
              <a:t>methods</a:t>
            </a:r>
            <a:r>
              <a:rPr lang="de-DE" sz="1500" dirty="0"/>
              <a:t> </a:t>
            </a:r>
            <a:r>
              <a:rPr lang="de-DE" sz="1500" dirty="0" err="1"/>
              <a:t>for</a:t>
            </a:r>
            <a:r>
              <a:rPr lang="de-DE" sz="1500" dirty="0"/>
              <a:t> </a:t>
            </a:r>
            <a:r>
              <a:rPr lang="de-DE" sz="1500" dirty="0" err="1"/>
              <a:t>data</a:t>
            </a:r>
            <a:r>
              <a:rPr lang="de-DE" sz="1500" dirty="0"/>
              <a:t> </a:t>
            </a:r>
            <a:r>
              <a:rPr lang="de-DE" sz="1500" dirty="0" err="1"/>
              <a:t>quality</a:t>
            </a:r>
            <a:r>
              <a:rPr lang="de-DE" sz="1500" dirty="0"/>
              <a:t> </a:t>
            </a:r>
            <a:r>
              <a:rPr lang="de-DE" sz="1500" dirty="0" err="1"/>
              <a:t>assurance</a:t>
            </a:r>
            <a:r>
              <a:rPr lang="de-DE" sz="1500" dirty="0"/>
              <a:t> will </a:t>
            </a:r>
            <a:r>
              <a:rPr lang="de-DE" sz="1500" dirty="0" err="1"/>
              <a:t>be</a:t>
            </a:r>
            <a:r>
              <a:rPr lang="de-DE" sz="1500" dirty="0"/>
              <a:t> </a:t>
            </a:r>
            <a:r>
              <a:rPr lang="de-DE" sz="1500" dirty="0" err="1"/>
              <a:t>developed</a:t>
            </a:r>
            <a:r>
              <a:rPr lang="de-DE" sz="1500" dirty="0"/>
              <a:t>. The </a:t>
            </a:r>
            <a:r>
              <a:rPr lang="de-DE" sz="1500" dirty="0" err="1"/>
              <a:t>focus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</a:t>
            </a:r>
            <a:r>
              <a:rPr lang="de-DE" sz="1500" dirty="0" err="1"/>
              <a:t>these</a:t>
            </a:r>
            <a:r>
              <a:rPr lang="de-DE" sz="1500" dirty="0"/>
              <a:t> </a:t>
            </a:r>
            <a:r>
              <a:rPr lang="de-DE" sz="1500" dirty="0" err="1"/>
              <a:t>developments</a:t>
            </a:r>
            <a:r>
              <a:rPr lang="de-DE" sz="1500" dirty="0"/>
              <a:t> </a:t>
            </a:r>
            <a:r>
              <a:rPr lang="de-DE" sz="1500" dirty="0" err="1"/>
              <a:t>is</a:t>
            </a:r>
            <a:r>
              <a:rPr lang="de-DE" sz="1500" dirty="0"/>
              <a:t> on </a:t>
            </a:r>
            <a:r>
              <a:rPr lang="de-DE" sz="1500" dirty="0" err="1"/>
              <a:t>exemplary</a:t>
            </a:r>
            <a:r>
              <a:rPr lang="de-DE" sz="1500" dirty="0"/>
              <a:t> </a:t>
            </a:r>
            <a:r>
              <a:rPr lang="de-DE" sz="1500" dirty="0" err="1"/>
              <a:t>problem</a:t>
            </a:r>
            <a:r>
              <a:rPr lang="de-DE" sz="1500" dirty="0"/>
              <a:t> </a:t>
            </a:r>
            <a:r>
              <a:rPr lang="de-DE" sz="1500" dirty="0" err="1"/>
              <a:t>solutions</a:t>
            </a:r>
            <a:r>
              <a:rPr lang="de-DE" sz="1500" dirty="0"/>
              <a:t> </a:t>
            </a:r>
            <a:r>
              <a:rPr lang="de-DE" sz="1500" dirty="0" err="1"/>
              <a:t>that</a:t>
            </a:r>
            <a:r>
              <a:rPr lang="de-DE" sz="1500" dirty="0"/>
              <a:t> </a:t>
            </a:r>
            <a:r>
              <a:rPr lang="de-DE" sz="1500" dirty="0" err="1"/>
              <a:t>can</a:t>
            </a:r>
            <a:r>
              <a:rPr lang="de-DE" sz="1500" dirty="0"/>
              <a:t> </a:t>
            </a:r>
            <a:r>
              <a:rPr lang="de-DE" sz="1500" dirty="0" err="1"/>
              <a:t>be</a:t>
            </a:r>
            <a:r>
              <a:rPr lang="de-DE" sz="1500" dirty="0"/>
              <a:t> </a:t>
            </a:r>
            <a:r>
              <a:rPr lang="de-DE" sz="1500" dirty="0" err="1"/>
              <a:t>applied</a:t>
            </a:r>
            <a:r>
              <a:rPr lang="de-DE" sz="1500" dirty="0"/>
              <a:t> in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r>
              <a:rPr lang="de-DE" sz="1500" dirty="0" err="1"/>
              <a:t>entire</a:t>
            </a:r>
            <a:r>
              <a:rPr lang="de-DE" sz="1500" dirty="0"/>
              <a:t> </a:t>
            </a:r>
            <a:r>
              <a:rPr lang="de-DE" sz="1500" dirty="0" err="1"/>
              <a:t>community</a:t>
            </a:r>
            <a:r>
              <a:rPr lang="de-DE" sz="1500" dirty="0"/>
              <a:t>.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E7BBC9B-FB68-B745-832A-DCBD62B31C16}"/>
              </a:ext>
            </a:extLst>
          </p:cNvPr>
          <p:cNvGrpSpPr/>
          <p:nvPr/>
        </p:nvGrpSpPr>
        <p:grpSpPr>
          <a:xfrm>
            <a:off x="119336" y="1268760"/>
            <a:ext cx="6984776" cy="3186821"/>
            <a:chOff x="119336" y="1268760"/>
            <a:chExt cx="6984776" cy="3186821"/>
          </a:xfrm>
        </p:grpSpPr>
        <p:pic>
          <p:nvPicPr>
            <p:cNvPr id="19458" name="Picture 2" descr="C:\Users\schorner\Desktop\Anmerkung 2019-09-09 142602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336" y="1268760"/>
              <a:ext cx="6984776" cy="31868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E6E8B6D-D07D-154B-8576-CE48FE9BF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223792" y="2531247"/>
              <a:ext cx="2527548" cy="32168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9CDC0FE-769E-B545-B837-2278273FE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767408" y="2891287"/>
              <a:ext cx="2527548" cy="321688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C26E30F-D301-8D4E-ADF3-C846B58A00E5}"/>
              </a:ext>
            </a:extLst>
          </p:cNvPr>
          <p:cNvSpPr txBox="1"/>
          <p:nvPr/>
        </p:nvSpPr>
        <p:spPr>
          <a:xfrm>
            <a:off x="5987160" y="476672"/>
            <a:ext cx="5941178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500" b="1" dirty="0">
                <a:solidFill>
                  <a:schemeClr val="accent2"/>
                </a:solidFill>
              </a:rPr>
              <a:t>TA1 </a:t>
            </a:r>
            <a:r>
              <a:rPr lang="de-DE" sz="1500" dirty="0" err="1"/>
              <a:t>addresses</a:t>
            </a:r>
            <a:r>
              <a:rPr lang="de-DE" sz="1500" dirty="0"/>
              <a:t> </a:t>
            </a:r>
            <a:r>
              <a:rPr lang="de-DE" sz="1500" dirty="0" err="1"/>
              <a:t>developments</a:t>
            </a:r>
            <a:r>
              <a:rPr lang="de-DE" sz="1500" dirty="0"/>
              <a:t> </a:t>
            </a:r>
            <a:r>
              <a:rPr lang="de-DE" sz="1500" dirty="0" err="1"/>
              <a:t>and</a:t>
            </a:r>
            <a:r>
              <a:rPr lang="de-DE" sz="1500" dirty="0"/>
              <a:t> </a:t>
            </a:r>
            <a:r>
              <a:rPr lang="de-DE" sz="1500" dirty="0" err="1"/>
              <a:t>their</a:t>
            </a:r>
            <a:r>
              <a:rPr lang="de-DE" sz="1500" dirty="0"/>
              <a:t> </a:t>
            </a:r>
            <a:r>
              <a:rPr lang="de-DE" sz="1500" dirty="0" err="1"/>
              <a:t>technical</a:t>
            </a:r>
            <a:r>
              <a:rPr lang="de-DE" sz="1500" dirty="0"/>
              <a:t> </a:t>
            </a:r>
            <a:r>
              <a:rPr lang="de-DE" sz="1500" dirty="0" err="1"/>
              <a:t>integration</a:t>
            </a:r>
            <a:r>
              <a:rPr lang="de-DE" sz="1500" dirty="0"/>
              <a:t> </a:t>
            </a:r>
            <a:r>
              <a:rPr lang="de-DE" sz="1500" dirty="0" err="1"/>
              <a:t>for</a:t>
            </a:r>
            <a:r>
              <a:rPr lang="de-DE" sz="1500" dirty="0"/>
              <a:t>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br>
              <a:rPr lang="de-DE" sz="1500" dirty="0"/>
            </a:br>
            <a:r>
              <a:rPr lang="de-DE" sz="1500" dirty="0"/>
              <a:t>PAHN-</a:t>
            </a:r>
            <a:r>
              <a:rPr lang="de-DE" sz="1500" dirty="0" err="1"/>
              <a:t>PaN</a:t>
            </a:r>
            <a:r>
              <a:rPr lang="de-DE" sz="1500" dirty="0"/>
              <a:t> </a:t>
            </a:r>
            <a:r>
              <a:rPr lang="de-DE" sz="1500" dirty="0" err="1"/>
              <a:t>consortium</a:t>
            </a:r>
            <a:r>
              <a:rPr lang="de-DE" sz="1500" dirty="0"/>
              <a:t> </a:t>
            </a:r>
            <a:r>
              <a:rPr lang="de-DE" sz="1500" dirty="0" err="1"/>
              <a:t>and</a:t>
            </a:r>
            <a:r>
              <a:rPr lang="de-DE" sz="1500" dirty="0"/>
              <a:t>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r>
              <a:rPr lang="de-DE" sz="1500" dirty="0" err="1"/>
              <a:t>embedding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</a:t>
            </a:r>
            <a:r>
              <a:rPr lang="de-DE" sz="1500" dirty="0" err="1"/>
              <a:t>solutions</a:t>
            </a:r>
            <a:r>
              <a:rPr lang="de-DE" sz="1500" dirty="0"/>
              <a:t> in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br>
              <a:rPr lang="de-DE" sz="1500" dirty="0"/>
            </a:br>
            <a:r>
              <a:rPr lang="de-DE" sz="1500" dirty="0"/>
              <a:t>international </a:t>
            </a:r>
            <a:r>
              <a:rPr lang="de-DE" sz="1500" dirty="0" err="1"/>
              <a:t>context</a:t>
            </a:r>
            <a:r>
              <a:rPr lang="de-DE" sz="1500" dirty="0"/>
              <a:t>. The </a:t>
            </a:r>
            <a:r>
              <a:rPr lang="de-DE" sz="1500" dirty="0" err="1"/>
              <a:t>required</a:t>
            </a:r>
            <a:r>
              <a:rPr lang="de-DE" sz="1500" dirty="0"/>
              <a:t> </a:t>
            </a:r>
            <a:r>
              <a:rPr lang="de-DE" sz="1500" dirty="0" err="1"/>
              <a:t>services</a:t>
            </a:r>
            <a:r>
              <a:rPr lang="de-DE" sz="1500" dirty="0"/>
              <a:t> </a:t>
            </a:r>
            <a:r>
              <a:rPr lang="de-DE" sz="1500" dirty="0" err="1"/>
              <a:t>and</a:t>
            </a:r>
            <a:r>
              <a:rPr lang="de-DE" sz="1500" dirty="0"/>
              <a:t> </a:t>
            </a:r>
            <a:r>
              <a:rPr lang="de-DE" sz="1500" dirty="0" err="1"/>
              <a:t>infrastructure</a:t>
            </a:r>
            <a:r>
              <a:rPr lang="de-DE" sz="1500" dirty="0"/>
              <a:t> </a:t>
            </a:r>
            <a:br>
              <a:rPr lang="de-DE" sz="1500" dirty="0"/>
            </a:br>
            <a:r>
              <a:rPr lang="de-DE" sz="1500" dirty="0"/>
              <a:t>will </a:t>
            </a:r>
            <a:r>
              <a:rPr lang="de-DE" sz="1500" dirty="0" err="1"/>
              <a:t>be</a:t>
            </a:r>
            <a:r>
              <a:rPr lang="de-DE" sz="1500" dirty="0"/>
              <a:t> </a:t>
            </a:r>
            <a:r>
              <a:rPr lang="de-DE" sz="1500" dirty="0" err="1"/>
              <a:t>developed</a:t>
            </a:r>
            <a:r>
              <a:rPr lang="de-DE" sz="1500" dirty="0"/>
              <a:t> </a:t>
            </a:r>
            <a:r>
              <a:rPr lang="de-DE" sz="1500" dirty="0" err="1"/>
              <a:t>towards</a:t>
            </a:r>
            <a:r>
              <a:rPr lang="de-DE" sz="1500" dirty="0"/>
              <a:t> </a:t>
            </a:r>
            <a:r>
              <a:rPr lang="de-DE" sz="1500" dirty="0" err="1"/>
              <a:t>industry</a:t>
            </a:r>
            <a:r>
              <a:rPr lang="de-DE" sz="1500" dirty="0"/>
              <a:t> </a:t>
            </a:r>
            <a:r>
              <a:rPr lang="de-DE" sz="1500" dirty="0" err="1"/>
              <a:t>standard</a:t>
            </a:r>
            <a:r>
              <a:rPr lang="de-DE" sz="1500" dirty="0"/>
              <a:t> </a:t>
            </a:r>
            <a:r>
              <a:rPr lang="de-DE" sz="1500" dirty="0" err="1"/>
              <a:t>to</a:t>
            </a:r>
            <a:r>
              <a:rPr lang="de-DE" sz="1500" dirty="0"/>
              <a:t> </a:t>
            </a:r>
            <a:r>
              <a:rPr lang="de-DE" sz="1500" dirty="0" err="1"/>
              <a:t>allow</a:t>
            </a:r>
            <a:r>
              <a:rPr lang="de-DE" sz="1500" dirty="0"/>
              <a:t> </a:t>
            </a:r>
            <a:r>
              <a:rPr lang="de-DE" sz="1500" dirty="0" err="1"/>
              <a:t>shared</a:t>
            </a:r>
            <a:r>
              <a:rPr lang="de-DE" sz="1500" dirty="0"/>
              <a:t> </a:t>
            </a:r>
            <a:r>
              <a:rPr lang="de-DE" sz="1500" dirty="0" err="1"/>
              <a:t>usage</a:t>
            </a:r>
            <a:r>
              <a:rPr lang="de-DE" sz="1500" dirty="0"/>
              <a:t> </a:t>
            </a:r>
            <a:br>
              <a:rPr lang="de-DE" sz="1500" dirty="0"/>
            </a:br>
            <a:r>
              <a:rPr lang="de-DE" sz="1500" dirty="0" err="1"/>
              <a:t>with</a:t>
            </a:r>
            <a:r>
              <a:rPr lang="de-DE" sz="1500" dirty="0"/>
              <a:t> </a:t>
            </a:r>
            <a:r>
              <a:rPr lang="de-DE" sz="1500" dirty="0" err="1"/>
              <a:t>other</a:t>
            </a:r>
            <a:r>
              <a:rPr lang="de-DE" sz="1500" dirty="0"/>
              <a:t> </a:t>
            </a:r>
            <a:r>
              <a:rPr lang="de-DE" sz="1500" dirty="0" err="1"/>
              <a:t>scientific</a:t>
            </a:r>
            <a:r>
              <a:rPr lang="de-DE" sz="1500" dirty="0"/>
              <a:t> </a:t>
            </a:r>
            <a:r>
              <a:rPr lang="de-DE" sz="1500" dirty="0" err="1"/>
              <a:t>disciplines</a:t>
            </a:r>
            <a:r>
              <a:rPr lang="de-DE" sz="1500" dirty="0"/>
              <a:t>, </a:t>
            </a:r>
            <a:r>
              <a:rPr lang="de-DE" sz="1500" dirty="0" err="1"/>
              <a:t>cost</a:t>
            </a:r>
            <a:r>
              <a:rPr lang="de-DE" sz="1500" dirty="0"/>
              <a:t> </a:t>
            </a:r>
            <a:r>
              <a:rPr lang="de-DE" sz="1500" dirty="0" err="1"/>
              <a:t>effective</a:t>
            </a:r>
            <a:r>
              <a:rPr lang="de-DE" sz="1500" dirty="0"/>
              <a:t> </a:t>
            </a:r>
            <a:r>
              <a:rPr lang="de-DE" sz="1500" dirty="0" err="1"/>
              <a:t>operations</a:t>
            </a:r>
            <a:r>
              <a:rPr lang="de-DE" sz="1500" dirty="0"/>
              <a:t> </a:t>
            </a:r>
            <a:r>
              <a:rPr lang="de-DE" sz="1500" dirty="0" err="1"/>
              <a:t>and</a:t>
            </a:r>
            <a:r>
              <a:rPr lang="de-DE" sz="1500" dirty="0"/>
              <a:t> </a:t>
            </a:r>
            <a:br>
              <a:rPr lang="de-DE" sz="1500" dirty="0"/>
            </a:br>
            <a:r>
              <a:rPr lang="de-DE" sz="1500" dirty="0" err="1"/>
              <a:t>maintainability</a:t>
            </a:r>
            <a:r>
              <a:rPr lang="de-DE" sz="1500" dirty="0"/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2C9BAE-C4FC-7C43-A24B-5064F6F5E96C}"/>
              </a:ext>
            </a:extLst>
          </p:cNvPr>
          <p:cNvSpPr txBox="1"/>
          <p:nvPr/>
        </p:nvSpPr>
        <p:spPr>
          <a:xfrm>
            <a:off x="5987160" y="4298320"/>
            <a:ext cx="6136745" cy="19389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1500" dirty="0"/>
              <a:t>The </a:t>
            </a:r>
            <a:r>
              <a:rPr lang="de-DE" sz="1500" dirty="0" err="1"/>
              <a:t>projects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</a:t>
            </a:r>
            <a:r>
              <a:rPr lang="de-DE" sz="1500" b="1" dirty="0">
                <a:solidFill>
                  <a:schemeClr val="accent2"/>
                </a:solidFill>
              </a:rPr>
              <a:t>TA3</a:t>
            </a:r>
            <a:r>
              <a:rPr lang="de-DE" sz="1500" dirty="0"/>
              <a:t> </a:t>
            </a:r>
            <a:r>
              <a:rPr lang="de-DE" sz="1500" dirty="0" err="1"/>
              <a:t>maximise</a:t>
            </a:r>
            <a:r>
              <a:rPr lang="de-DE" sz="1500" dirty="0"/>
              <a:t>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r>
              <a:rPr lang="de-DE" sz="1500" dirty="0" err="1"/>
              <a:t>scientific</a:t>
            </a:r>
            <a:r>
              <a:rPr lang="de-DE" sz="1500" dirty="0"/>
              <a:t> </a:t>
            </a:r>
            <a:r>
              <a:rPr lang="de-DE" sz="1500" dirty="0" err="1"/>
              <a:t>value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</a:t>
            </a:r>
            <a:r>
              <a:rPr lang="de-DE" sz="1500" dirty="0" err="1"/>
              <a:t>data</a:t>
            </a:r>
            <a:r>
              <a:rPr lang="de-DE" sz="1500" dirty="0"/>
              <a:t> </a:t>
            </a:r>
            <a:r>
              <a:rPr lang="de-DE" sz="1500" dirty="0" err="1"/>
              <a:t>by</a:t>
            </a:r>
            <a:r>
              <a:rPr lang="de-DE" sz="1500" dirty="0"/>
              <a:t> </a:t>
            </a:r>
            <a:r>
              <a:rPr lang="de-DE" sz="1500" dirty="0" err="1"/>
              <a:t>providing</a:t>
            </a:r>
            <a:r>
              <a:rPr lang="de-DE" sz="1500" dirty="0"/>
              <a:t> </a:t>
            </a:r>
            <a:br>
              <a:rPr lang="de-DE" sz="1500" dirty="0"/>
            </a:br>
            <a:r>
              <a:rPr lang="de-DE" sz="1500" dirty="0"/>
              <a:t>high-level </a:t>
            </a:r>
            <a:r>
              <a:rPr lang="de-DE" sz="1500" dirty="0" err="1"/>
              <a:t>services</a:t>
            </a:r>
            <a:r>
              <a:rPr lang="de-DE" sz="1500" dirty="0"/>
              <a:t> </a:t>
            </a:r>
            <a:r>
              <a:rPr lang="de-DE" sz="1500" dirty="0" err="1"/>
              <a:t>and</a:t>
            </a:r>
            <a:r>
              <a:rPr lang="de-DE" sz="1500" dirty="0"/>
              <a:t> </a:t>
            </a:r>
            <a:r>
              <a:rPr lang="de-DE" sz="1500" dirty="0" err="1"/>
              <a:t>tools</a:t>
            </a:r>
            <a:r>
              <a:rPr lang="de-DE" sz="1500" dirty="0"/>
              <a:t> </a:t>
            </a:r>
            <a:r>
              <a:rPr lang="de-DE" sz="1500" dirty="0" err="1"/>
              <a:t>for</a:t>
            </a:r>
            <a:r>
              <a:rPr lang="de-DE" sz="1500" dirty="0"/>
              <a:t> </a:t>
            </a:r>
            <a:r>
              <a:rPr lang="de-DE" sz="1500" dirty="0" err="1"/>
              <a:t>analysis</a:t>
            </a:r>
            <a:r>
              <a:rPr lang="de-DE" sz="1500" dirty="0"/>
              <a:t>. </a:t>
            </a:r>
            <a:r>
              <a:rPr lang="de-DE" sz="1500" dirty="0" err="1"/>
              <a:t>Procedures</a:t>
            </a:r>
            <a:r>
              <a:rPr lang="de-DE" sz="1500" dirty="0"/>
              <a:t> </a:t>
            </a:r>
            <a:r>
              <a:rPr lang="de-DE" sz="1500" dirty="0" err="1"/>
              <a:t>for</a:t>
            </a:r>
            <a:r>
              <a:rPr lang="de-DE" sz="1500" dirty="0"/>
              <a:t> </a:t>
            </a:r>
            <a:r>
              <a:rPr lang="de-DE" sz="1500" dirty="0" err="1"/>
              <a:t>interactive</a:t>
            </a:r>
            <a:r>
              <a:rPr lang="de-DE" sz="1500" dirty="0"/>
              <a:t> </a:t>
            </a:r>
            <a:br>
              <a:rPr lang="de-DE" sz="1500" dirty="0"/>
            </a:br>
            <a:r>
              <a:rPr lang="de-DE" sz="1500" dirty="0" err="1"/>
              <a:t>analysis</a:t>
            </a:r>
            <a:r>
              <a:rPr lang="de-DE" sz="1500" dirty="0"/>
              <a:t> </a:t>
            </a:r>
            <a:r>
              <a:rPr lang="de-DE" sz="1500" dirty="0" err="1"/>
              <a:t>and</a:t>
            </a:r>
            <a:r>
              <a:rPr lang="de-DE" sz="1500" dirty="0"/>
              <a:t> </a:t>
            </a:r>
            <a:r>
              <a:rPr lang="de-DE" sz="1500" dirty="0" err="1"/>
              <a:t>inference</a:t>
            </a:r>
            <a:r>
              <a:rPr lang="de-DE" sz="1500" dirty="0"/>
              <a:t> on large </a:t>
            </a:r>
            <a:r>
              <a:rPr lang="de-DE" sz="1500" dirty="0" err="1"/>
              <a:t>data</a:t>
            </a:r>
            <a:r>
              <a:rPr lang="de-DE" sz="1500" dirty="0"/>
              <a:t> </a:t>
            </a:r>
            <a:r>
              <a:rPr lang="de-DE" sz="1500" dirty="0" err="1"/>
              <a:t>sets</a:t>
            </a:r>
            <a:r>
              <a:rPr lang="de-DE" sz="1500" dirty="0"/>
              <a:t> </a:t>
            </a:r>
            <a:r>
              <a:rPr lang="de-DE" sz="1500" dirty="0" err="1"/>
              <a:t>are</a:t>
            </a:r>
            <a:r>
              <a:rPr lang="de-DE" sz="1500" dirty="0"/>
              <a:t> </a:t>
            </a:r>
            <a:r>
              <a:rPr lang="de-DE" sz="1500" dirty="0" err="1"/>
              <a:t>provided</a:t>
            </a:r>
            <a:r>
              <a:rPr lang="de-DE" sz="1500" dirty="0"/>
              <a:t> </a:t>
            </a:r>
            <a:r>
              <a:rPr lang="de-DE" sz="1500" dirty="0" err="1"/>
              <a:t>as</a:t>
            </a:r>
            <a:r>
              <a:rPr lang="de-DE" sz="1500" dirty="0"/>
              <a:t> </a:t>
            </a:r>
            <a:r>
              <a:rPr lang="de-DE" sz="1500" dirty="0" err="1"/>
              <a:t>well</a:t>
            </a:r>
            <a:r>
              <a:rPr lang="de-DE" sz="1500" dirty="0"/>
              <a:t> </a:t>
            </a:r>
            <a:r>
              <a:rPr lang="de-DE" sz="1500" dirty="0" err="1"/>
              <a:t>as</a:t>
            </a:r>
            <a:r>
              <a:rPr lang="de-DE" sz="1500" dirty="0"/>
              <a:t> </a:t>
            </a:r>
            <a:br>
              <a:rPr lang="de-DE" sz="1500" dirty="0"/>
            </a:br>
            <a:r>
              <a:rPr lang="de-DE" sz="1500" dirty="0" err="1"/>
              <a:t>numerical</a:t>
            </a:r>
            <a:r>
              <a:rPr lang="de-DE" sz="1500" dirty="0"/>
              <a:t> </a:t>
            </a:r>
            <a:r>
              <a:rPr lang="de-DE" sz="1500" dirty="0" err="1"/>
              <a:t>methods</a:t>
            </a:r>
            <a:r>
              <a:rPr lang="de-DE" sz="1500" dirty="0"/>
              <a:t> </a:t>
            </a:r>
            <a:r>
              <a:rPr lang="de-DE" sz="1500" dirty="0" err="1"/>
              <a:t>and</a:t>
            </a:r>
            <a:r>
              <a:rPr lang="de-DE" sz="1500" dirty="0"/>
              <a:t> hardware-</a:t>
            </a:r>
            <a:r>
              <a:rPr lang="de-DE" sz="1500" dirty="0" err="1"/>
              <a:t>specific</a:t>
            </a:r>
            <a:r>
              <a:rPr lang="de-DE" sz="1500" dirty="0"/>
              <a:t> </a:t>
            </a:r>
            <a:r>
              <a:rPr lang="de-DE" sz="1500" dirty="0" err="1"/>
              <a:t>optimisations</a:t>
            </a:r>
            <a:r>
              <a:rPr lang="de-DE" sz="1500" dirty="0"/>
              <a:t>. </a:t>
            </a:r>
            <a:r>
              <a:rPr lang="de-DE" sz="1500" dirty="0" err="1"/>
              <a:t>Based</a:t>
            </a:r>
            <a:r>
              <a:rPr lang="de-DE" sz="1500" dirty="0"/>
              <a:t> on </a:t>
            </a:r>
            <a:br>
              <a:rPr lang="de-DE" sz="1500" dirty="0"/>
            </a:br>
            <a:r>
              <a:rPr lang="de-DE" sz="1500" dirty="0" err="1"/>
              <a:t>these</a:t>
            </a:r>
            <a:r>
              <a:rPr lang="de-DE" sz="1500" dirty="0"/>
              <a:t> </a:t>
            </a:r>
            <a:r>
              <a:rPr lang="de-DE" sz="1500" dirty="0" err="1"/>
              <a:t>developments</a:t>
            </a:r>
            <a:r>
              <a:rPr lang="de-DE" sz="1500" dirty="0"/>
              <a:t>, </a:t>
            </a:r>
            <a:r>
              <a:rPr lang="de-DE" sz="1500" dirty="0" err="1"/>
              <a:t>automated</a:t>
            </a:r>
            <a:r>
              <a:rPr lang="de-DE" sz="1500" dirty="0"/>
              <a:t> </a:t>
            </a:r>
            <a:r>
              <a:rPr lang="de-DE" sz="1500" dirty="0" err="1"/>
              <a:t>machine</a:t>
            </a:r>
            <a:r>
              <a:rPr lang="de-DE" sz="1500" dirty="0"/>
              <a:t> </a:t>
            </a:r>
            <a:r>
              <a:rPr lang="de-DE" sz="1500" dirty="0" err="1"/>
              <a:t>learning</a:t>
            </a:r>
            <a:r>
              <a:rPr lang="de-DE" sz="1500" dirty="0"/>
              <a:t> </a:t>
            </a:r>
            <a:r>
              <a:rPr lang="de-DE" sz="1500" dirty="0" err="1"/>
              <a:t>services</a:t>
            </a:r>
            <a:r>
              <a:rPr lang="de-DE" sz="1500" dirty="0"/>
              <a:t> </a:t>
            </a:r>
            <a:r>
              <a:rPr lang="de-DE" sz="1500" dirty="0" err="1"/>
              <a:t>greatly</a:t>
            </a:r>
            <a:r>
              <a:rPr lang="de-DE" sz="1500" dirty="0"/>
              <a:t> </a:t>
            </a:r>
            <a:br>
              <a:rPr lang="de-DE" sz="1500" dirty="0"/>
            </a:br>
            <a:r>
              <a:rPr lang="de-DE" sz="1500" dirty="0" err="1"/>
              <a:t>simplify</a:t>
            </a:r>
            <a:r>
              <a:rPr lang="de-DE" sz="1500" dirty="0"/>
              <a:t>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r>
              <a:rPr lang="de-DE" sz="1500" dirty="0" err="1"/>
              <a:t>training</a:t>
            </a:r>
            <a:r>
              <a:rPr lang="de-DE" sz="1500" dirty="0"/>
              <a:t> </a:t>
            </a:r>
            <a:r>
              <a:rPr lang="de-DE" sz="1500" dirty="0" err="1"/>
              <a:t>and</a:t>
            </a:r>
            <a:r>
              <a:rPr lang="de-DE" sz="1500" dirty="0"/>
              <a:t> </a:t>
            </a:r>
            <a:r>
              <a:rPr lang="de-DE" sz="1500" dirty="0" err="1"/>
              <a:t>deployment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</a:t>
            </a:r>
            <a:r>
              <a:rPr lang="de-DE" sz="1500" dirty="0" err="1"/>
              <a:t>deep</a:t>
            </a:r>
            <a:r>
              <a:rPr lang="de-DE" sz="1500" dirty="0"/>
              <a:t> </a:t>
            </a:r>
            <a:r>
              <a:rPr lang="de-DE" sz="1500" dirty="0" err="1"/>
              <a:t>learning</a:t>
            </a:r>
            <a:r>
              <a:rPr lang="de-DE" sz="1500" dirty="0"/>
              <a:t>. </a:t>
            </a:r>
            <a:r>
              <a:rPr lang="de-DE" sz="1500" dirty="0" err="1"/>
              <a:t>Finally</a:t>
            </a:r>
            <a:r>
              <a:rPr lang="de-DE" sz="1500" dirty="0"/>
              <a:t>, </a:t>
            </a:r>
            <a:r>
              <a:rPr lang="de-DE" sz="1500" dirty="0" err="1"/>
              <a:t>generic</a:t>
            </a:r>
            <a:r>
              <a:rPr lang="de-DE" sz="1500" dirty="0"/>
              <a:t> </a:t>
            </a:r>
            <a:br>
              <a:rPr lang="de-DE" sz="1500" dirty="0"/>
            </a:br>
            <a:r>
              <a:rPr lang="de-DE" sz="1500" dirty="0" err="1"/>
              <a:t>studies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</a:t>
            </a:r>
            <a:r>
              <a:rPr lang="de-DE" sz="1500" dirty="0" err="1"/>
              <a:t>systematic</a:t>
            </a:r>
            <a:r>
              <a:rPr lang="de-DE" sz="1500" dirty="0"/>
              <a:t> </a:t>
            </a:r>
            <a:r>
              <a:rPr lang="de-DE" sz="1500" dirty="0" err="1"/>
              <a:t>uncertainties</a:t>
            </a:r>
            <a:r>
              <a:rPr lang="de-DE" sz="1500" dirty="0"/>
              <a:t>, </a:t>
            </a:r>
            <a:r>
              <a:rPr lang="de-DE" sz="1500" dirty="0" err="1"/>
              <a:t>stability</a:t>
            </a:r>
            <a:r>
              <a:rPr lang="de-DE" sz="1500" dirty="0"/>
              <a:t> </a:t>
            </a:r>
            <a:r>
              <a:rPr lang="de-DE" sz="1500" dirty="0" err="1"/>
              <a:t>and</a:t>
            </a:r>
            <a:r>
              <a:rPr lang="de-DE" sz="1500" dirty="0"/>
              <a:t> </a:t>
            </a:r>
            <a:r>
              <a:rPr lang="de-DE" sz="1500" dirty="0" err="1"/>
              <a:t>visualisations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</a:t>
            </a:r>
            <a:br>
              <a:rPr lang="de-DE" sz="1500" dirty="0"/>
            </a:br>
            <a:r>
              <a:rPr lang="de-DE" sz="1500" dirty="0" err="1"/>
              <a:t>machine</a:t>
            </a:r>
            <a:r>
              <a:rPr lang="de-DE" sz="1500" dirty="0"/>
              <a:t> </a:t>
            </a:r>
            <a:r>
              <a:rPr lang="de-DE" sz="1500" dirty="0" err="1"/>
              <a:t>learning</a:t>
            </a:r>
            <a:r>
              <a:rPr lang="de-DE" sz="1500" dirty="0"/>
              <a:t> </a:t>
            </a:r>
            <a:r>
              <a:rPr lang="de-DE" sz="1500" dirty="0" err="1"/>
              <a:t>improve</a:t>
            </a:r>
            <a:r>
              <a:rPr lang="de-DE" sz="1500" dirty="0"/>
              <a:t>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r>
              <a:rPr lang="de-DE" sz="1500" dirty="0" err="1"/>
              <a:t>usefulness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</a:t>
            </a:r>
            <a:r>
              <a:rPr lang="de-DE" sz="1500" dirty="0" err="1"/>
              <a:t>these</a:t>
            </a:r>
            <a:r>
              <a:rPr lang="de-DE" sz="1500" dirty="0"/>
              <a:t> </a:t>
            </a:r>
            <a:r>
              <a:rPr lang="de-DE" sz="1500" dirty="0" err="1"/>
              <a:t>new</a:t>
            </a:r>
            <a:r>
              <a:rPr lang="de-DE" sz="1500" dirty="0"/>
              <a:t> </a:t>
            </a:r>
            <a:r>
              <a:rPr lang="de-DE" sz="1500" dirty="0" err="1"/>
              <a:t>algorithms</a:t>
            </a:r>
            <a:r>
              <a:rPr lang="de-DE" sz="1500" dirty="0"/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DA60B4-99B2-F145-AFFF-B8A38779FB69}"/>
              </a:ext>
            </a:extLst>
          </p:cNvPr>
          <p:cNvSpPr txBox="1"/>
          <p:nvPr/>
        </p:nvSpPr>
        <p:spPr>
          <a:xfrm>
            <a:off x="5987161" y="2224896"/>
            <a:ext cx="6085504" cy="1708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500" dirty="0"/>
              <a:t>The </a:t>
            </a:r>
            <a:r>
              <a:rPr lang="de-DE" sz="1500" dirty="0" err="1"/>
              <a:t>goal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</a:t>
            </a:r>
            <a:r>
              <a:rPr lang="de-DE" sz="1500" b="1" dirty="0">
                <a:solidFill>
                  <a:schemeClr val="accent2"/>
                </a:solidFill>
              </a:rPr>
              <a:t>TA2</a:t>
            </a:r>
            <a:r>
              <a:rPr lang="de-DE" sz="1500" dirty="0"/>
              <a:t> </a:t>
            </a:r>
            <a:r>
              <a:rPr lang="de-DE" sz="1500" dirty="0" err="1"/>
              <a:t>is</a:t>
            </a:r>
            <a:r>
              <a:rPr lang="de-DE" sz="1500" dirty="0"/>
              <a:t> </a:t>
            </a:r>
            <a:r>
              <a:rPr lang="de-DE" sz="1500" dirty="0" err="1"/>
              <a:t>to</a:t>
            </a:r>
            <a:r>
              <a:rPr lang="de-DE" sz="1500" dirty="0"/>
              <a:t> </a:t>
            </a:r>
            <a:r>
              <a:rPr lang="de-DE" sz="1500" dirty="0" err="1"/>
              <a:t>develop</a:t>
            </a:r>
            <a:r>
              <a:rPr lang="de-DE" sz="1500" dirty="0"/>
              <a:t> </a:t>
            </a:r>
            <a:r>
              <a:rPr lang="de-DE" sz="1500" dirty="0" err="1"/>
              <a:t>and</a:t>
            </a:r>
            <a:r>
              <a:rPr lang="de-DE" sz="1500" dirty="0"/>
              <a:t> </a:t>
            </a:r>
            <a:r>
              <a:rPr lang="de-DE" sz="1500" dirty="0" err="1"/>
              <a:t>apply</a:t>
            </a:r>
            <a:r>
              <a:rPr lang="de-DE" sz="1500" dirty="0"/>
              <a:t> a </a:t>
            </a:r>
            <a:r>
              <a:rPr lang="de-DE" sz="1500" dirty="0" err="1"/>
              <a:t>concept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</a:t>
            </a:r>
            <a:r>
              <a:rPr lang="de-DE" sz="1500" dirty="0" err="1"/>
              <a:t>research</a:t>
            </a:r>
            <a:r>
              <a:rPr lang="de-DE" sz="1500" dirty="0"/>
              <a:t> </a:t>
            </a:r>
            <a:r>
              <a:rPr lang="de-DE" sz="1500" dirty="0" err="1"/>
              <a:t>data</a:t>
            </a:r>
            <a:r>
              <a:rPr lang="de-DE" sz="1500" dirty="0"/>
              <a:t> </a:t>
            </a:r>
            <a:br>
              <a:rPr lang="de-DE" sz="1500" dirty="0"/>
            </a:br>
            <a:r>
              <a:rPr lang="de-DE" sz="1500" dirty="0" err="1"/>
              <a:t>management</a:t>
            </a:r>
            <a:r>
              <a:rPr lang="de-DE" sz="1500" dirty="0"/>
              <a:t> </a:t>
            </a:r>
            <a:r>
              <a:rPr lang="de-DE" sz="1500" dirty="0" err="1"/>
              <a:t>for</a:t>
            </a:r>
            <a:r>
              <a:rPr lang="de-DE" sz="1500" dirty="0"/>
              <a:t>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r>
              <a:rPr lang="de-DE" sz="1500" dirty="0" err="1"/>
              <a:t>entire</a:t>
            </a:r>
            <a:r>
              <a:rPr lang="de-DE" sz="1500" dirty="0"/>
              <a:t> </a:t>
            </a:r>
            <a:r>
              <a:rPr lang="de-DE" sz="1500" dirty="0" err="1"/>
              <a:t>field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PAHN </a:t>
            </a:r>
            <a:r>
              <a:rPr lang="de-DE" sz="1500" dirty="0" err="1"/>
              <a:t>research</a:t>
            </a:r>
            <a:r>
              <a:rPr lang="de-DE" sz="1500" dirty="0"/>
              <a:t>. </a:t>
            </a:r>
            <a:r>
              <a:rPr lang="de-DE" sz="1500" dirty="0" err="1"/>
              <a:t>Concept</a:t>
            </a:r>
            <a:r>
              <a:rPr lang="de-DE" sz="1500" dirty="0"/>
              <a:t> must </a:t>
            </a:r>
            <a:br>
              <a:rPr lang="de-DE" sz="1500" dirty="0"/>
            </a:br>
            <a:r>
              <a:rPr lang="de-DE" sz="1500" dirty="0" err="1"/>
              <a:t>meet</a:t>
            </a:r>
            <a:r>
              <a:rPr lang="de-DE" sz="1500" dirty="0"/>
              <a:t> </a:t>
            </a:r>
            <a:r>
              <a:rPr lang="de-DE" sz="1500" dirty="0" err="1"/>
              <a:t>broad</a:t>
            </a:r>
            <a:r>
              <a:rPr lang="de-DE" sz="1500" dirty="0"/>
              <a:t> </a:t>
            </a:r>
            <a:r>
              <a:rPr lang="de-DE" sz="1500" dirty="0" err="1"/>
              <a:t>requirements</a:t>
            </a:r>
            <a:r>
              <a:rPr lang="de-DE" sz="1500" dirty="0"/>
              <a:t> </a:t>
            </a:r>
            <a:r>
              <a:rPr lang="de-DE" sz="1500" dirty="0" err="1"/>
              <a:t>to</a:t>
            </a:r>
            <a:r>
              <a:rPr lang="de-DE" sz="1500" dirty="0"/>
              <a:t> </a:t>
            </a:r>
            <a:r>
              <a:rPr lang="de-DE" sz="1500" dirty="0" err="1"/>
              <a:t>be</a:t>
            </a:r>
            <a:r>
              <a:rPr lang="de-DE" sz="1500" dirty="0"/>
              <a:t> </a:t>
            </a:r>
            <a:r>
              <a:rPr lang="de-DE" sz="1500" dirty="0" err="1"/>
              <a:t>applicable</a:t>
            </a:r>
            <a:r>
              <a:rPr lang="de-DE" sz="1500" dirty="0"/>
              <a:t> </a:t>
            </a:r>
            <a:r>
              <a:rPr lang="de-DE" sz="1500" dirty="0" err="1"/>
              <a:t>to</a:t>
            </a:r>
            <a:r>
              <a:rPr lang="de-DE" sz="1500" dirty="0"/>
              <a:t> </a:t>
            </a:r>
            <a:r>
              <a:rPr lang="de-DE" sz="1500" dirty="0" err="1"/>
              <a:t>other</a:t>
            </a:r>
            <a:r>
              <a:rPr lang="de-DE" sz="1500" dirty="0"/>
              <a:t> </a:t>
            </a:r>
            <a:r>
              <a:rPr lang="de-DE" sz="1500" dirty="0" err="1"/>
              <a:t>fields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</a:t>
            </a:r>
            <a:r>
              <a:rPr lang="de-DE" sz="1500" dirty="0" err="1"/>
              <a:t>research</a:t>
            </a:r>
            <a:r>
              <a:rPr lang="de-DE" sz="1500" dirty="0"/>
              <a:t>. </a:t>
            </a:r>
            <a:br>
              <a:rPr lang="de-DE" sz="1500" dirty="0"/>
            </a:br>
            <a:r>
              <a:rPr lang="de-DE" sz="1500" dirty="0"/>
              <a:t>A </a:t>
            </a:r>
            <a:r>
              <a:rPr lang="de-DE" sz="1500" dirty="0" err="1"/>
              <a:t>demonstrator</a:t>
            </a:r>
            <a:r>
              <a:rPr lang="de-DE" sz="1500" dirty="0"/>
              <a:t> </a:t>
            </a:r>
            <a:r>
              <a:rPr lang="de-DE" sz="1500" dirty="0" err="1"/>
              <a:t>should</a:t>
            </a:r>
            <a:r>
              <a:rPr lang="de-DE" sz="1500" dirty="0"/>
              <a:t> </a:t>
            </a:r>
            <a:r>
              <a:rPr lang="de-DE" sz="1500" dirty="0" err="1"/>
              <a:t>generalize</a:t>
            </a:r>
            <a:r>
              <a:rPr lang="de-DE" sz="1500" dirty="0"/>
              <a:t> </a:t>
            </a:r>
            <a:r>
              <a:rPr lang="de-DE" sz="1500" dirty="0" err="1"/>
              <a:t>and</a:t>
            </a:r>
            <a:r>
              <a:rPr lang="de-DE" sz="1500" dirty="0"/>
              <a:t> </a:t>
            </a:r>
            <a:r>
              <a:rPr lang="de-DE" sz="1500" dirty="0" err="1"/>
              <a:t>combine</a:t>
            </a:r>
            <a:r>
              <a:rPr lang="de-DE" sz="1500" dirty="0"/>
              <a:t> </a:t>
            </a:r>
            <a:r>
              <a:rPr lang="de-DE" sz="1500" dirty="0" err="1"/>
              <a:t>the</a:t>
            </a:r>
            <a:r>
              <a:rPr lang="de-DE" sz="1500" dirty="0"/>
              <a:t> different </a:t>
            </a:r>
            <a:br>
              <a:rPr lang="de-DE" sz="1500" dirty="0"/>
            </a:br>
            <a:r>
              <a:rPr lang="de-DE" sz="1500" dirty="0" err="1"/>
              <a:t>developments</a:t>
            </a:r>
            <a:r>
              <a:rPr lang="de-DE" sz="1500" dirty="0"/>
              <a:t> in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r>
              <a:rPr lang="de-DE" sz="1500" dirty="0" err="1"/>
              <a:t>various</a:t>
            </a:r>
            <a:r>
              <a:rPr lang="de-DE" sz="1500" dirty="0"/>
              <a:t> </a:t>
            </a:r>
            <a:r>
              <a:rPr lang="de-DE" sz="1500" dirty="0" err="1"/>
              <a:t>research</a:t>
            </a:r>
            <a:r>
              <a:rPr lang="de-DE" sz="1500" dirty="0"/>
              <a:t> </a:t>
            </a:r>
            <a:r>
              <a:rPr lang="de-DE" sz="1500" dirty="0" err="1"/>
              <a:t>areas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r>
              <a:rPr lang="de-DE" sz="1500" dirty="0" err="1"/>
              <a:t>consortium</a:t>
            </a:r>
            <a:r>
              <a:rPr lang="de-DE" sz="1500" dirty="0"/>
              <a:t>. In </a:t>
            </a:r>
            <a:br>
              <a:rPr lang="de-DE" sz="1500" dirty="0"/>
            </a:br>
            <a:r>
              <a:rPr lang="de-DE" sz="1500" dirty="0" err="1"/>
              <a:t>addition</a:t>
            </a:r>
            <a:r>
              <a:rPr lang="de-DE" sz="1500" dirty="0"/>
              <a:t>,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r>
              <a:rPr lang="de-DE" sz="1500" dirty="0" err="1"/>
              <a:t>complete</a:t>
            </a:r>
            <a:r>
              <a:rPr lang="de-DE" sz="1500" dirty="0"/>
              <a:t> </a:t>
            </a:r>
            <a:r>
              <a:rPr lang="de-DE" sz="1500" dirty="0" err="1"/>
              <a:t>life</a:t>
            </a:r>
            <a:r>
              <a:rPr lang="de-DE" sz="1500" dirty="0"/>
              <a:t> </a:t>
            </a:r>
            <a:r>
              <a:rPr lang="de-DE" sz="1500" dirty="0" err="1"/>
              <a:t>cycle</a:t>
            </a:r>
            <a:r>
              <a:rPr lang="de-DE" sz="1500" dirty="0"/>
              <a:t> </a:t>
            </a:r>
            <a:r>
              <a:rPr lang="de-DE" sz="1500" dirty="0" err="1"/>
              <a:t>and</a:t>
            </a:r>
            <a:r>
              <a:rPr lang="de-DE" sz="1500" dirty="0"/>
              <a:t> </a:t>
            </a:r>
            <a:r>
              <a:rPr lang="de-DE" sz="1500" dirty="0" err="1"/>
              <a:t>each</a:t>
            </a:r>
            <a:r>
              <a:rPr lang="de-DE" sz="1500" dirty="0"/>
              <a:t> individual </a:t>
            </a:r>
            <a:r>
              <a:rPr lang="de-DE" sz="1500" dirty="0" err="1"/>
              <a:t>step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r>
              <a:rPr lang="de-DE" sz="1500" dirty="0" err="1"/>
              <a:t>handling</a:t>
            </a:r>
            <a:r>
              <a:rPr lang="de-DE" sz="1500" dirty="0"/>
              <a:t> </a:t>
            </a:r>
            <a:r>
              <a:rPr lang="de-DE" sz="1500" dirty="0" err="1"/>
              <a:t>of</a:t>
            </a:r>
            <a:r>
              <a:rPr lang="de-DE" sz="1500" dirty="0"/>
              <a:t> </a:t>
            </a:r>
            <a:r>
              <a:rPr lang="de-DE" sz="1500" dirty="0" err="1"/>
              <a:t>research</a:t>
            </a:r>
            <a:r>
              <a:rPr lang="de-DE" sz="1500" dirty="0"/>
              <a:t> </a:t>
            </a:r>
            <a:r>
              <a:rPr lang="de-DE" sz="1500" dirty="0" err="1"/>
              <a:t>data</a:t>
            </a:r>
            <a:r>
              <a:rPr lang="de-DE" sz="1500" dirty="0"/>
              <a:t> must </a:t>
            </a:r>
            <a:r>
              <a:rPr lang="de-DE" sz="1500" dirty="0" err="1"/>
              <a:t>be</a:t>
            </a:r>
            <a:r>
              <a:rPr lang="de-DE" sz="1500" dirty="0"/>
              <a:t> </a:t>
            </a:r>
            <a:r>
              <a:rPr lang="de-DE" sz="1500" dirty="0" err="1"/>
              <a:t>equally</a:t>
            </a:r>
            <a:r>
              <a:rPr lang="de-DE" sz="1500" dirty="0"/>
              <a:t> </a:t>
            </a:r>
            <a:r>
              <a:rPr lang="de-DE" sz="1500" dirty="0" err="1"/>
              <a:t>integrated</a:t>
            </a:r>
            <a:r>
              <a:rPr lang="de-DE" sz="15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7886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4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Task Areas</a:t>
            </a:r>
            <a:endParaRPr lang="en-GB" i="1" dirty="0">
              <a:solidFill>
                <a:srgbClr val="0070C0"/>
              </a:solidFill>
            </a:endParaRPr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67408" y="6586953"/>
            <a:ext cx="9991716" cy="154415"/>
          </a:xfrm>
        </p:spPr>
        <p:txBody>
          <a:bodyPr/>
          <a:lstStyle/>
          <a:p>
            <a:r>
              <a:rPr lang="en-US"/>
              <a:t>PAHN-PaN   |  Karlsruhe, 30 Sep 2019  |  TSS</a:t>
            </a:r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4943830-ECB9-F546-A307-12D90129C4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/>
          <a:p>
            <a:r>
              <a:rPr lang="en-US" dirty="0"/>
              <a:t>And cross-cutting topics</a:t>
            </a:r>
            <a:endParaRPr lang="en-US" sz="1800" i="1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/>
          </p:nvPr>
        </p:nvGraphicFramePr>
        <p:xfrm>
          <a:off x="10968904" y="115888"/>
          <a:ext cx="1103760" cy="95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9" name="Acrobat Document" r:id="rId4" imgW="2831779" imgH="2438356" progId="AcroExch.Document.DC">
                  <p:embed/>
                </p:oleObj>
              </mc:Choice>
              <mc:Fallback>
                <p:oleObj name="Acrobat Document" r:id="rId4" imgW="2831779" imgH="2438356" progId="AcroExch.Document.DC">
                  <p:embed/>
                  <p:pic>
                    <p:nvPicPr>
                      <p:cNvPr id="5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8904" y="115888"/>
                        <a:ext cx="1103760" cy="950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FE7BBC9B-FB68-B745-832A-DCBD62B31C16}"/>
              </a:ext>
            </a:extLst>
          </p:cNvPr>
          <p:cNvGrpSpPr/>
          <p:nvPr/>
        </p:nvGrpSpPr>
        <p:grpSpPr>
          <a:xfrm>
            <a:off x="119336" y="1268760"/>
            <a:ext cx="6984776" cy="3186821"/>
            <a:chOff x="119336" y="1268760"/>
            <a:chExt cx="6984776" cy="3186821"/>
          </a:xfrm>
        </p:grpSpPr>
        <p:pic>
          <p:nvPicPr>
            <p:cNvPr id="19458" name="Picture 2" descr="C:\Users\schorner\Desktop\Anmerkung 2019-09-09 142602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336" y="1268760"/>
              <a:ext cx="6984776" cy="31868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E6E8B6D-D07D-154B-8576-CE48FE9BF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223792" y="2531247"/>
              <a:ext cx="2527548" cy="32168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9CDC0FE-769E-B545-B837-2278273FE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767408" y="2891287"/>
              <a:ext cx="2527548" cy="321688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6A823CA-863E-4B47-9498-DFA1E994378F}"/>
              </a:ext>
            </a:extLst>
          </p:cNvPr>
          <p:cNvGrpSpPr/>
          <p:nvPr/>
        </p:nvGrpSpPr>
        <p:grpSpPr>
          <a:xfrm>
            <a:off x="3060154" y="836712"/>
            <a:ext cx="8652470" cy="2491412"/>
            <a:chOff x="3060154" y="836712"/>
            <a:chExt cx="8652470" cy="249141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C059889-8419-F444-A3E5-A5B568938452}"/>
                </a:ext>
              </a:extLst>
            </p:cNvPr>
            <p:cNvSpPr txBox="1"/>
            <p:nvPr/>
          </p:nvSpPr>
          <p:spPr>
            <a:xfrm>
              <a:off x="6456040" y="836712"/>
              <a:ext cx="5256584" cy="14773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500" dirty="0" err="1"/>
                <a:t>One</a:t>
              </a:r>
              <a:r>
                <a:rPr lang="de-DE" sz="1500" dirty="0"/>
                <a:t> </a:t>
              </a:r>
              <a:r>
                <a:rPr lang="de-DE" sz="1500" dirty="0" err="1"/>
                <a:t>aim</a:t>
              </a:r>
              <a:r>
                <a:rPr lang="de-DE" sz="1500" dirty="0"/>
                <a:t> </a:t>
              </a:r>
              <a:r>
                <a:rPr lang="de-DE" sz="1500" dirty="0" err="1"/>
                <a:t>of</a:t>
              </a:r>
              <a:r>
                <a:rPr lang="de-DE" sz="1500" dirty="0"/>
                <a:t> </a:t>
              </a:r>
              <a:r>
                <a:rPr lang="de-DE" sz="1500" dirty="0" err="1"/>
                <a:t>the</a:t>
              </a:r>
              <a:r>
                <a:rPr lang="de-DE" sz="1500" dirty="0"/>
                <a:t> NFDI </a:t>
              </a:r>
              <a:r>
                <a:rPr lang="de-DE" sz="1500" dirty="0" err="1"/>
                <a:t>is</a:t>
              </a:r>
              <a:r>
                <a:rPr lang="de-DE" sz="1500" dirty="0"/>
                <a:t> </a:t>
              </a:r>
              <a:r>
                <a:rPr lang="de-DE" sz="1500" dirty="0" err="1"/>
                <a:t>to</a:t>
              </a:r>
              <a:r>
                <a:rPr lang="de-DE" sz="1500" dirty="0"/>
                <a:t> </a:t>
              </a:r>
              <a:r>
                <a:rPr lang="de-DE" sz="1500" dirty="0" err="1"/>
                <a:t>create</a:t>
              </a:r>
              <a:r>
                <a:rPr lang="de-DE" sz="1500" dirty="0"/>
                <a:t> </a:t>
              </a:r>
              <a:r>
                <a:rPr lang="de-DE" sz="1500" dirty="0" err="1"/>
                <a:t>synergies</a:t>
              </a:r>
              <a:r>
                <a:rPr lang="de-DE" sz="1500" dirty="0"/>
                <a:t> </a:t>
              </a:r>
              <a:r>
                <a:rPr lang="de-DE" sz="1500" dirty="0" err="1"/>
                <a:t>between</a:t>
              </a:r>
              <a:r>
                <a:rPr lang="de-DE" sz="1500" dirty="0"/>
                <a:t> different </a:t>
              </a:r>
              <a:r>
                <a:rPr lang="de-DE" sz="1500" dirty="0" err="1"/>
                <a:t>fields</a:t>
              </a:r>
              <a:r>
                <a:rPr lang="de-DE" sz="1500" dirty="0"/>
                <a:t> </a:t>
              </a:r>
              <a:r>
                <a:rPr lang="de-DE" sz="1500" dirty="0" err="1"/>
                <a:t>of</a:t>
              </a:r>
              <a:r>
                <a:rPr lang="de-DE" sz="1500" dirty="0"/>
                <a:t> </a:t>
              </a:r>
              <a:r>
                <a:rPr lang="de-DE" sz="1500" dirty="0" err="1"/>
                <a:t>science</a:t>
              </a:r>
              <a:r>
                <a:rPr lang="de-DE" sz="1500" dirty="0"/>
                <a:t>, </a:t>
              </a:r>
              <a:r>
                <a:rPr lang="de-DE" sz="1500" dirty="0" err="1"/>
                <a:t>and</a:t>
              </a:r>
              <a:r>
                <a:rPr lang="de-DE" sz="1500" dirty="0"/>
                <a:t> </a:t>
              </a:r>
              <a:r>
                <a:rPr lang="de-DE" sz="1500" dirty="0" err="1"/>
                <a:t>with</a:t>
              </a:r>
              <a:r>
                <a:rPr lang="de-DE" sz="1500" dirty="0"/>
                <a:t> </a:t>
              </a:r>
              <a:r>
                <a:rPr lang="de-DE" sz="1500" dirty="0" err="1"/>
                <a:t>task</a:t>
              </a:r>
              <a:r>
                <a:rPr lang="de-DE" sz="1500" dirty="0"/>
                <a:t> </a:t>
              </a:r>
              <a:r>
                <a:rPr lang="de-DE" sz="1500" dirty="0" err="1"/>
                <a:t>area</a:t>
              </a:r>
              <a:r>
                <a:rPr lang="de-DE" sz="1500" dirty="0"/>
                <a:t> </a:t>
              </a:r>
              <a:r>
                <a:rPr lang="de-DE" sz="1500" b="1" dirty="0">
                  <a:solidFill>
                    <a:schemeClr val="accent2"/>
                  </a:solidFill>
                </a:rPr>
                <a:t>”Cross-</a:t>
              </a:r>
              <a:r>
                <a:rPr lang="de-DE" sz="1500" b="1" dirty="0" err="1">
                  <a:solidFill>
                    <a:schemeClr val="accent2"/>
                  </a:solidFill>
                </a:rPr>
                <a:t>cutting</a:t>
              </a:r>
              <a:r>
                <a:rPr lang="de-DE" sz="1500" b="1" dirty="0">
                  <a:solidFill>
                    <a:schemeClr val="accent2"/>
                  </a:solidFill>
                </a:rPr>
                <a:t> </a:t>
              </a:r>
              <a:r>
                <a:rPr lang="de-DE" sz="1500" b="1" dirty="0" err="1">
                  <a:solidFill>
                    <a:schemeClr val="accent2"/>
                  </a:solidFill>
                </a:rPr>
                <a:t>topic</a:t>
              </a:r>
              <a:r>
                <a:rPr lang="de-DE" sz="1500" b="1" dirty="0">
                  <a:solidFill>
                    <a:schemeClr val="accent2"/>
                  </a:solidFill>
                </a:rPr>
                <a:t> A: </a:t>
              </a:r>
              <a:r>
                <a:rPr lang="de-DE" sz="1500" b="1" dirty="0" err="1">
                  <a:solidFill>
                    <a:schemeClr val="accent2"/>
                  </a:solidFill>
                </a:rPr>
                <a:t>Synergies</a:t>
              </a:r>
              <a:r>
                <a:rPr lang="de-DE" sz="1500" b="1" dirty="0">
                  <a:solidFill>
                    <a:schemeClr val="accent2"/>
                  </a:solidFill>
                </a:rPr>
                <a:t>”</a:t>
              </a:r>
              <a:r>
                <a:rPr lang="de-DE" sz="1500" dirty="0"/>
                <a:t> </a:t>
              </a:r>
              <a:r>
                <a:rPr lang="de-DE" sz="1500" dirty="0" err="1"/>
                <a:t>we</a:t>
              </a:r>
              <a:r>
                <a:rPr lang="de-DE" sz="1500" dirty="0"/>
                <a:t> will </a:t>
              </a:r>
              <a:r>
                <a:rPr lang="de-DE" sz="1500" dirty="0" err="1"/>
                <a:t>contribute</a:t>
              </a:r>
              <a:r>
                <a:rPr lang="de-DE" sz="1500" dirty="0"/>
                <a:t> </a:t>
              </a:r>
              <a:r>
                <a:rPr lang="de-DE" sz="1500" dirty="0" err="1"/>
                <a:t>to</a:t>
              </a:r>
              <a:r>
                <a:rPr lang="de-DE" sz="1500" dirty="0"/>
                <a:t> </a:t>
              </a:r>
              <a:r>
                <a:rPr lang="de-DE" sz="1500" dirty="0" err="1"/>
                <a:t>this</a:t>
              </a:r>
              <a:r>
                <a:rPr lang="de-DE" sz="1500" dirty="0"/>
                <a:t> </a:t>
              </a:r>
              <a:br>
                <a:rPr lang="de-DE" sz="1500" dirty="0"/>
              </a:br>
              <a:r>
                <a:rPr lang="de-DE" sz="1500" dirty="0" err="1"/>
                <a:t>effort</a:t>
              </a:r>
              <a:r>
                <a:rPr lang="de-DE" sz="1500" dirty="0"/>
                <a:t> </a:t>
              </a:r>
              <a:r>
                <a:rPr lang="de-DE" sz="1500" dirty="0" err="1"/>
                <a:t>by</a:t>
              </a:r>
              <a:r>
                <a:rPr lang="de-DE" sz="1500" dirty="0"/>
                <a:t> </a:t>
              </a:r>
              <a:r>
                <a:rPr lang="de-DE" sz="1500" dirty="0" err="1"/>
                <a:t>following</a:t>
              </a:r>
              <a:r>
                <a:rPr lang="de-DE" sz="1500" dirty="0"/>
                <a:t> </a:t>
              </a:r>
              <a:r>
                <a:rPr lang="de-DE" sz="1500" dirty="0" err="1"/>
                <a:t>up</a:t>
              </a:r>
              <a:r>
                <a:rPr lang="de-DE" sz="1500" dirty="0"/>
                <a:t> </a:t>
              </a:r>
              <a:r>
                <a:rPr lang="de-DE" sz="1500" dirty="0" err="1"/>
                <a:t>concrete</a:t>
              </a:r>
              <a:r>
                <a:rPr lang="de-DE" sz="1500" dirty="0"/>
                <a:t> </a:t>
              </a:r>
              <a:r>
                <a:rPr lang="de-DE" sz="1500" dirty="0" err="1"/>
                <a:t>and</a:t>
              </a:r>
              <a:r>
                <a:rPr lang="de-DE" sz="1500" dirty="0"/>
                <a:t> </a:t>
              </a:r>
              <a:r>
                <a:rPr lang="de-DE" sz="1500" dirty="0" err="1"/>
                <a:t>existing</a:t>
              </a:r>
              <a:r>
                <a:rPr lang="de-DE" sz="1500" dirty="0"/>
                <a:t> </a:t>
              </a:r>
              <a:r>
                <a:rPr lang="de-DE" sz="1500" dirty="0" err="1"/>
                <a:t>joint</a:t>
              </a:r>
              <a:r>
                <a:rPr lang="de-DE" sz="1500" dirty="0"/>
                <a:t> </a:t>
              </a:r>
              <a:r>
                <a:rPr lang="de-DE" sz="1500" dirty="0" err="1"/>
                <a:t>projects</a:t>
              </a:r>
              <a:r>
                <a:rPr lang="de-DE" sz="1500" dirty="0"/>
                <a:t> </a:t>
              </a:r>
              <a:br>
                <a:rPr lang="de-DE" sz="1500" dirty="0"/>
              </a:br>
              <a:r>
                <a:rPr lang="de-DE" sz="1500" dirty="0" err="1"/>
                <a:t>or</a:t>
              </a:r>
              <a:r>
                <a:rPr lang="de-DE" sz="1500" dirty="0"/>
                <a:t> </a:t>
              </a:r>
              <a:r>
                <a:rPr lang="de-DE" sz="1500" dirty="0" err="1"/>
                <a:t>ideas</a:t>
              </a:r>
              <a:r>
                <a:rPr lang="de-DE" sz="1500" dirty="0"/>
                <a:t> </a:t>
              </a:r>
              <a:r>
                <a:rPr lang="de-DE" sz="1500" dirty="0" err="1"/>
                <a:t>with</a:t>
              </a:r>
              <a:r>
                <a:rPr lang="de-DE" sz="1500" dirty="0"/>
                <a:t> </a:t>
              </a:r>
              <a:r>
                <a:rPr lang="de-DE" sz="1500" dirty="0" err="1"/>
                <a:t>other</a:t>
              </a:r>
              <a:r>
                <a:rPr lang="de-DE" sz="1500" dirty="0"/>
                <a:t> </a:t>
              </a:r>
              <a:r>
                <a:rPr lang="de-DE" sz="1500" dirty="0" err="1"/>
                <a:t>consortia</a:t>
              </a:r>
              <a:r>
                <a:rPr lang="de-DE" sz="1500" dirty="0"/>
                <a:t>, </a:t>
              </a:r>
              <a:r>
                <a:rPr lang="de-DE" sz="1500" dirty="0" err="1"/>
                <a:t>and</a:t>
              </a:r>
              <a:r>
                <a:rPr lang="de-DE" sz="1500" dirty="0"/>
                <a:t> </a:t>
              </a:r>
              <a:r>
                <a:rPr lang="de-DE" sz="1500" dirty="0" err="1"/>
                <a:t>by</a:t>
              </a:r>
              <a:r>
                <a:rPr lang="de-DE" sz="1500" dirty="0"/>
                <a:t> </a:t>
              </a:r>
              <a:r>
                <a:rPr lang="de-DE" sz="1500" dirty="0" err="1"/>
                <a:t>explicitly</a:t>
              </a:r>
              <a:r>
                <a:rPr lang="de-DE" sz="1500" dirty="0"/>
                <a:t> </a:t>
              </a:r>
              <a:r>
                <a:rPr lang="de-DE" sz="1500" dirty="0" err="1"/>
                <a:t>looking</a:t>
              </a:r>
              <a:r>
                <a:rPr lang="de-DE" sz="1500" dirty="0"/>
                <a:t> </a:t>
              </a:r>
              <a:r>
                <a:rPr lang="de-DE" sz="1500" dirty="0" err="1"/>
                <a:t>for</a:t>
              </a:r>
              <a:r>
                <a:rPr lang="de-DE" sz="1500" dirty="0"/>
                <a:t> </a:t>
              </a:r>
              <a:br>
                <a:rPr lang="de-DE" sz="1500" dirty="0"/>
              </a:br>
              <a:r>
                <a:rPr lang="de-DE" sz="1500" dirty="0" err="1"/>
                <a:t>new</a:t>
              </a:r>
              <a:r>
                <a:rPr lang="de-DE" sz="1500" dirty="0"/>
                <a:t> </a:t>
              </a:r>
              <a:r>
                <a:rPr lang="de-DE" sz="1500" dirty="0" err="1"/>
                <a:t>ideas</a:t>
              </a:r>
              <a:r>
                <a:rPr lang="de-DE" sz="1500" dirty="0"/>
                <a:t> </a:t>
              </a:r>
              <a:r>
                <a:rPr lang="de-DE" sz="1500" dirty="0" err="1"/>
                <a:t>to</a:t>
              </a:r>
              <a:r>
                <a:rPr lang="de-DE" sz="1500" dirty="0"/>
                <a:t> </a:t>
              </a:r>
              <a:r>
                <a:rPr lang="de-DE" sz="1500" dirty="0" err="1"/>
                <a:t>be</a:t>
              </a:r>
              <a:r>
                <a:rPr lang="de-DE" sz="1500" dirty="0"/>
                <a:t> </a:t>
              </a:r>
              <a:r>
                <a:rPr lang="de-DE" sz="1500" dirty="0" err="1"/>
                <a:t>exploited</a:t>
              </a:r>
              <a:r>
                <a:rPr lang="de-DE" sz="1500" dirty="0"/>
                <a:t> in </a:t>
              </a:r>
              <a:r>
                <a:rPr lang="de-DE" sz="1500" dirty="0" err="1"/>
                <a:t>the</a:t>
              </a:r>
              <a:r>
                <a:rPr lang="de-DE" sz="1500" dirty="0"/>
                <a:t> </a:t>
              </a:r>
              <a:r>
                <a:rPr lang="de-DE" sz="1500" dirty="0" err="1"/>
                <a:t>future</a:t>
              </a:r>
              <a:r>
                <a:rPr lang="de-DE" sz="1500" dirty="0"/>
                <a:t>. 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8B44F06-4893-E640-BC72-EEB20358F6B6}"/>
                </a:ext>
              </a:extLst>
            </p:cNvPr>
            <p:cNvCxnSpPr>
              <a:stCxn id="17" idx="1"/>
            </p:cNvCxnSpPr>
            <p:nvPr/>
          </p:nvCxnSpPr>
          <p:spPr>
            <a:xfrm flipH="1">
              <a:off x="3060154" y="1575376"/>
              <a:ext cx="3395886" cy="1752748"/>
            </a:xfrm>
            <a:prstGeom prst="straightConnector1">
              <a:avLst/>
            </a:prstGeom>
            <a:ln w="41275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62DF7CB-1FF2-3044-BB11-3F4861B3D71C}"/>
              </a:ext>
            </a:extLst>
          </p:cNvPr>
          <p:cNvGrpSpPr/>
          <p:nvPr/>
        </p:nvGrpSpPr>
        <p:grpSpPr>
          <a:xfrm>
            <a:off x="3060154" y="2928508"/>
            <a:ext cx="8652470" cy="2169825"/>
            <a:chOff x="3060154" y="2928508"/>
            <a:chExt cx="8652470" cy="216982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762C777-47DE-6E4E-BC8E-2928847EC43B}"/>
                </a:ext>
              </a:extLst>
            </p:cNvPr>
            <p:cNvSpPr txBox="1"/>
            <p:nvPr/>
          </p:nvSpPr>
          <p:spPr>
            <a:xfrm>
              <a:off x="6456040" y="2928508"/>
              <a:ext cx="5256584" cy="21698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500" dirty="0" err="1"/>
                <a:t>Already</a:t>
              </a:r>
              <a:r>
                <a:rPr lang="de-DE" sz="1500" dirty="0"/>
                <a:t> </a:t>
              </a:r>
              <a:r>
                <a:rPr lang="de-DE" sz="1500" dirty="0" err="1"/>
                <a:t>now</a:t>
              </a:r>
              <a:r>
                <a:rPr lang="de-DE" sz="1500" dirty="0"/>
                <a:t> </a:t>
              </a:r>
              <a:r>
                <a:rPr lang="de-DE" sz="1500" dirty="0" err="1"/>
                <a:t>there</a:t>
              </a:r>
              <a:r>
                <a:rPr lang="de-DE" sz="1500" dirty="0"/>
                <a:t> </a:t>
              </a:r>
              <a:r>
                <a:rPr lang="de-DE" sz="1500" dirty="0" err="1"/>
                <a:t>are</a:t>
              </a:r>
              <a:r>
                <a:rPr lang="de-DE" sz="1500" dirty="0"/>
                <a:t> </a:t>
              </a:r>
              <a:r>
                <a:rPr lang="de-DE" sz="1500" dirty="0" err="1"/>
                <a:t>some</a:t>
              </a:r>
              <a:r>
                <a:rPr lang="de-DE" sz="1500" dirty="0"/>
                <a:t> </a:t>
              </a:r>
              <a:r>
                <a:rPr lang="de-DE" sz="1500" dirty="0" err="1"/>
                <a:t>services</a:t>
              </a:r>
              <a:r>
                <a:rPr lang="de-DE" sz="1500" dirty="0"/>
                <a:t> </a:t>
              </a:r>
              <a:r>
                <a:rPr lang="de-DE" sz="1500" dirty="0" err="1"/>
                <a:t>operated</a:t>
              </a:r>
              <a:r>
                <a:rPr lang="de-DE" sz="1500" dirty="0"/>
                <a:t> </a:t>
              </a:r>
              <a:r>
                <a:rPr lang="de-DE" sz="1500" dirty="0" err="1"/>
                <a:t>for</a:t>
              </a:r>
              <a:r>
                <a:rPr lang="de-DE" sz="1500" dirty="0"/>
                <a:t> </a:t>
              </a:r>
              <a:r>
                <a:rPr lang="de-DE" sz="1500" dirty="0" err="1"/>
                <a:t>and</a:t>
              </a:r>
              <a:r>
                <a:rPr lang="de-DE" sz="1500" dirty="0"/>
                <a:t> </a:t>
              </a:r>
              <a:r>
                <a:rPr lang="de-DE" sz="1500" dirty="0" err="1"/>
                <a:t>within</a:t>
              </a:r>
              <a:r>
                <a:rPr lang="de-DE" sz="1500" dirty="0"/>
                <a:t> </a:t>
              </a:r>
              <a:r>
                <a:rPr lang="de-DE" sz="1500" dirty="0" err="1"/>
                <a:t>the</a:t>
              </a:r>
              <a:r>
                <a:rPr lang="de-DE" sz="1500" dirty="0"/>
                <a:t> PAHN-</a:t>
              </a:r>
              <a:r>
                <a:rPr lang="de-DE" sz="1500" dirty="0" err="1"/>
                <a:t>PaN</a:t>
              </a:r>
              <a:r>
                <a:rPr lang="de-DE" sz="1500" dirty="0"/>
                <a:t> </a:t>
              </a:r>
              <a:r>
                <a:rPr lang="de-DE" sz="1500" dirty="0" err="1"/>
                <a:t>consortium</a:t>
              </a:r>
              <a:r>
                <a:rPr lang="de-DE" sz="1500" dirty="0"/>
                <a:t>. </a:t>
              </a:r>
              <a:r>
                <a:rPr lang="de-DE" sz="1500" dirty="0" err="1"/>
                <a:t>Sizable</a:t>
              </a:r>
              <a:r>
                <a:rPr lang="de-DE" sz="1500" dirty="0"/>
                <a:t> </a:t>
              </a:r>
              <a:r>
                <a:rPr lang="de-DE" sz="1500" dirty="0" err="1"/>
                <a:t>effort</a:t>
              </a:r>
              <a:r>
                <a:rPr lang="de-DE" sz="1500" dirty="0"/>
                <a:t> </a:t>
              </a:r>
              <a:r>
                <a:rPr lang="de-DE" sz="1500" dirty="0" err="1"/>
                <a:t>that</a:t>
              </a:r>
              <a:r>
                <a:rPr lang="de-DE" sz="1500" dirty="0"/>
                <a:t> </a:t>
              </a:r>
              <a:r>
                <a:rPr lang="de-DE" sz="1500" dirty="0" err="1"/>
                <a:t>is</a:t>
              </a:r>
              <a:r>
                <a:rPr lang="de-DE" sz="1500" dirty="0"/>
                <a:t> </a:t>
              </a:r>
              <a:r>
                <a:rPr lang="de-DE" sz="1500" dirty="0" err="1"/>
                <a:t>spent</a:t>
              </a:r>
              <a:r>
                <a:rPr lang="de-DE" sz="1500" dirty="0"/>
                <a:t> in </a:t>
              </a:r>
              <a:r>
                <a:rPr lang="de-DE" sz="1500" dirty="0" err="1"/>
                <a:t>this</a:t>
              </a:r>
              <a:r>
                <a:rPr lang="de-DE" sz="1500" dirty="0"/>
                <a:t> </a:t>
              </a:r>
              <a:r>
                <a:rPr lang="de-DE" sz="1500" dirty="0" err="1"/>
                <a:t>task</a:t>
              </a:r>
              <a:r>
                <a:rPr lang="de-DE" sz="1500" dirty="0"/>
                <a:t> </a:t>
              </a:r>
              <a:r>
                <a:rPr lang="de-DE" sz="1500" dirty="0" err="1"/>
                <a:t>areas</a:t>
              </a:r>
              <a:r>
                <a:rPr lang="de-DE" sz="1500" dirty="0"/>
                <a:t> </a:t>
              </a:r>
              <a:r>
                <a:rPr lang="de-DE" sz="1500" dirty="0" err="1"/>
                <a:t>is</a:t>
              </a:r>
              <a:r>
                <a:rPr lang="de-DE" sz="1500" dirty="0"/>
                <a:t> </a:t>
              </a:r>
              <a:r>
                <a:rPr lang="de-DE" sz="1500" dirty="0" err="1"/>
                <a:t>targeted</a:t>
              </a:r>
              <a:r>
                <a:rPr lang="de-DE" sz="1500" dirty="0"/>
                <a:t> at </a:t>
              </a:r>
              <a:r>
                <a:rPr lang="de-DE" sz="1500" dirty="0" err="1"/>
                <a:t>identifying</a:t>
              </a:r>
              <a:r>
                <a:rPr lang="de-DE" sz="1500" dirty="0"/>
                <a:t>, </a:t>
              </a:r>
              <a:r>
                <a:rPr lang="de-DE" sz="1500" dirty="0" err="1"/>
                <a:t>improving</a:t>
              </a:r>
              <a:r>
                <a:rPr lang="de-DE" sz="1500" dirty="0"/>
                <a:t> </a:t>
              </a:r>
              <a:r>
                <a:rPr lang="de-DE" sz="1500" dirty="0" err="1"/>
                <a:t>and</a:t>
              </a:r>
              <a:r>
                <a:rPr lang="de-DE" sz="1500" dirty="0"/>
                <a:t> </a:t>
              </a:r>
              <a:r>
                <a:rPr lang="de-DE" sz="1500" dirty="0" err="1"/>
                <a:t>delivering</a:t>
              </a:r>
              <a:r>
                <a:rPr lang="de-DE" sz="1500" dirty="0"/>
                <a:t> </a:t>
              </a:r>
              <a:r>
                <a:rPr lang="de-DE" sz="1500" dirty="0" err="1"/>
                <a:t>existing</a:t>
              </a:r>
              <a:r>
                <a:rPr lang="de-DE" sz="1500" dirty="0"/>
                <a:t> </a:t>
              </a:r>
              <a:r>
                <a:rPr lang="de-DE" sz="1500" dirty="0" err="1"/>
                <a:t>services</a:t>
              </a:r>
              <a:r>
                <a:rPr lang="de-DE" sz="1500" dirty="0"/>
                <a:t>, </a:t>
              </a:r>
              <a:r>
                <a:rPr lang="de-DE" sz="1500" dirty="0" err="1"/>
                <a:t>or</a:t>
              </a:r>
              <a:r>
                <a:rPr lang="de-DE" sz="1500" dirty="0"/>
                <a:t> </a:t>
              </a:r>
              <a:r>
                <a:rPr lang="de-DE" sz="1500" dirty="0" err="1"/>
                <a:t>developments</a:t>
              </a:r>
              <a:r>
                <a:rPr lang="de-DE" sz="1500" dirty="0"/>
                <a:t> </a:t>
              </a:r>
              <a:r>
                <a:rPr lang="de-DE" sz="1500" dirty="0" err="1"/>
                <a:t>towards</a:t>
              </a:r>
              <a:r>
                <a:rPr lang="de-DE" sz="1500" dirty="0"/>
                <a:t> </a:t>
              </a:r>
              <a:r>
                <a:rPr lang="de-DE" sz="1500" dirty="0" err="1"/>
                <a:t>new</a:t>
              </a:r>
              <a:r>
                <a:rPr lang="de-DE" sz="1500" dirty="0"/>
                <a:t> </a:t>
              </a:r>
              <a:r>
                <a:rPr lang="de-DE" sz="1500" dirty="0" err="1"/>
                <a:t>ones</a:t>
              </a:r>
              <a:r>
                <a:rPr lang="de-DE" sz="1500" dirty="0"/>
                <a:t>. The </a:t>
              </a:r>
              <a:r>
                <a:rPr lang="de-DE" sz="1500" b="1" dirty="0" err="1">
                  <a:solidFill>
                    <a:schemeClr val="accent2"/>
                  </a:solidFill>
                </a:rPr>
                <a:t>cross-cutting</a:t>
              </a:r>
              <a:r>
                <a:rPr lang="de-DE" sz="1500" b="1" dirty="0">
                  <a:solidFill>
                    <a:schemeClr val="accent2"/>
                  </a:solidFill>
                </a:rPr>
                <a:t> </a:t>
              </a:r>
              <a:r>
                <a:rPr lang="de-DE" sz="1500" b="1" dirty="0" err="1">
                  <a:solidFill>
                    <a:schemeClr val="accent2"/>
                  </a:solidFill>
                </a:rPr>
                <a:t>topic</a:t>
              </a:r>
              <a:r>
                <a:rPr lang="de-DE" sz="1500" b="1" dirty="0">
                  <a:solidFill>
                    <a:schemeClr val="accent2"/>
                  </a:solidFill>
                </a:rPr>
                <a:t> </a:t>
              </a:r>
              <a:r>
                <a:rPr lang="de-DE" sz="1500" b="1" dirty="0" err="1">
                  <a:solidFill>
                    <a:schemeClr val="accent2"/>
                  </a:solidFill>
                </a:rPr>
                <a:t>activity</a:t>
              </a:r>
              <a:r>
                <a:rPr lang="de-DE" sz="1500" b="1" dirty="0">
                  <a:solidFill>
                    <a:schemeClr val="accent2"/>
                  </a:solidFill>
                </a:rPr>
                <a:t> „Services“</a:t>
              </a:r>
              <a:r>
                <a:rPr lang="de-DE" sz="1500" dirty="0"/>
                <a:t> </a:t>
              </a:r>
              <a:r>
                <a:rPr lang="de-DE" sz="1500" dirty="0" err="1"/>
                <a:t>identifies</a:t>
              </a:r>
              <a:r>
                <a:rPr lang="de-DE" sz="1500" dirty="0"/>
                <a:t> </a:t>
              </a:r>
              <a:r>
                <a:rPr lang="de-DE" sz="1500" dirty="0" err="1"/>
                <a:t>the</a:t>
              </a:r>
              <a:r>
                <a:rPr lang="de-DE" sz="1500" dirty="0"/>
                <a:t> </a:t>
              </a:r>
              <a:r>
                <a:rPr lang="de-DE" sz="1500" dirty="0" err="1"/>
                <a:t>needs</a:t>
              </a:r>
              <a:r>
                <a:rPr lang="de-DE" sz="1500" dirty="0"/>
                <a:t> </a:t>
              </a:r>
              <a:r>
                <a:rPr lang="de-DE" sz="1500" dirty="0" err="1"/>
                <a:t>for</a:t>
              </a:r>
              <a:r>
                <a:rPr lang="de-DE" sz="1500" dirty="0"/>
                <a:t> </a:t>
              </a:r>
              <a:r>
                <a:rPr lang="de-DE" sz="1500" dirty="0" err="1"/>
                <a:t>services</a:t>
              </a:r>
              <a:r>
                <a:rPr lang="de-DE" sz="1500" dirty="0"/>
                <a:t> in </a:t>
              </a:r>
              <a:r>
                <a:rPr lang="de-DE" sz="1500" dirty="0" err="1"/>
                <a:t>the</a:t>
              </a:r>
              <a:r>
                <a:rPr lang="de-DE" sz="1500" dirty="0"/>
                <a:t> </a:t>
              </a:r>
              <a:r>
                <a:rPr lang="de-DE" sz="1500" dirty="0" err="1"/>
                <a:t>consortium</a:t>
              </a:r>
              <a:r>
                <a:rPr lang="de-DE" sz="1500" dirty="0"/>
                <a:t> </a:t>
              </a:r>
              <a:r>
                <a:rPr lang="de-DE" sz="1500" dirty="0" err="1"/>
                <a:t>and</a:t>
              </a:r>
              <a:r>
                <a:rPr lang="de-DE" sz="1500" dirty="0"/>
                <a:t> </a:t>
              </a:r>
              <a:r>
                <a:rPr lang="de-DE" sz="1500" dirty="0" err="1"/>
                <a:t>beyond</a:t>
              </a:r>
              <a:r>
                <a:rPr lang="de-DE" sz="1500" dirty="0"/>
                <a:t> in </a:t>
              </a:r>
              <a:r>
                <a:rPr lang="de-DE" sz="1500" dirty="0" err="1"/>
                <a:t>order</a:t>
              </a:r>
              <a:r>
                <a:rPr lang="de-DE" sz="1500" dirty="0"/>
                <a:t> </a:t>
              </a:r>
              <a:r>
                <a:rPr lang="de-DE" sz="1500" dirty="0" err="1"/>
                <a:t>to</a:t>
              </a:r>
              <a:r>
                <a:rPr lang="de-DE" sz="1500" dirty="0"/>
                <a:t> </a:t>
              </a:r>
              <a:r>
                <a:rPr lang="de-DE" sz="1500" dirty="0" err="1"/>
                <a:t>foster</a:t>
              </a:r>
              <a:r>
                <a:rPr lang="de-DE" sz="1500" dirty="0"/>
                <a:t> </a:t>
              </a:r>
              <a:r>
                <a:rPr lang="de-DE" sz="1500" dirty="0" err="1"/>
                <a:t>the</a:t>
              </a:r>
              <a:r>
                <a:rPr lang="de-DE" sz="1500" dirty="0"/>
                <a:t> </a:t>
              </a:r>
              <a:r>
                <a:rPr lang="de-DE" sz="1500" dirty="0" err="1"/>
                <a:t>development</a:t>
              </a:r>
              <a:r>
                <a:rPr lang="de-DE" sz="1500" dirty="0"/>
                <a:t> </a:t>
              </a:r>
              <a:r>
                <a:rPr lang="de-DE" sz="1500" dirty="0" err="1"/>
                <a:t>of</a:t>
              </a:r>
              <a:r>
                <a:rPr lang="de-DE" sz="1500" dirty="0"/>
                <a:t> </a:t>
              </a:r>
              <a:r>
                <a:rPr lang="de-DE" sz="1500" dirty="0" err="1"/>
                <a:t>generic</a:t>
              </a:r>
              <a:r>
                <a:rPr lang="de-DE" sz="1500" dirty="0"/>
                <a:t> </a:t>
              </a:r>
              <a:r>
                <a:rPr lang="de-DE" sz="1500" dirty="0" err="1"/>
                <a:t>services</a:t>
              </a:r>
              <a:r>
                <a:rPr lang="de-DE" sz="1500" dirty="0"/>
                <a:t> </a:t>
              </a:r>
              <a:r>
                <a:rPr lang="de-DE" sz="1500" dirty="0" err="1"/>
                <a:t>that</a:t>
              </a:r>
              <a:r>
                <a:rPr lang="de-DE" sz="1500" dirty="0"/>
                <a:t> </a:t>
              </a:r>
              <a:r>
                <a:rPr lang="de-DE" sz="1500" dirty="0" err="1"/>
                <a:t>address</a:t>
              </a:r>
              <a:r>
                <a:rPr lang="de-DE" sz="1500" dirty="0"/>
                <a:t> </a:t>
              </a:r>
              <a:r>
                <a:rPr lang="de-DE" sz="1500" dirty="0" err="1"/>
                <a:t>broad</a:t>
              </a:r>
              <a:r>
                <a:rPr lang="de-DE" sz="1500" dirty="0"/>
                <a:t> </a:t>
              </a:r>
              <a:r>
                <a:rPr lang="de-DE" sz="1500" dirty="0" err="1"/>
                <a:t>spectrum</a:t>
              </a:r>
              <a:r>
                <a:rPr lang="de-DE" sz="1500" dirty="0"/>
                <a:t> </a:t>
              </a:r>
              <a:r>
                <a:rPr lang="de-DE" sz="1500" dirty="0" err="1"/>
                <a:t>of</a:t>
              </a:r>
              <a:r>
                <a:rPr lang="de-DE" sz="1500" dirty="0"/>
                <a:t> </a:t>
              </a:r>
              <a:r>
                <a:rPr lang="de-DE" sz="1500" dirty="0" err="1"/>
                <a:t>needs</a:t>
              </a:r>
              <a:r>
                <a:rPr lang="de-DE" sz="1500" dirty="0"/>
                <a:t>, </a:t>
              </a:r>
              <a:r>
                <a:rPr lang="de-DE" sz="1500" dirty="0" err="1"/>
                <a:t>ideally</a:t>
              </a:r>
              <a:r>
                <a:rPr lang="de-DE" sz="1500" dirty="0"/>
                <a:t> </a:t>
              </a:r>
              <a:r>
                <a:rPr lang="de-DE" sz="1500" dirty="0" err="1"/>
                <a:t>from</a:t>
              </a:r>
              <a:r>
                <a:rPr lang="de-DE" sz="1500" dirty="0"/>
                <a:t> multiple </a:t>
              </a:r>
              <a:r>
                <a:rPr lang="de-DE" sz="1500" dirty="0" err="1"/>
                <a:t>communities</a:t>
              </a:r>
              <a:r>
                <a:rPr lang="de-DE" sz="1500" dirty="0"/>
                <a:t>. 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315AFB1-7CEF-0348-96B1-7CDED8844C2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60154" y="3802660"/>
              <a:ext cx="3395886" cy="210760"/>
            </a:xfrm>
            <a:prstGeom prst="straightConnector1">
              <a:avLst/>
            </a:prstGeom>
            <a:ln w="41275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FA0630A-4C0D-1742-81D5-0833BE92AC94}"/>
              </a:ext>
            </a:extLst>
          </p:cNvPr>
          <p:cNvGrpSpPr/>
          <p:nvPr/>
        </p:nvGrpSpPr>
        <p:grpSpPr>
          <a:xfrm>
            <a:off x="263352" y="4455581"/>
            <a:ext cx="6005298" cy="1997755"/>
            <a:chOff x="263352" y="4455581"/>
            <a:chExt cx="6005298" cy="199775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CB8C764-BDB5-CA43-9FFB-C6F0BAD1C485}"/>
                </a:ext>
              </a:extLst>
            </p:cNvPr>
            <p:cNvSpPr txBox="1"/>
            <p:nvPr/>
          </p:nvSpPr>
          <p:spPr>
            <a:xfrm>
              <a:off x="263352" y="4745176"/>
              <a:ext cx="6005298" cy="17081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de-DE" sz="1500" dirty="0"/>
                <a:t>In </a:t>
              </a:r>
              <a:r>
                <a:rPr lang="de-DE" sz="1500" dirty="0" err="1"/>
                <a:t>the</a:t>
              </a:r>
              <a:r>
                <a:rPr lang="de-DE" sz="1500" dirty="0"/>
                <a:t> </a:t>
              </a:r>
              <a:r>
                <a:rPr lang="de-DE" sz="1500" dirty="0" err="1"/>
                <a:t>task</a:t>
              </a:r>
              <a:r>
                <a:rPr lang="de-DE" sz="1500" dirty="0"/>
                <a:t> </a:t>
              </a:r>
              <a:r>
                <a:rPr lang="de-DE" sz="1500" dirty="0" err="1"/>
                <a:t>area</a:t>
              </a:r>
              <a:r>
                <a:rPr lang="de-DE" sz="1500" dirty="0"/>
                <a:t> </a:t>
              </a:r>
              <a:r>
                <a:rPr lang="de-DE" sz="1500" b="1" dirty="0">
                  <a:solidFill>
                    <a:schemeClr val="accent2"/>
                  </a:solidFill>
                </a:rPr>
                <a:t>”Cross-</a:t>
              </a:r>
              <a:r>
                <a:rPr lang="de-DE" sz="1500" b="1" dirty="0" err="1">
                  <a:solidFill>
                    <a:schemeClr val="accent2"/>
                  </a:solidFill>
                </a:rPr>
                <a:t>cutting</a:t>
              </a:r>
              <a:r>
                <a:rPr lang="de-DE" sz="1500" b="1" dirty="0">
                  <a:solidFill>
                    <a:schemeClr val="accent2"/>
                  </a:solidFill>
                </a:rPr>
                <a:t> </a:t>
              </a:r>
              <a:r>
                <a:rPr lang="de-DE" sz="1500" b="1" dirty="0" err="1">
                  <a:solidFill>
                    <a:schemeClr val="accent2"/>
                  </a:solidFill>
                </a:rPr>
                <a:t>topic</a:t>
              </a:r>
              <a:r>
                <a:rPr lang="de-DE" sz="1500" b="1" dirty="0">
                  <a:solidFill>
                    <a:schemeClr val="accent2"/>
                  </a:solidFill>
                </a:rPr>
                <a:t> C: Training, </a:t>
              </a:r>
              <a:r>
                <a:rPr lang="de-DE" sz="1500" b="1" dirty="0" err="1">
                  <a:solidFill>
                    <a:schemeClr val="accent2"/>
                  </a:solidFill>
                </a:rPr>
                <a:t>education</a:t>
              </a:r>
              <a:r>
                <a:rPr lang="de-DE" sz="1500" b="1" dirty="0">
                  <a:solidFill>
                    <a:schemeClr val="accent2"/>
                  </a:solidFill>
                </a:rPr>
                <a:t>, </a:t>
              </a:r>
              <a:br>
                <a:rPr lang="de-DE" sz="1500" b="1" dirty="0">
                  <a:solidFill>
                    <a:schemeClr val="accent2"/>
                  </a:solidFill>
                </a:rPr>
              </a:br>
              <a:r>
                <a:rPr lang="de-DE" sz="1500" b="1" dirty="0" err="1">
                  <a:solidFill>
                    <a:schemeClr val="accent2"/>
                  </a:solidFill>
                </a:rPr>
                <a:t>outreach</a:t>
              </a:r>
              <a:r>
                <a:rPr lang="de-DE" sz="1500" b="1" dirty="0">
                  <a:solidFill>
                    <a:schemeClr val="accent2"/>
                  </a:solidFill>
                </a:rPr>
                <a:t>”</a:t>
              </a:r>
              <a:r>
                <a:rPr lang="de-DE" sz="1500" dirty="0"/>
                <a:t>, a </a:t>
              </a:r>
              <a:r>
                <a:rPr lang="de-DE" sz="1500" dirty="0" err="1"/>
                <a:t>focus</a:t>
              </a:r>
              <a:r>
                <a:rPr lang="de-DE" sz="1500" dirty="0"/>
                <a:t> </a:t>
              </a:r>
              <a:r>
                <a:rPr lang="de-DE" sz="1500" dirty="0" err="1"/>
                <a:t>is</a:t>
              </a:r>
              <a:r>
                <a:rPr lang="de-DE" sz="1500" dirty="0"/>
                <a:t> </a:t>
              </a:r>
              <a:r>
                <a:rPr lang="de-DE" sz="1500" dirty="0" err="1"/>
                <a:t>placed</a:t>
              </a:r>
              <a:r>
                <a:rPr lang="de-DE" sz="1500" dirty="0"/>
                <a:t> on </a:t>
              </a:r>
              <a:r>
                <a:rPr lang="de-DE" sz="1500" dirty="0" err="1"/>
                <a:t>teaching</a:t>
              </a:r>
              <a:r>
                <a:rPr lang="de-DE" sz="1500" dirty="0"/>
                <a:t> </a:t>
              </a:r>
              <a:r>
                <a:rPr lang="de-DE" sz="1500" dirty="0" err="1"/>
                <a:t>young</a:t>
              </a:r>
              <a:r>
                <a:rPr lang="de-DE" sz="1500" dirty="0"/>
                <a:t> </a:t>
              </a:r>
              <a:r>
                <a:rPr lang="de-DE" sz="1500" dirty="0" err="1"/>
                <a:t>students</a:t>
              </a:r>
              <a:r>
                <a:rPr lang="de-DE" sz="1500" dirty="0"/>
                <a:t> </a:t>
              </a:r>
              <a:r>
                <a:rPr lang="de-DE" sz="1500" dirty="0" err="1"/>
                <a:t>and</a:t>
              </a:r>
              <a:r>
                <a:rPr lang="de-DE" sz="1500" dirty="0"/>
                <a:t> </a:t>
              </a:r>
              <a:r>
                <a:rPr lang="de-DE" sz="1500" dirty="0" err="1"/>
                <a:t>early</a:t>
              </a:r>
              <a:r>
                <a:rPr lang="de-DE" sz="1500" dirty="0"/>
                <a:t>-</a:t>
              </a:r>
              <a:br>
                <a:rPr lang="de-DE" sz="1500" dirty="0"/>
              </a:br>
              <a:r>
                <a:rPr lang="de-DE" sz="1500" dirty="0" err="1"/>
                <a:t>career</a:t>
              </a:r>
              <a:r>
                <a:rPr lang="de-DE" sz="1500" dirty="0"/>
                <a:t> </a:t>
              </a:r>
              <a:r>
                <a:rPr lang="de-DE" sz="1500" dirty="0" err="1"/>
                <a:t>researches</a:t>
              </a:r>
              <a:r>
                <a:rPr lang="de-DE" sz="1500" dirty="0"/>
                <a:t> in PAHN-</a:t>
              </a:r>
              <a:r>
                <a:rPr lang="de-DE" sz="1500" dirty="0" err="1"/>
                <a:t>PaN</a:t>
              </a:r>
              <a:r>
                <a:rPr lang="de-DE" sz="1500" dirty="0"/>
                <a:t>-relevant </a:t>
              </a:r>
              <a:r>
                <a:rPr lang="de-DE" sz="1500" dirty="0" err="1"/>
                <a:t>topics</a:t>
              </a:r>
              <a:r>
                <a:rPr lang="de-DE" sz="1500" dirty="0"/>
                <a:t>, </a:t>
              </a:r>
              <a:r>
                <a:rPr lang="de-DE" sz="1500" dirty="0" err="1"/>
                <a:t>mentor</a:t>
              </a:r>
              <a:r>
                <a:rPr lang="de-DE" sz="1500" dirty="0"/>
                <a:t> </a:t>
              </a:r>
              <a:r>
                <a:rPr lang="de-DE" sz="1500" dirty="0" err="1"/>
                <a:t>and</a:t>
              </a:r>
              <a:r>
                <a:rPr lang="de-DE" sz="1500" dirty="0"/>
                <a:t> </a:t>
              </a:r>
              <a:r>
                <a:rPr lang="de-DE" sz="1500" dirty="0" err="1"/>
                <a:t>advise</a:t>
              </a:r>
              <a:r>
                <a:rPr lang="de-DE" sz="1500" dirty="0"/>
                <a:t> </a:t>
              </a:r>
              <a:br>
                <a:rPr lang="de-DE" sz="1500" dirty="0"/>
              </a:br>
              <a:r>
                <a:rPr lang="de-DE" sz="1500" dirty="0" err="1"/>
                <a:t>them</a:t>
              </a:r>
              <a:r>
                <a:rPr lang="de-DE" sz="1500" dirty="0"/>
                <a:t>, </a:t>
              </a:r>
              <a:r>
                <a:rPr lang="de-DE" sz="1500" dirty="0" err="1"/>
                <a:t>and</a:t>
              </a:r>
              <a:r>
                <a:rPr lang="de-DE" sz="1500" dirty="0"/>
                <a:t> </a:t>
              </a:r>
              <a:r>
                <a:rPr lang="de-DE" sz="1500" dirty="0" err="1"/>
                <a:t>disseminate</a:t>
              </a:r>
              <a:r>
                <a:rPr lang="de-DE" sz="1500" dirty="0"/>
                <a:t> </a:t>
              </a:r>
              <a:r>
                <a:rPr lang="de-DE" sz="1500" dirty="0" err="1"/>
                <a:t>concepts</a:t>
              </a:r>
              <a:r>
                <a:rPr lang="de-DE" sz="1500" dirty="0"/>
                <a:t>, </a:t>
              </a:r>
              <a:r>
                <a:rPr lang="de-DE" sz="1500" dirty="0" err="1"/>
                <a:t>tools</a:t>
              </a:r>
              <a:r>
                <a:rPr lang="de-DE" sz="1500" dirty="0"/>
                <a:t> </a:t>
              </a:r>
              <a:r>
                <a:rPr lang="de-DE" sz="1500" dirty="0" err="1"/>
                <a:t>and</a:t>
              </a:r>
              <a:r>
                <a:rPr lang="de-DE" sz="1500" dirty="0"/>
                <a:t> </a:t>
              </a:r>
              <a:r>
                <a:rPr lang="de-DE" sz="1500" dirty="0" err="1"/>
                <a:t>results</a:t>
              </a:r>
              <a:r>
                <a:rPr lang="de-DE" sz="1500" dirty="0"/>
                <a:t> </a:t>
              </a:r>
              <a:r>
                <a:rPr lang="de-DE" sz="1500" dirty="0" err="1"/>
                <a:t>to</a:t>
              </a:r>
              <a:r>
                <a:rPr lang="de-DE" sz="1500" dirty="0"/>
                <a:t> </a:t>
              </a:r>
              <a:r>
                <a:rPr lang="de-DE" sz="1500" dirty="0" err="1"/>
                <a:t>the</a:t>
              </a:r>
              <a:r>
                <a:rPr lang="de-DE" sz="1500" dirty="0"/>
                <a:t> </a:t>
              </a:r>
              <a:r>
                <a:rPr lang="de-DE" sz="1500" dirty="0" err="1"/>
                <a:t>general</a:t>
              </a:r>
              <a:r>
                <a:rPr lang="de-DE" sz="1500" dirty="0"/>
                <a:t> </a:t>
              </a:r>
              <a:br>
                <a:rPr lang="de-DE" sz="1500" dirty="0"/>
              </a:br>
              <a:r>
                <a:rPr lang="de-DE" sz="1500" dirty="0" err="1"/>
                <a:t>public</a:t>
              </a:r>
              <a:r>
                <a:rPr lang="de-DE" sz="1500" dirty="0"/>
                <a:t>. Teaching material </a:t>
              </a:r>
              <a:r>
                <a:rPr lang="de-DE" sz="1500" dirty="0" err="1"/>
                <a:t>is</a:t>
              </a:r>
              <a:r>
                <a:rPr lang="de-DE" sz="1500" dirty="0"/>
                <a:t> </a:t>
              </a:r>
              <a:r>
                <a:rPr lang="de-DE" sz="1500" dirty="0" err="1"/>
                <a:t>provided</a:t>
              </a:r>
              <a:r>
                <a:rPr lang="de-DE" sz="1500" dirty="0"/>
                <a:t> </a:t>
              </a:r>
              <a:r>
                <a:rPr lang="de-DE" sz="1500" dirty="0" err="1"/>
                <a:t>for</a:t>
              </a:r>
              <a:r>
                <a:rPr lang="de-DE" sz="1500" dirty="0"/>
                <a:t> </a:t>
              </a:r>
              <a:r>
                <a:rPr lang="de-DE" sz="1500" dirty="0" err="1"/>
                <a:t>university</a:t>
              </a:r>
              <a:r>
                <a:rPr lang="de-DE" sz="1500" dirty="0"/>
                <a:t> </a:t>
              </a:r>
              <a:r>
                <a:rPr lang="de-DE" sz="1500" dirty="0" err="1"/>
                <a:t>education</a:t>
              </a:r>
              <a:r>
                <a:rPr lang="de-DE" sz="1500" dirty="0"/>
                <a:t>, </a:t>
              </a:r>
              <a:r>
                <a:rPr lang="de-DE" sz="1500" dirty="0" err="1"/>
                <a:t>and</a:t>
              </a:r>
              <a:r>
                <a:rPr lang="de-DE" sz="1500" dirty="0"/>
                <a:t> </a:t>
              </a:r>
              <a:br>
                <a:rPr lang="de-DE" sz="1500" dirty="0"/>
              </a:br>
              <a:r>
                <a:rPr lang="de-DE" sz="1500" dirty="0" err="1"/>
                <a:t>courses</a:t>
              </a:r>
              <a:r>
                <a:rPr lang="de-DE" sz="1500" dirty="0"/>
                <a:t> </a:t>
              </a:r>
              <a:r>
                <a:rPr lang="de-DE" sz="1500" dirty="0" err="1"/>
                <a:t>and</a:t>
              </a:r>
              <a:r>
                <a:rPr lang="de-DE" sz="1500" dirty="0"/>
                <a:t> </a:t>
              </a:r>
              <a:r>
                <a:rPr lang="de-DE" sz="1500" dirty="0" err="1"/>
                <a:t>hands</a:t>
              </a:r>
              <a:r>
                <a:rPr lang="de-DE" sz="1500" dirty="0"/>
                <a:t>-on </a:t>
              </a:r>
              <a:r>
                <a:rPr lang="de-DE" sz="1500" dirty="0" err="1"/>
                <a:t>masterclass</a:t>
              </a:r>
              <a:r>
                <a:rPr lang="de-DE" sz="1500" dirty="0"/>
                <a:t> </a:t>
              </a:r>
              <a:r>
                <a:rPr lang="de-DE" sz="1500" dirty="0" err="1"/>
                <a:t>are</a:t>
              </a:r>
              <a:r>
                <a:rPr lang="de-DE" sz="1500" dirty="0"/>
                <a:t> </a:t>
              </a:r>
              <a:r>
                <a:rPr lang="de-DE" sz="1500" dirty="0" err="1"/>
                <a:t>provided</a:t>
              </a:r>
              <a:r>
                <a:rPr lang="de-DE" sz="1500" dirty="0"/>
                <a:t> </a:t>
              </a:r>
              <a:r>
                <a:rPr lang="de-DE" sz="1500" dirty="0" err="1"/>
                <a:t>for</a:t>
              </a:r>
              <a:r>
                <a:rPr lang="de-DE" sz="1500" dirty="0"/>
                <a:t> </a:t>
              </a:r>
              <a:r>
                <a:rPr lang="de-DE" sz="1500" dirty="0" err="1"/>
                <a:t>high-schools</a:t>
              </a:r>
              <a:r>
                <a:rPr lang="de-DE" sz="1500" dirty="0"/>
                <a:t> </a:t>
              </a:r>
              <a:br>
                <a:rPr lang="de-DE" sz="1500" dirty="0"/>
              </a:br>
              <a:r>
                <a:rPr lang="de-DE" sz="1500" dirty="0"/>
                <a:t>in </a:t>
              </a:r>
              <a:r>
                <a:rPr lang="de-DE" sz="1500" dirty="0" err="1"/>
                <a:t>order</a:t>
              </a:r>
              <a:r>
                <a:rPr lang="de-DE" sz="1500" dirty="0"/>
                <a:t> </a:t>
              </a:r>
              <a:r>
                <a:rPr lang="de-DE" sz="1500" dirty="0" err="1"/>
                <a:t>to</a:t>
              </a:r>
              <a:r>
                <a:rPr lang="de-DE" sz="1500" dirty="0"/>
                <a:t> </a:t>
              </a:r>
              <a:r>
                <a:rPr lang="de-DE" sz="1500" dirty="0" err="1"/>
                <a:t>inspire</a:t>
              </a:r>
              <a:r>
                <a:rPr lang="de-DE" sz="1500" dirty="0"/>
                <a:t> </a:t>
              </a:r>
              <a:r>
                <a:rPr lang="de-DE" sz="1500" dirty="0" err="1"/>
                <a:t>them</a:t>
              </a:r>
              <a:r>
                <a:rPr lang="de-DE" sz="1500" dirty="0"/>
                <a:t> </a:t>
              </a:r>
              <a:r>
                <a:rPr lang="de-DE" sz="1500" dirty="0" err="1"/>
                <a:t>and</a:t>
              </a:r>
              <a:r>
                <a:rPr lang="de-DE" sz="1500" dirty="0"/>
                <a:t> </a:t>
              </a:r>
              <a:r>
                <a:rPr lang="de-DE" sz="1500" dirty="0" err="1"/>
                <a:t>to</a:t>
              </a:r>
              <a:r>
                <a:rPr lang="de-DE" sz="1500" dirty="0"/>
                <a:t> </a:t>
              </a:r>
              <a:r>
                <a:rPr lang="de-DE" sz="1500" dirty="0" err="1"/>
                <a:t>get</a:t>
              </a:r>
              <a:r>
                <a:rPr lang="de-DE" sz="1500" dirty="0"/>
                <a:t> </a:t>
              </a:r>
              <a:r>
                <a:rPr lang="de-DE" sz="1500" dirty="0" err="1"/>
                <a:t>them</a:t>
              </a:r>
              <a:r>
                <a:rPr lang="de-DE" sz="1500" dirty="0"/>
                <a:t> </a:t>
              </a:r>
              <a:r>
                <a:rPr lang="de-DE" sz="1500" dirty="0" err="1"/>
                <a:t>involved</a:t>
              </a:r>
              <a:r>
                <a:rPr lang="de-DE" sz="1500" dirty="0"/>
                <a:t>. 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87978B2-7B36-6843-8003-201397CAFF13}"/>
                </a:ext>
              </a:extLst>
            </p:cNvPr>
            <p:cNvCxnSpPr>
              <a:cxnSpLocks/>
              <a:stCxn id="23" idx="0"/>
            </p:cNvCxnSpPr>
            <p:nvPr/>
          </p:nvCxnSpPr>
          <p:spPr>
            <a:xfrm flipH="1" flipV="1">
              <a:off x="3060154" y="4455581"/>
              <a:ext cx="205847" cy="289595"/>
            </a:xfrm>
            <a:prstGeom prst="straightConnector1">
              <a:avLst/>
            </a:prstGeom>
            <a:ln w="41275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9955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Task Areas</a:t>
            </a:r>
            <a:endParaRPr lang="en-GB" i="1" dirty="0">
              <a:solidFill>
                <a:srgbClr val="0070C0"/>
              </a:solidFill>
            </a:endParaRPr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67408" y="6586953"/>
            <a:ext cx="9991716" cy="154415"/>
          </a:xfrm>
        </p:spPr>
        <p:txBody>
          <a:bodyPr/>
          <a:lstStyle/>
          <a:p>
            <a:r>
              <a:rPr lang="en-US"/>
              <a:t>PAHN-PaN   |  Karlsruhe, 30 Sep 2019  |  TSS</a:t>
            </a:r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4943830-ECB9-F546-A307-12D90129C4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/>
          <a:p>
            <a:r>
              <a:rPr lang="en-US" dirty="0"/>
              <a:t>And cross-cutting topics </a:t>
            </a:r>
            <a:br>
              <a:rPr lang="en-US" dirty="0"/>
            </a:br>
            <a:endParaRPr lang="en-US" sz="1800" i="1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/>
          </p:nvPr>
        </p:nvGraphicFramePr>
        <p:xfrm>
          <a:off x="10968904" y="115888"/>
          <a:ext cx="1103760" cy="95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5" name="Acrobat Document" r:id="rId4" imgW="2831779" imgH="2438356" progId="AcroExch.Document.DC">
                  <p:embed/>
                </p:oleObj>
              </mc:Choice>
              <mc:Fallback>
                <p:oleObj name="Acrobat Document" r:id="rId4" imgW="2831779" imgH="2438356" progId="AcroExch.Document.DC">
                  <p:embed/>
                  <p:pic>
                    <p:nvPicPr>
                      <p:cNvPr id="5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8904" y="115888"/>
                        <a:ext cx="1103760" cy="950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C272E4A-3ED4-E24A-912C-77A08B8EF8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712" y="72611"/>
            <a:ext cx="7056784" cy="677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085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B3EA09-D0C4-E346-89D6-54293BE5D8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7820">
            <a:off x="1265878" y="1022784"/>
            <a:ext cx="3701010" cy="520410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The Proposal</a:t>
            </a:r>
            <a:endParaRPr lang="en-GB" i="1" dirty="0">
              <a:solidFill>
                <a:srgbClr val="0070C0"/>
              </a:solidFill>
            </a:endParaRPr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67408" y="6586953"/>
            <a:ext cx="9991716" cy="154415"/>
          </a:xfrm>
        </p:spPr>
        <p:txBody>
          <a:bodyPr/>
          <a:lstStyle/>
          <a:p>
            <a:r>
              <a:rPr lang="en-US"/>
              <a:t>PAHN-PaN   |  Karlsruhe, 30 Sep 2019  |  TSS</a:t>
            </a:r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4943830-ECB9-F546-A307-12D90129C4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/>
          <a:p>
            <a:r>
              <a:rPr lang="en-US" dirty="0"/>
              <a:t>Status</a:t>
            </a:r>
            <a:endParaRPr lang="en-US" sz="1800" i="1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/>
          </p:nvPr>
        </p:nvGraphicFramePr>
        <p:xfrm>
          <a:off x="10968904" y="115888"/>
          <a:ext cx="1103760" cy="95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0" name="Acrobat Document" r:id="rId5" imgW="2831779" imgH="2438356" progId="AcroExch.Document.DC">
                  <p:embed/>
                </p:oleObj>
              </mc:Choice>
              <mc:Fallback>
                <p:oleObj name="Acrobat Document" r:id="rId5" imgW="2831779" imgH="2438356" progId="AcroExch.Document.DC">
                  <p:embed/>
                  <p:pic>
                    <p:nvPicPr>
                      <p:cNvPr id="5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8904" y="115888"/>
                        <a:ext cx="1103760" cy="950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E0D3153E-8C12-2D4F-8D25-FC3EA35B00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864" y="461830"/>
            <a:ext cx="4008348" cy="594065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D67CF7-E277-3641-8AA9-1877F9B9DE97}"/>
              </a:ext>
            </a:extLst>
          </p:cNvPr>
          <p:cNvSpPr txBox="1"/>
          <p:nvPr/>
        </p:nvSpPr>
        <p:spPr>
          <a:xfrm>
            <a:off x="8725743" y="4509120"/>
            <a:ext cx="3212739" cy="1400383"/>
          </a:xfrm>
          <a:prstGeom prst="rect">
            <a:avLst/>
          </a:prstGeom>
          <a:solidFill>
            <a:schemeClr val="bg1">
              <a:lumMod val="85000"/>
              <a:alpha val="79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&gt; 100 </a:t>
            </a:r>
            <a:r>
              <a:rPr lang="de-DE" sz="1600" dirty="0" err="1"/>
              <a:t>pages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filling</a:t>
            </a:r>
            <a:r>
              <a:rPr lang="de-DE" sz="1600" dirty="0"/>
              <a:t> </a:t>
            </a:r>
            <a:r>
              <a:rPr lang="de-DE" sz="1600" dirty="0" err="1"/>
              <a:t>quickly</a:t>
            </a:r>
            <a:endParaRPr lang="de-DE" sz="1600" dirty="0"/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600" dirty="0" err="1"/>
              <a:t>Especially</a:t>
            </a:r>
            <a:r>
              <a:rPr lang="de-DE" sz="1600" dirty="0"/>
              <a:t> </a:t>
            </a:r>
            <a:r>
              <a:rPr lang="de-DE" sz="1600" dirty="0" err="1"/>
              <a:t>introductory</a:t>
            </a:r>
            <a:r>
              <a:rPr lang="de-DE" sz="1600" dirty="0"/>
              <a:t> </a:t>
            </a:r>
            <a:r>
              <a:rPr lang="de-DE" sz="1600" dirty="0" err="1"/>
              <a:t>text</a:t>
            </a:r>
            <a:r>
              <a:rPr lang="de-DE" sz="1600" dirty="0"/>
              <a:t> </a:t>
            </a:r>
            <a:br>
              <a:rPr lang="de-DE" sz="1600" dirty="0"/>
            </a:br>
            <a:r>
              <a:rPr lang="de-DE" sz="1600" dirty="0" err="1"/>
              <a:t>parts</a:t>
            </a:r>
            <a:r>
              <a:rPr lang="de-DE" sz="1600" dirty="0"/>
              <a:t> still </a:t>
            </a:r>
            <a:r>
              <a:rPr lang="de-DE" sz="1600" dirty="0" err="1"/>
              <a:t>missing</a:t>
            </a:r>
            <a:endParaRPr lang="de-DE" sz="1600" dirty="0"/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Numbers </a:t>
            </a:r>
            <a:r>
              <a:rPr lang="de-DE" sz="1600" dirty="0" err="1"/>
              <a:t>being</a:t>
            </a:r>
            <a:r>
              <a:rPr lang="de-DE" sz="1600" dirty="0"/>
              <a:t> </a:t>
            </a:r>
            <a:r>
              <a:rPr lang="de-DE" sz="1600" dirty="0" err="1"/>
              <a:t>consolidated</a:t>
            </a:r>
            <a:endParaRPr lang="de-DE" sz="1600" dirty="0"/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de-DE" sz="1600" dirty="0"/>
              <a:t>2,5 </a:t>
            </a:r>
            <a:r>
              <a:rPr lang="de-DE" sz="1600" dirty="0" err="1"/>
              <a:t>weeks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/>
              <a:t>go</a:t>
            </a:r>
            <a:r>
              <a:rPr lang="de-DE" sz="1600" dirty="0"/>
              <a:t> ... </a:t>
            </a:r>
          </a:p>
        </p:txBody>
      </p:sp>
    </p:spTree>
    <p:extLst>
      <p:ext uri="{BB962C8B-B14F-4D97-AF65-F5344CB8AC3E}">
        <p14:creationId xmlns:p14="http://schemas.microsoft.com/office/powerpoint/2010/main" val="4076074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Governance and </a:t>
            </a:r>
            <a:r>
              <a:rPr lang="en-US" dirty="0" err="1">
                <a:solidFill>
                  <a:srgbClr val="0070C0"/>
                </a:solidFill>
              </a:rPr>
              <a:t>Organisation</a:t>
            </a:r>
            <a:endParaRPr lang="en-GB" i="1" dirty="0">
              <a:solidFill>
                <a:srgbClr val="0070C0"/>
              </a:solidFill>
            </a:endParaRPr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67408" y="6586953"/>
            <a:ext cx="9991716" cy="154415"/>
          </a:xfrm>
        </p:spPr>
        <p:txBody>
          <a:bodyPr/>
          <a:lstStyle/>
          <a:p>
            <a:r>
              <a:rPr lang="en-US"/>
              <a:t>PAHN-PaN   |  Karlsruhe, 30 Sep 2019  |  TSS</a:t>
            </a:r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4943830-ECB9-F546-A307-12D90129C4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/>
          <a:p>
            <a:r>
              <a:rPr lang="en-US" dirty="0"/>
              <a:t>Of the PAHN-</a:t>
            </a:r>
            <a:r>
              <a:rPr lang="en-US" dirty="0" err="1"/>
              <a:t>PaN</a:t>
            </a:r>
            <a:r>
              <a:rPr lang="en-US" dirty="0"/>
              <a:t> consortium</a:t>
            </a:r>
            <a:endParaRPr lang="en-US" sz="1800" i="1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/>
          </p:nvPr>
        </p:nvGraphicFramePr>
        <p:xfrm>
          <a:off x="10968904" y="115888"/>
          <a:ext cx="1103760" cy="95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8" name="Acrobat Document" r:id="rId4" imgW="2831779" imgH="2438356" progId="AcroExch.Document.DC">
                  <p:embed/>
                </p:oleObj>
              </mc:Choice>
              <mc:Fallback>
                <p:oleObj name="Acrobat Document" r:id="rId4" imgW="2831779" imgH="2438356" progId="AcroExch.Document.DC">
                  <p:embed/>
                  <p:pic>
                    <p:nvPicPr>
                      <p:cNvPr id="5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8904" y="115888"/>
                        <a:ext cx="1103760" cy="950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/>
          <p:cNvSpPr/>
          <p:nvPr/>
        </p:nvSpPr>
        <p:spPr>
          <a:xfrm>
            <a:off x="1415480" y="4941168"/>
            <a:ext cx="9793088" cy="158417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err="1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DDB850-C50B-DB44-AAAC-4D464D95ED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51" y="1196752"/>
            <a:ext cx="11376001" cy="525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82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F22D09F-915E-0247-9180-A6D841113A7A}"/>
              </a:ext>
            </a:extLst>
          </p:cNvPr>
          <p:cNvSpPr/>
          <p:nvPr/>
        </p:nvSpPr>
        <p:spPr>
          <a:xfrm>
            <a:off x="504180" y="1177607"/>
            <a:ext cx="11016604" cy="524618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A Word on Synergies</a:t>
            </a:r>
            <a:endParaRPr lang="en-GB" i="1" dirty="0">
              <a:solidFill>
                <a:srgbClr val="0070C0"/>
              </a:solidFill>
            </a:endParaRPr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67408" y="6586953"/>
            <a:ext cx="9991716" cy="154415"/>
          </a:xfrm>
        </p:spPr>
        <p:txBody>
          <a:bodyPr/>
          <a:lstStyle/>
          <a:p>
            <a:r>
              <a:rPr lang="en-US"/>
              <a:t>PAHN-PaN   |  Karlsruhe, 30 Sep 2019  |  TSS</a:t>
            </a:r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4943830-ECB9-F546-A307-12D90129C4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7" y="817500"/>
            <a:ext cx="11376025" cy="379252"/>
          </a:xfrm>
        </p:spPr>
        <p:txBody>
          <a:bodyPr/>
          <a:lstStyle/>
          <a:p>
            <a:r>
              <a:rPr lang="en-US" dirty="0"/>
              <a:t>With other NFDI consortia</a:t>
            </a:r>
            <a:endParaRPr lang="en-US" sz="1800" i="1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/>
          </p:nvPr>
        </p:nvGraphicFramePr>
        <p:xfrm>
          <a:off x="10968904" y="115888"/>
          <a:ext cx="1103760" cy="95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7" name="Acrobat Document" r:id="rId4" imgW="2831779" imgH="2438356" progId="AcroExch.Document.DC">
                  <p:embed/>
                </p:oleObj>
              </mc:Choice>
              <mc:Fallback>
                <p:oleObj name="Acrobat Document" r:id="rId4" imgW="2831779" imgH="2438356" progId="AcroExch.Document.DC">
                  <p:embed/>
                  <p:pic>
                    <p:nvPicPr>
                      <p:cNvPr id="5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8904" y="115888"/>
                        <a:ext cx="1103760" cy="950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B09CA8EB-8F74-C441-9155-A8FAAA0BF995}"/>
              </a:ext>
            </a:extLst>
          </p:cNvPr>
          <p:cNvSpPr/>
          <p:nvPr/>
        </p:nvSpPr>
        <p:spPr>
          <a:xfrm>
            <a:off x="6095999" y="3162200"/>
            <a:ext cx="2736304" cy="1296144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1"/>
                </a:solidFill>
              </a:rPr>
              <a:t>PAHN-</a:t>
            </a:r>
            <a:r>
              <a:rPr lang="de-DE" sz="2400" b="1" dirty="0" err="1">
                <a:solidFill>
                  <a:schemeClr val="bg1"/>
                </a:solidFill>
              </a:rPr>
              <a:t>PaN</a:t>
            </a:r>
            <a:endParaRPr lang="de-DE" sz="24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ADC130-70F0-E543-A6D3-87D7E6747B3F}"/>
              </a:ext>
            </a:extLst>
          </p:cNvPr>
          <p:cNvSpPr txBox="1"/>
          <p:nvPr/>
        </p:nvSpPr>
        <p:spPr>
          <a:xfrm>
            <a:off x="2135560" y="1948643"/>
            <a:ext cx="3388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NFDI </a:t>
            </a:r>
            <a:r>
              <a:rPr lang="de-DE" sz="2400" b="1" dirty="0" err="1"/>
              <a:t>Directorate</a:t>
            </a:r>
            <a:r>
              <a:rPr lang="de-DE" sz="2400" b="1" dirty="0"/>
              <a:t> / e.V.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21077A3-7841-7449-A965-AA83040D1F45}"/>
              </a:ext>
            </a:extLst>
          </p:cNvPr>
          <p:cNvGrpSpPr/>
          <p:nvPr/>
        </p:nvGrpSpPr>
        <p:grpSpPr>
          <a:xfrm>
            <a:off x="6968480" y="2336012"/>
            <a:ext cx="3852428" cy="1483487"/>
            <a:chOff x="6968480" y="2336012"/>
            <a:chExt cx="3852428" cy="148348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7561ECF-BE7F-2749-8D74-A2360BD946FB}"/>
                </a:ext>
              </a:extLst>
            </p:cNvPr>
            <p:cNvSpPr/>
            <p:nvPr/>
          </p:nvSpPr>
          <p:spPr>
            <a:xfrm>
              <a:off x="8588660" y="2919398"/>
              <a:ext cx="2232248" cy="900101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</a:rPr>
                <a:t>DAPHNE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BCC90E8-764A-EF4D-8A30-D9A0EE787288}"/>
                </a:ext>
              </a:extLst>
            </p:cNvPr>
            <p:cNvSpPr/>
            <p:nvPr/>
          </p:nvSpPr>
          <p:spPr>
            <a:xfrm>
              <a:off x="6968480" y="2336012"/>
              <a:ext cx="2232248" cy="900101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 err="1">
                  <a:solidFill>
                    <a:schemeClr val="bg1"/>
                  </a:solidFill>
                </a:rPr>
                <a:t>AstroNFDI</a:t>
              </a:r>
              <a:endParaRPr lang="de-DE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8851325-31BF-5841-9D8E-EFA77281DC77}"/>
              </a:ext>
            </a:extLst>
          </p:cNvPr>
          <p:cNvGrpSpPr/>
          <p:nvPr/>
        </p:nvGrpSpPr>
        <p:grpSpPr>
          <a:xfrm>
            <a:off x="7668083" y="4105610"/>
            <a:ext cx="3396468" cy="1591643"/>
            <a:chOff x="7668083" y="4105610"/>
            <a:chExt cx="3396468" cy="159164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39AC9C0-05BE-2E4E-A5CA-666638A1C4DF}"/>
                </a:ext>
              </a:extLst>
            </p:cNvPr>
            <p:cNvSpPr/>
            <p:nvPr/>
          </p:nvSpPr>
          <p:spPr>
            <a:xfrm>
              <a:off x="8832303" y="4105610"/>
              <a:ext cx="2232248" cy="90010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>
                  <a:solidFill>
                    <a:schemeClr val="tx1"/>
                  </a:solidFill>
                </a:rPr>
                <a:t>FAIR-Mat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C751028-02FC-3348-87C9-95C623E4079F}"/>
                </a:ext>
              </a:extLst>
            </p:cNvPr>
            <p:cNvSpPr/>
            <p:nvPr/>
          </p:nvSpPr>
          <p:spPr>
            <a:xfrm>
              <a:off x="7668083" y="4797152"/>
              <a:ext cx="2232248" cy="90010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>
                  <a:solidFill>
                    <a:schemeClr val="tx1"/>
                  </a:solidFill>
                </a:rPr>
                <a:t>NFDI4Phys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E58B195-48D6-804B-9761-351AACFB46CE}"/>
              </a:ext>
            </a:extLst>
          </p:cNvPr>
          <p:cNvGrpSpPr/>
          <p:nvPr/>
        </p:nvGrpSpPr>
        <p:grpSpPr>
          <a:xfrm>
            <a:off x="2991270" y="3058553"/>
            <a:ext cx="2532333" cy="1634779"/>
            <a:chOff x="2991270" y="3058553"/>
            <a:chExt cx="2532333" cy="163477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6E69BEE-AFB3-EF41-8081-6086152A4A68}"/>
                </a:ext>
              </a:extLst>
            </p:cNvPr>
            <p:cNvSpPr/>
            <p:nvPr/>
          </p:nvSpPr>
          <p:spPr>
            <a:xfrm>
              <a:off x="2991270" y="3058553"/>
              <a:ext cx="2232248" cy="900101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>
                  <a:solidFill>
                    <a:schemeClr val="tx1"/>
                  </a:solidFill>
                </a:rPr>
                <a:t>HPC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35344B3-89F5-C649-80BD-1D997117FA60}"/>
                </a:ext>
              </a:extLst>
            </p:cNvPr>
            <p:cNvSpPr/>
            <p:nvPr/>
          </p:nvSpPr>
          <p:spPr>
            <a:xfrm>
              <a:off x="3291355" y="3793231"/>
              <a:ext cx="2232248" cy="900101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>
                  <a:solidFill>
                    <a:schemeClr val="tx1"/>
                  </a:solidFill>
                </a:rPr>
                <a:t>...</a:t>
              </a:r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8E77E9A0-F133-CB4A-BD57-B9198378D2E7}"/>
              </a:ext>
            </a:extLst>
          </p:cNvPr>
          <p:cNvSpPr/>
          <p:nvPr/>
        </p:nvSpPr>
        <p:spPr>
          <a:xfrm>
            <a:off x="5126970" y="4603388"/>
            <a:ext cx="2232248" cy="90010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MARDI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020CAE3-C19C-5648-90DD-750C4E301D84}"/>
              </a:ext>
            </a:extLst>
          </p:cNvPr>
          <p:cNvGrpSpPr/>
          <p:nvPr/>
        </p:nvGrpSpPr>
        <p:grpSpPr>
          <a:xfrm>
            <a:off x="623392" y="3058552"/>
            <a:ext cx="3096344" cy="2458680"/>
            <a:chOff x="623392" y="3058552"/>
            <a:chExt cx="3096344" cy="245868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DA2C31C-D9C9-4E40-A775-8EEE0DDEFDB4}"/>
                </a:ext>
              </a:extLst>
            </p:cNvPr>
            <p:cNvSpPr/>
            <p:nvPr/>
          </p:nvSpPr>
          <p:spPr>
            <a:xfrm>
              <a:off x="623392" y="3058552"/>
              <a:ext cx="2232248" cy="90010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>
                  <a:solidFill>
                    <a:schemeClr val="tx1"/>
                  </a:solidFill>
                </a:rPr>
                <a:t>...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C04514C-8539-FB48-BE9D-702215865CD9}"/>
                </a:ext>
              </a:extLst>
            </p:cNvPr>
            <p:cNvSpPr/>
            <p:nvPr/>
          </p:nvSpPr>
          <p:spPr>
            <a:xfrm>
              <a:off x="775792" y="3897051"/>
              <a:ext cx="2232248" cy="90010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>
                  <a:solidFill>
                    <a:schemeClr val="tx1"/>
                  </a:solidFill>
                </a:rPr>
                <a:t>...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E8C9FA4-51E7-064F-9AEC-B6287733D96A}"/>
                </a:ext>
              </a:extLst>
            </p:cNvPr>
            <p:cNvSpPr/>
            <p:nvPr/>
          </p:nvSpPr>
          <p:spPr>
            <a:xfrm>
              <a:off x="1487488" y="4617131"/>
              <a:ext cx="2232248" cy="90010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>
                  <a:solidFill>
                    <a:schemeClr val="tx1"/>
                  </a:solidFill>
                </a:rPr>
                <a:t>...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935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0AD6CCA-2661-4C25-9614-623803F925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Thomas Schörner-Sadenius</a:t>
            </a:r>
          </a:p>
          <a:p>
            <a:r>
              <a:rPr lang="de-DE" dirty="0"/>
              <a:t>DESY FM / CMS</a:t>
            </a:r>
          </a:p>
          <a:p>
            <a:r>
              <a:rPr lang="de-DE" dirty="0"/>
              <a:t>E-Mail: 	</a:t>
            </a:r>
            <a:r>
              <a:rPr lang="de-DE" dirty="0" err="1"/>
              <a:t>thomas.schoerner@desy.de</a:t>
            </a:r>
            <a:endParaRPr lang="de-DE" dirty="0"/>
          </a:p>
          <a:p>
            <a:r>
              <a:rPr lang="de-DE" dirty="0"/>
              <a:t>Phone: 	+49 40 8998 3429</a:t>
            </a:r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407988" y="349610"/>
            <a:ext cx="11376025" cy="35111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>
                <a:solidFill>
                  <a:srgbClr val="0070C0"/>
                </a:solidFill>
              </a:rPr>
              <a:t>Thank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you</a:t>
            </a:r>
            <a:endParaRPr lang="de-DE" dirty="0">
              <a:solidFill>
                <a:srgbClr val="0070C0"/>
              </a:solidFill>
            </a:endParaRP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233613"/>
              </p:ext>
            </p:extLst>
          </p:nvPr>
        </p:nvGraphicFramePr>
        <p:xfrm>
          <a:off x="10969625" y="115888"/>
          <a:ext cx="1103313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5" name="Acrobat Document" r:id="rId3" imgW="2831779" imgH="2438356" progId="AcroExch.Document.DC">
                  <p:embed/>
                </p:oleObj>
              </mc:Choice>
              <mc:Fallback>
                <p:oleObj name="Acrobat Document" r:id="rId3" imgW="2831779" imgH="2438356" progId="AcroExch.Document.DC">
                  <p:embed/>
                  <p:pic>
                    <p:nvPicPr>
                      <p:cNvPr id="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9625" y="115888"/>
                        <a:ext cx="1103313" cy="950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9014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1896185314"/>
      </p:ext>
    </p:extLst>
  </p:cSld>
  <p:clrMapOvr>
    <a:masterClrMapping/>
  </p:clrMapOvr>
</p:sld>
</file>

<file path=ppt/theme/theme1.xml><?xml version="1.0" encoding="utf-8"?>
<a:theme xmlns:a="http://schemas.openxmlformats.org/drawingml/2006/main" name="DESY">
  <a:themeElements>
    <a:clrScheme name="DESY">
      <a:dk1>
        <a:sysClr val="windowText" lastClr="000000"/>
      </a:dk1>
      <a:lt1>
        <a:sysClr val="window" lastClr="FFFFFF"/>
      </a:lt1>
      <a:dk2>
        <a:srgbClr val="898D8D"/>
      </a:dk2>
      <a:lt2>
        <a:srgbClr val="B2B4B2"/>
      </a:lt2>
      <a:accent1>
        <a:srgbClr val="009FDF"/>
      </a:accent1>
      <a:accent2>
        <a:srgbClr val="F18F1F"/>
      </a:accent2>
      <a:accent3>
        <a:srgbClr val="004B7D"/>
      </a:accent3>
      <a:accent4>
        <a:srgbClr val="898D8D"/>
      </a:accent4>
      <a:accent5>
        <a:srgbClr val="B2B4B2"/>
      </a:accent5>
      <a:accent6>
        <a:srgbClr val="375E77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tx1"/>
          </a:solidFill>
        </a:ln>
      </a:spPr>
      <a:bodyPr rtlCol="0" anchor="ctr"/>
      <a:lstStyle>
        <a:defPPr algn="ctr">
          <a:defRPr sz="16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>
      <a:srgbClr val="8B6EC9"/>
    </a:custClr>
    <a:custClr>
      <a:srgbClr val="E35D50"/>
    </a:custClr>
    <a:custClr>
      <a:srgbClr val="5BC5F1"/>
    </a:custClr>
    <a:custClr>
      <a:srgbClr val="00AA92"/>
    </a:custClr>
  </a:custClrLst>
  <a:extLst>
    <a:ext uri="{05A4C25C-085E-4340-85A3-A5531E510DB2}">
      <thm15:themeFamily xmlns:thm15="http://schemas.microsoft.com/office/thememl/2012/main" name="Präsentation10" id="{2B0CCFEF-3092-0942-8FFD-946A8089C971}" vid="{71341955-5B0B-6345-98C1-5CB085C5AEBD}"/>
    </a:ext>
  </a:extLst>
</a:theme>
</file>

<file path=ppt/theme/theme2.xml><?xml version="1.0" encoding="utf-8"?>
<a:theme xmlns:a="http://schemas.openxmlformats.org/drawingml/2006/main" name="Office">
  <a:themeElements>
    <a:clrScheme name="Benutzerdefiniert 104">
      <a:dk1>
        <a:sysClr val="windowText" lastClr="000000"/>
      </a:dk1>
      <a:lt1>
        <a:sysClr val="window" lastClr="FFFFFF"/>
      </a:lt1>
      <a:dk2>
        <a:srgbClr val="898D8D"/>
      </a:dk2>
      <a:lt2>
        <a:srgbClr val="B2B4B2"/>
      </a:lt2>
      <a:accent1>
        <a:srgbClr val="009FDF"/>
      </a:accent1>
      <a:accent2>
        <a:srgbClr val="FF9E1B"/>
      </a:accent2>
      <a:accent3>
        <a:srgbClr val="020A0A"/>
      </a:accent3>
      <a:accent4>
        <a:srgbClr val="898D8D"/>
      </a:accent4>
      <a:accent5>
        <a:srgbClr val="B2B4B2"/>
      </a:accent5>
      <a:accent6>
        <a:srgbClr val="375E77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Benutzerdefiniert 104">
      <a:dk1>
        <a:sysClr val="windowText" lastClr="000000"/>
      </a:dk1>
      <a:lt1>
        <a:sysClr val="window" lastClr="FFFFFF"/>
      </a:lt1>
      <a:dk2>
        <a:srgbClr val="898D8D"/>
      </a:dk2>
      <a:lt2>
        <a:srgbClr val="B2B4B2"/>
      </a:lt2>
      <a:accent1>
        <a:srgbClr val="009FDF"/>
      </a:accent1>
      <a:accent2>
        <a:srgbClr val="FF9E1B"/>
      </a:accent2>
      <a:accent3>
        <a:srgbClr val="020A0A"/>
      </a:accent3>
      <a:accent4>
        <a:srgbClr val="898D8D"/>
      </a:accent4>
      <a:accent5>
        <a:srgbClr val="B2B4B2"/>
      </a:accent5>
      <a:accent6>
        <a:srgbClr val="375E77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DESY</Template>
  <TotalTime>12963</TotalTime>
  <Words>493</Words>
  <Application>Microsoft Macintosh PowerPoint</Application>
  <PresentationFormat>Widescreen</PresentationFormat>
  <Paragraphs>89</Paragraphs>
  <Slides>12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DESY</vt:lpstr>
      <vt:lpstr>Acrobat Document</vt:lpstr>
      <vt:lpstr>The PAHN-PaN*  Consortium</vt:lpstr>
      <vt:lpstr>The NFDI</vt:lpstr>
      <vt:lpstr>The NFDI</vt:lpstr>
      <vt:lpstr>The PAHN-PaN Consortium</vt:lpstr>
      <vt:lpstr>Task Areas</vt:lpstr>
      <vt:lpstr>Task Areas</vt:lpstr>
      <vt:lpstr>Task Areas</vt:lpstr>
      <vt:lpstr>The Proposal</vt:lpstr>
      <vt:lpstr>Governance and Organisation</vt:lpstr>
      <vt:lpstr>A Word on Synergies</vt:lpstr>
      <vt:lpstr>PowerPoint Presentation</vt:lpstr>
      <vt:lpstr>Backup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Thomas Schörner-Sadenius</dc:creator>
  <cp:lastModifiedBy>Thomas Schörner-Sadenius</cp:lastModifiedBy>
  <cp:revision>188</cp:revision>
  <cp:lastPrinted>2019-09-25T10:51:16Z</cp:lastPrinted>
  <dcterms:created xsi:type="dcterms:W3CDTF">2018-12-13T16:27:58Z</dcterms:created>
  <dcterms:modified xsi:type="dcterms:W3CDTF">2019-09-30T12:03:09Z</dcterms:modified>
</cp:coreProperties>
</file>