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3"/>
  </p:notesMasterIdLst>
  <p:handoutMasterIdLst>
    <p:handoutMasterId r:id="rId14"/>
  </p:handoutMasterIdLst>
  <p:sldIdLst>
    <p:sldId id="256" r:id="rId2"/>
    <p:sldId id="264" r:id="rId3"/>
    <p:sldId id="265" r:id="rId4"/>
    <p:sldId id="266" r:id="rId5"/>
    <p:sldId id="267" r:id="rId6"/>
    <p:sldId id="268" r:id="rId7"/>
    <p:sldId id="270" r:id="rId8"/>
    <p:sldId id="272" r:id="rId9"/>
    <p:sldId id="279" r:id="rId10"/>
    <p:sldId id="269" r:id="rId11"/>
    <p:sldId id="258" r:id="rId1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97"/>
    <a:srgbClr val="22B3C9"/>
    <a:srgbClr val="FFFFFF"/>
    <a:srgbClr val="A5A5A5"/>
    <a:srgbClr val="252525"/>
    <a:srgbClr val="3737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2" autoAdjust="0"/>
    <p:restoredTop sz="88809" autoAdjust="0"/>
  </p:normalViewPr>
  <p:slideViewPr>
    <p:cSldViewPr snapToGrid="0">
      <p:cViewPr varScale="1">
        <p:scale>
          <a:sx n="87" d="100"/>
          <a:sy n="87" d="100"/>
        </p:scale>
        <p:origin x="90" y="348"/>
      </p:cViewPr>
      <p:guideLst/>
    </p:cSldViewPr>
  </p:slideViewPr>
  <p:notesTextViewPr>
    <p:cViewPr>
      <p:scale>
        <a:sx n="3" d="2"/>
        <a:sy n="3" d="2"/>
      </p:scale>
      <p:origin x="0" y="0"/>
    </p:cViewPr>
  </p:notesTextViewPr>
  <p:notesViewPr>
    <p:cSldViewPr snapToGrid="0">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C86463-8E31-481F-B621-2A31CFB0E0C8}" type="datetimeFigureOut">
              <a:rPr lang="de-DE" smtClean="0"/>
              <a:t>13.01.2025</a:t>
            </a:fld>
            <a:endParaRPr lang="de-DE"/>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AFE192-0DE5-42F6-A4DE-4AF0780728EE}" type="slidenum">
              <a:rPr lang="de-DE" smtClean="0"/>
              <a:t>‹Nr.›</a:t>
            </a:fld>
            <a:endParaRPr lang="de-DE"/>
          </a:p>
        </p:txBody>
      </p:sp>
    </p:spTree>
    <p:extLst>
      <p:ext uri="{BB962C8B-B14F-4D97-AF65-F5344CB8AC3E}">
        <p14:creationId xmlns:p14="http://schemas.microsoft.com/office/powerpoint/2010/main" val="2766457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1B859A-A014-4C8D-BDA1-7B690D8459F6}" type="datetimeFigureOut">
              <a:rPr lang="de-DE" smtClean="0"/>
              <a:t>13.01.2025</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79A9CB-7EAA-4AEB-930C-33BDE432CDED}" type="slidenum">
              <a:rPr lang="de-DE" smtClean="0"/>
              <a:t>‹Nr.›</a:t>
            </a:fld>
            <a:endParaRPr lang="de-DE"/>
          </a:p>
        </p:txBody>
      </p:sp>
    </p:spTree>
    <p:extLst>
      <p:ext uri="{BB962C8B-B14F-4D97-AF65-F5344CB8AC3E}">
        <p14:creationId xmlns:p14="http://schemas.microsoft.com/office/powerpoint/2010/main" val="2447404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F979A9CB-7EAA-4AEB-930C-33BDE432CDED}" type="slidenum">
              <a:rPr lang="de-DE" smtClean="0"/>
              <a:t>9</a:t>
            </a:fld>
            <a:endParaRPr lang="de-DE"/>
          </a:p>
        </p:txBody>
      </p:sp>
    </p:spTree>
    <p:extLst>
      <p:ext uri="{BB962C8B-B14F-4D97-AF65-F5344CB8AC3E}">
        <p14:creationId xmlns:p14="http://schemas.microsoft.com/office/powerpoint/2010/main" val="3833469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6000"/>
            </a:lvl1pPr>
          </a:lstStyle>
          <a:p>
            <a:r>
              <a:rPr lang="en-US" dirty="0"/>
              <a:t>Click to edit Master title style</a:t>
            </a:r>
            <a:endParaRPr lang="de-DE"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DE"/>
          </a:p>
        </p:txBody>
      </p:sp>
      <p:sp>
        <p:nvSpPr>
          <p:cNvPr id="6" name="Slide Number Placeholder 5"/>
          <p:cNvSpPr>
            <a:spLocks noGrp="1"/>
          </p:cNvSpPr>
          <p:nvPr>
            <p:ph type="sldNum" sz="quarter" idx="12"/>
          </p:nvPr>
        </p:nvSpPr>
        <p:spPr/>
        <p:txBody>
          <a:bodyPr/>
          <a:lstStyle>
            <a:lvl1pPr>
              <a:defRPr/>
            </a:lvl1pPr>
          </a:lstStyle>
          <a:p>
            <a:fld id="{9ADA9C95-772A-47A9-AD15-555E5871AF08}" type="slidenum">
              <a:rPr lang="de-DE" smtClean="0"/>
              <a:pPr/>
              <a:t>‹Nr.›</a:t>
            </a:fld>
            <a:endParaRPr lang="de-DE" dirty="0"/>
          </a:p>
        </p:txBody>
      </p:sp>
    </p:spTree>
    <p:extLst>
      <p:ext uri="{BB962C8B-B14F-4D97-AF65-F5344CB8AC3E}">
        <p14:creationId xmlns:p14="http://schemas.microsoft.com/office/powerpoint/2010/main" val="2456516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vl1pPr>
          </a:lstStyle>
          <a:p>
            <a:fld id="{12F79BF1-A2CE-427C-87BA-8B0D038BBC0D}" type="slidenum">
              <a:rPr lang="de-DE" smtClean="0"/>
              <a:pPr/>
              <a:t>‹Nr.›</a:t>
            </a:fld>
            <a:endParaRPr lang="de-DE" dirty="0"/>
          </a:p>
        </p:txBody>
      </p:sp>
    </p:spTree>
    <p:extLst>
      <p:ext uri="{BB962C8B-B14F-4D97-AF65-F5344CB8AC3E}">
        <p14:creationId xmlns:p14="http://schemas.microsoft.com/office/powerpoint/2010/main" val="514557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st slide: Contact + Funding">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lvl1pPr>
          </a:lstStyle>
          <a:p>
            <a:fld id="{4A0D76FC-2569-42A8-BD24-0C9D41943EA1}" type="slidenum">
              <a:rPr lang="de-DE" smtClean="0"/>
              <a:pPr/>
              <a:t>‹Nr.›</a:t>
            </a:fld>
            <a:endParaRPr lang="de-DE"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0" y="3540250"/>
            <a:ext cx="3752850" cy="787330"/>
          </a:xfrm>
          <a:prstGeom prst="rect">
            <a:avLst/>
          </a:prstGeom>
        </p:spPr>
      </p:pic>
      <p:sp>
        <p:nvSpPr>
          <p:cNvPr id="9" name="TextBox 8"/>
          <p:cNvSpPr txBox="1"/>
          <p:nvPr userDrawn="1"/>
        </p:nvSpPr>
        <p:spPr>
          <a:xfrm>
            <a:off x="6096000" y="4683201"/>
            <a:ext cx="5257798" cy="1384995"/>
          </a:xfrm>
          <a:prstGeom prst="rect">
            <a:avLst/>
          </a:prstGeom>
          <a:noFill/>
        </p:spPr>
        <p:txBody>
          <a:bodyPr wrap="square" lIns="54000" rtlCol="0">
            <a:spAutoFit/>
          </a:bodyPr>
          <a:lstStyle/>
          <a:p>
            <a:pPr lvl="0"/>
            <a:r>
              <a:rPr lang="en-US" sz="1200" dirty="0">
                <a:solidFill>
                  <a:srgbClr val="005597"/>
                </a:solidFill>
              </a:rPr>
              <a:t>This project has received funding by the European Union’s HORIZON-INFRA-2022-TECH-01 call under grant agreement number 101095207.</a:t>
            </a:r>
          </a:p>
          <a:p>
            <a:pPr lvl="0"/>
            <a:endParaRPr lang="en-US" sz="1200" dirty="0">
              <a:solidFill>
                <a:srgbClr val="005597"/>
              </a:solidFill>
            </a:endParaRPr>
          </a:p>
          <a:p>
            <a:pPr lvl="0"/>
            <a:r>
              <a:rPr lang="en-US" sz="1200" dirty="0">
                <a:solidFill>
                  <a:srgbClr val="005597"/>
                </a:solidFill>
              </a:rPr>
              <a:t>Views and opinions expressed are however those of the author(s) only and do not necessarily reflect those of the European Union or the European Commission. Neither the European Union nor the granting authority can be held responsible for them.</a:t>
            </a:r>
          </a:p>
        </p:txBody>
      </p:sp>
      <p:sp>
        <p:nvSpPr>
          <p:cNvPr id="2" name="TextBox 1"/>
          <p:cNvSpPr txBox="1"/>
          <p:nvPr userDrawn="1"/>
        </p:nvSpPr>
        <p:spPr>
          <a:xfrm>
            <a:off x="838800" y="363600"/>
            <a:ext cx="10515600" cy="813600"/>
          </a:xfrm>
          <a:prstGeom prst="rect">
            <a:avLst/>
          </a:prstGeom>
          <a:noFill/>
        </p:spPr>
        <p:txBody>
          <a:bodyPr wrap="none" rtlCol="0">
            <a:spAutoFit/>
          </a:bodyPr>
          <a:lstStyle/>
          <a:p>
            <a:r>
              <a:rPr lang="de-DE" sz="4000" b="1" kern="1200" cap="all" baseline="0" dirty="0">
                <a:solidFill>
                  <a:schemeClr val="accent1"/>
                </a:solidFill>
                <a:latin typeface="+mj-lt"/>
                <a:ea typeface="+mj-ea"/>
                <a:cs typeface="+mj-cs"/>
              </a:rPr>
              <a:t>Thank yOU!</a:t>
            </a:r>
            <a:endParaRPr lang="de-DE" dirty="0"/>
          </a:p>
        </p:txBody>
      </p:sp>
      <p:sp>
        <p:nvSpPr>
          <p:cNvPr id="5" name="TextBox 4"/>
          <p:cNvSpPr txBox="1"/>
          <p:nvPr userDrawn="1"/>
        </p:nvSpPr>
        <p:spPr>
          <a:xfrm>
            <a:off x="838800" y="1371600"/>
            <a:ext cx="1938351" cy="1015663"/>
          </a:xfrm>
          <a:prstGeom prst="rect">
            <a:avLst/>
          </a:prstGeom>
          <a:noFill/>
        </p:spPr>
        <p:txBody>
          <a:bodyPr wrap="none" rtlCol="0">
            <a:spAutoFit/>
          </a:bodyPr>
          <a:lstStyle/>
          <a:p>
            <a:r>
              <a:rPr lang="de-DE" sz="2000" dirty="0">
                <a:solidFill>
                  <a:srgbClr val="005597"/>
                </a:solidFill>
              </a:rPr>
              <a:t>Any questions?</a:t>
            </a:r>
          </a:p>
          <a:p>
            <a:endParaRPr lang="de-DE" sz="2000" dirty="0">
              <a:solidFill>
                <a:srgbClr val="005597"/>
              </a:solidFill>
            </a:endParaRPr>
          </a:p>
          <a:p>
            <a:r>
              <a:rPr lang="de-DE" sz="2000" baseline="0" dirty="0">
                <a:solidFill>
                  <a:srgbClr val="005597"/>
                </a:solidFill>
              </a:rPr>
              <a:t>Contact me:</a:t>
            </a:r>
          </a:p>
        </p:txBody>
      </p:sp>
      <p:sp>
        <p:nvSpPr>
          <p:cNvPr id="10" name="Text Placeholder 9"/>
          <p:cNvSpPr>
            <a:spLocks noGrp="1"/>
          </p:cNvSpPr>
          <p:nvPr>
            <p:ph type="body" sz="quarter" idx="12" hasCustomPrompt="1"/>
          </p:nvPr>
        </p:nvSpPr>
        <p:spPr>
          <a:xfrm>
            <a:off x="838799" y="2667472"/>
            <a:ext cx="4470179" cy="3400723"/>
          </a:xfrm>
        </p:spPr>
        <p:txBody>
          <a:bodyPr>
            <a:normAutofit/>
          </a:bodyPr>
          <a:lstStyle>
            <a:lvl1pPr marL="0" indent="0">
              <a:buFont typeface="Arial" panose="020B0604020202020204" pitchFamily="34" charset="0"/>
              <a:buNone/>
              <a:defRPr sz="2000" baseline="0"/>
            </a:lvl1pPr>
          </a:lstStyle>
          <a:p>
            <a:pPr lvl="0"/>
            <a:r>
              <a:rPr lang="de-DE" dirty="0"/>
              <a:t>Insert contact details</a:t>
            </a:r>
          </a:p>
        </p:txBody>
      </p:sp>
    </p:spTree>
    <p:extLst>
      <p:ext uri="{BB962C8B-B14F-4D97-AF65-F5344CB8AC3E}">
        <p14:creationId xmlns:p14="http://schemas.microsoft.com/office/powerpoint/2010/main" val="1612930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53198" y="1560911"/>
            <a:ext cx="2371727" cy="813593"/>
          </a:xfrm>
        </p:spPr>
        <p:txBody>
          <a:bodyPr/>
          <a:lstStyle>
            <a:lvl1pPr>
              <a:defRPr/>
            </a:lvl1pPr>
          </a:lstStyle>
          <a:p>
            <a:r>
              <a:rPr lang="en-US" dirty="0"/>
              <a:t>Agenda</a:t>
            </a:r>
            <a:endParaRPr lang="de-DE" dirty="0"/>
          </a:p>
        </p:txBody>
      </p:sp>
      <p:sp>
        <p:nvSpPr>
          <p:cNvPr id="4" name="Slide Number Placeholder 3"/>
          <p:cNvSpPr>
            <a:spLocks noGrp="1"/>
          </p:cNvSpPr>
          <p:nvPr>
            <p:ph type="sldNum" sz="quarter" idx="11"/>
          </p:nvPr>
        </p:nvSpPr>
        <p:spPr/>
        <p:txBody>
          <a:bodyPr/>
          <a:lstStyle>
            <a:lvl1pPr>
              <a:defRPr/>
            </a:lvl1pPr>
          </a:lstStyle>
          <a:p>
            <a:fld id="{570F6720-1405-4D16-AD99-17E6C8C7F65C}" type="slidenum">
              <a:rPr lang="de-DE" smtClean="0"/>
              <a:pPr/>
              <a:t>‹Nr.›</a:t>
            </a:fld>
            <a:endParaRPr lang="de-DE" dirty="0"/>
          </a:p>
        </p:txBody>
      </p:sp>
      <p:sp>
        <p:nvSpPr>
          <p:cNvPr id="6" name="Picture Placeholder 5"/>
          <p:cNvSpPr>
            <a:spLocks noGrp="1"/>
          </p:cNvSpPr>
          <p:nvPr>
            <p:ph type="pic" sz="quarter" idx="12" hasCustomPrompt="1"/>
          </p:nvPr>
        </p:nvSpPr>
        <p:spPr>
          <a:xfrm>
            <a:off x="0" y="0"/>
            <a:ext cx="6105526" cy="6343649"/>
          </a:xfrm>
          <a:solidFill>
            <a:schemeClr val="bg1">
              <a:lumMod val="95000"/>
            </a:schemeClr>
          </a:solidFill>
        </p:spPr>
        <p:txBody>
          <a:bodyPr/>
          <a:lstStyle>
            <a:lvl1pPr>
              <a:defRPr/>
            </a:lvl1pPr>
          </a:lstStyle>
          <a:p>
            <a:r>
              <a:rPr lang="de-DE" dirty="0"/>
              <a:t>Insert picture</a:t>
            </a:r>
          </a:p>
        </p:txBody>
      </p:sp>
      <p:sp>
        <p:nvSpPr>
          <p:cNvPr id="8" name="Text Placeholder 7"/>
          <p:cNvSpPr>
            <a:spLocks noGrp="1"/>
          </p:cNvSpPr>
          <p:nvPr>
            <p:ph type="body" sz="quarter" idx="13" hasCustomPrompt="1"/>
          </p:nvPr>
        </p:nvSpPr>
        <p:spPr>
          <a:xfrm>
            <a:off x="6553198" y="2667001"/>
            <a:ext cx="4857750" cy="2609850"/>
          </a:xfrm>
        </p:spPr>
        <p:txBody>
          <a:bodyPr/>
          <a:lstStyle>
            <a:lvl1pPr>
              <a:defRPr/>
            </a:lvl1pPr>
          </a:lstStyle>
          <a:p>
            <a:pPr lvl="0"/>
            <a:r>
              <a:rPr lang="en-US" dirty="0"/>
              <a:t>Topic 1</a:t>
            </a:r>
          </a:p>
          <a:p>
            <a:pPr lvl="0"/>
            <a:r>
              <a:rPr lang="en-US" dirty="0"/>
              <a:t>Topic 2</a:t>
            </a:r>
          </a:p>
          <a:p>
            <a:pPr lvl="0"/>
            <a:r>
              <a:rPr lang="en-US" dirty="0"/>
              <a:t>Topic 3</a:t>
            </a:r>
          </a:p>
          <a:p>
            <a:pPr lvl="0"/>
            <a:r>
              <a:rPr lang="en-US" dirty="0"/>
              <a:t>Topic 4</a:t>
            </a:r>
          </a:p>
          <a:p>
            <a:pPr lvl="0"/>
            <a:r>
              <a:rPr lang="en-US" dirty="0"/>
              <a:t>Topic 5</a:t>
            </a:r>
            <a:endParaRPr lang="de-DE" dirty="0"/>
          </a:p>
        </p:txBody>
      </p:sp>
    </p:spTree>
    <p:extLst>
      <p:ext uri="{BB962C8B-B14F-4D97-AF65-F5344CB8AC3E}">
        <p14:creationId xmlns:p14="http://schemas.microsoft.com/office/powerpoint/2010/main" val="907576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Slide Number Placeholder 5"/>
          <p:cNvSpPr>
            <a:spLocks noGrp="1"/>
          </p:cNvSpPr>
          <p:nvPr>
            <p:ph type="sldNum" sz="quarter" idx="12"/>
          </p:nvPr>
        </p:nvSpPr>
        <p:spPr/>
        <p:txBody>
          <a:bodyPr/>
          <a:lstStyle>
            <a:lvl1pPr>
              <a:defRPr/>
            </a:lvl1pPr>
          </a:lstStyle>
          <a:p>
            <a:fld id="{EC5B15BB-6B6E-4ECE-9DE6-799FAF01EBD9}" type="slidenum">
              <a:rPr lang="de-DE" smtClean="0"/>
              <a:pPr/>
              <a:t>‹Nr.›</a:t>
            </a:fld>
            <a:endParaRPr lang="de-DE" dirty="0"/>
          </a:p>
        </p:txBody>
      </p:sp>
    </p:spTree>
    <p:extLst>
      <p:ext uri="{BB962C8B-B14F-4D97-AF65-F5344CB8AC3E}">
        <p14:creationId xmlns:p14="http://schemas.microsoft.com/office/powerpoint/2010/main" val="584774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5400"/>
            </a:lvl1pPr>
          </a:lstStyle>
          <a:p>
            <a:r>
              <a:rPr lang="en-US" dirty="0"/>
              <a:t>Click to edit Master title style</a:t>
            </a:r>
            <a:endParaRPr lang="de-DE"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baseline="0">
                <a:solidFill>
                  <a:srgbClr val="005597"/>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p:cNvSpPr>
            <a:spLocks noGrp="1"/>
          </p:cNvSpPr>
          <p:nvPr>
            <p:ph type="sldNum" sz="quarter" idx="12"/>
          </p:nvPr>
        </p:nvSpPr>
        <p:spPr/>
        <p:txBody>
          <a:bodyPr/>
          <a:lstStyle>
            <a:lvl1pPr>
              <a:defRPr/>
            </a:lvl1pPr>
          </a:lstStyle>
          <a:p>
            <a:fld id="{0E1A82E5-E37E-48D0-BAA1-152CADA91FDC}" type="slidenum">
              <a:rPr lang="de-DE" smtClean="0"/>
              <a:pPr/>
              <a:t>‹Nr.›</a:t>
            </a:fld>
            <a:endParaRPr lang="de-DE" dirty="0"/>
          </a:p>
        </p:txBody>
      </p:sp>
    </p:spTree>
    <p:extLst>
      <p:ext uri="{BB962C8B-B14F-4D97-AF65-F5344CB8AC3E}">
        <p14:creationId xmlns:p14="http://schemas.microsoft.com/office/powerpoint/2010/main" val="2451116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4" name="Slide Number Placeholder 3"/>
          <p:cNvSpPr>
            <a:spLocks noGrp="1"/>
          </p:cNvSpPr>
          <p:nvPr>
            <p:ph type="sldNum" sz="quarter" idx="11"/>
          </p:nvPr>
        </p:nvSpPr>
        <p:spPr/>
        <p:txBody>
          <a:bodyPr/>
          <a:lstStyle>
            <a:lvl1pPr>
              <a:defRPr/>
            </a:lvl1pPr>
          </a:lstStyle>
          <a:p>
            <a:fld id="{B7B9D68D-A9E2-4D20-A28B-EE5DB10D54AA}" type="slidenum">
              <a:rPr lang="de-DE" smtClean="0"/>
              <a:pPr/>
              <a:t>‹Nr.›</a:t>
            </a:fld>
            <a:endParaRPr lang="de-DE" dirty="0"/>
          </a:p>
        </p:txBody>
      </p:sp>
      <p:sp>
        <p:nvSpPr>
          <p:cNvPr id="6" name="Picture Placeholder 5"/>
          <p:cNvSpPr>
            <a:spLocks noGrp="1"/>
          </p:cNvSpPr>
          <p:nvPr>
            <p:ph type="pic" sz="quarter" idx="12" hasCustomPrompt="1"/>
          </p:nvPr>
        </p:nvSpPr>
        <p:spPr>
          <a:xfrm>
            <a:off x="838200" y="1485105"/>
            <a:ext cx="3933825" cy="4629150"/>
          </a:xfrm>
          <a:solidFill>
            <a:schemeClr val="bg1">
              <a:lumMod val="95000"/>
            </a:schemeClr>
          </a:solidFill>
        </p:spPr>
        <p:txBody>
          <a:bodyPr/>
          <a:lstStyle>
            <a:lvl1pPr>
              <a:defRPr/>
            </a:lvl1pPr>
          </a:lstStyle>
          <a:p>
            <a:r>
              <a:rPr lang="de-DE" dirty="0"/>
              <a:t>Insert picture</a:t>
            </a:r>
          </a:p>
        </p:txBody>
      </p:sp>
      <p:sp>
        <p:nvSpPr>
          <p:cNvPr id="8" name="Text Placeholder 7"/>
          <p:cNvSpPr>
            <a:spLocks noGrp="1"/>
          </p:cNvSpPr>
          <p:nvPr>
            <p:ph type="body" sz="quarter" idx="13"/>
          </p:nvPr>
        </p:nvSpPr>
        <p:spPr>
          <a:xfrm>
            <a:off x="5010148" y="1485105"/>
            <a:ext cx="6343650" cy="46291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Tree>
    <p:extLst>
      <p:ext uri="{BB962C8B-B14F-4D97-AF65-F5344CB8AC3E}">
        <p14:creationId xmlns:p14="http://schemas.microsoft.com/office/powerpoint/2010/main" val="219802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lvl1pPr>
          </a:lstStyle>
          <a:p>
            <a:fld id="{0CFC6FB3-9999-49A7-A73E-2B93016B0323}" type="slidenum">
              <a:rPr lang="de-DE" smtClean="0"/>
              <a:pPr/>
              <a:t>‹Nr.›</a:t>
            </a:fld>
            <a:endParaRPr lang="de-DE" dirty="0"/>
          </a:p>
        </p:txBody>
      </p:sp>
      <p:sp>
        <p:nvSpPr>
          <p:cNvPr id="6" name="Picture Placeholder 5"/>
          <p:cNvSpPr>
            <a:spLocks noGrp="1"/>
          </p:cNvSpPr>
          <p:nvPr>
            <p:ph type="pic" sz="quarter" idx="12" hasCustomPrompt="1"/>
          </p:nvPr>
        </p:nvSpPr>
        <p:spPr>
          <a:xfrm>
            <a:off x="0" y="0"/>
            <a:ext cx="12192000" cy="6353175"/>
          </a:xfrm>
          <a:solidFill>
            <a:schemeClr val="bg1">
              <a:lumMod val="95000"/>
            </a:schemeClr>
          </a:solidFill>
        </p:spPr>
        <p:txBody>
          <a:bodyPr anchor="ctr"/>
          <a:lstStyle>
            <a:lvl1pPr algn="ctr">
              <a:defRPr/>
            </a:lvl1pPr>
          </a:lstStyle>
          <a:p>
            <a:r>
              <a:rPr lang="de-DE" dirty="0"/>
              <a:t>Insert picture</a:t>
            </a:r>
          </a:p>
        </p:txBody>
      </p:sp>
    </p:spTree>
    <p:extLst>
      <p:ext uri="{BB962C8B-B14F-4D97-AF65-F5344CB8AC3E}">
        <p14:creationId xmlns:p14="http://schemas.microsoft.com/office/powerpoint/2010/main" val="2571203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4" name="Content Placeholder 3"/>
          <p:cNvSpPr>
            <a:spLocks noGrp="1"/>
          </p:cNvSpPr>
          <p:nvPr>
            <p:ph sz="half" idx="2"/>
          </p:nvPr>
        </p:nvSpPr>
        <p:spPr>
          <a:xfrm>
            <a:off x="6172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7" name="Slide Number Placeholder 6"/>
          <p:cNvSpPr>
            <a:spLocks noGrp="1"/>
          </p:cNvSpPr>
          <p:nvPr>
            <p:ph type="sldNum" sz="quarter" idx="12"/>
          </p:nvPr>
        </p:nvSpPr>
        <p:spPr/>
        <p:txBody>
          <a:bodyPr/>
          <a:lstStyle>
            <a:lvl1pPr>
              <a:defRPr/>
            </a:lvl1pPr>
          </a:lstStyle>
          <a:p>
            <a:fld id="{F243238E-2D45-437B-B899-6BA22959758D}" type="slidenum">
              <a:rPr lang="de-DE" smtClean="0"/>
              <a:pPr/>
              <a:t>‹Nr.›</a:t>
            </a:fld>
            <a:endParaRPr lang="de-DE" dirty="0"/>
          </a:p>
        </p:txBody>
      </p:sp>
    </p:spTree>
    <p:extLst>
      <p:ext uri="{BB962C8B-B14F-4D97-AF65-F5344CB8AC3E}">
        <p14:creationId xmlns:p14="http://schemas.microsoft.com/office/powerpoint/2010/main" val="3238367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de-DE" dirty="0"/>
          </a:p>
        </p:txBody>
      </p:sp>
      <p:sp>
        <p:nvSpPr>
          <p:cNvPr id="5" name="Slide Number Placeholder 4"/>
          <p:cNvSpPr>
            <a:spLocks noGrp="1"/>
          </p:cNvSpPr>
          <p:nvPr>
            <p:ph type="sldNum" sz="quarter" idx="12"/>
          </p:nvPr>
        </p:nvSpPr>
        <p:spPr/>
        <p:txBody>
          <a:bodyPr/>
          <a:lstStyle>
            <a:lvl1pPr>
              <a:defRPr/>
            </a:lvl1pPr>
          </a:lstStyle>
          <a:p>
            <a:fld id="{4E7890BF-F280-4011-953D-1CEA2C09C70B}" type="slidenum">
              <a:rPr lang="de-DE" smtClean="0"/>
              <a:pPr/>
              <a:t>‹Nr.›</a:t>
            </a:fld>
            <a:endParaRPr lang="de-DE" dirty="0"/>
          </a:p>
        </p:txBody>
      </p:sp>
    </p:spTree>
    <p:extLst>
      <p:ext uri="{BB962C8B-B14F-4D97-AF65-F5344CB8AC3E}">
        <p14:creationId xmlns:p14="http://schemas.microsoft.com/office/powerpoint/2010/main" val="3084169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932237" cy="1069975"/>
          </a:xfrm>
        </p:spPr>
        <p:txBody>
          <a:bodyPr anchor="b"/>
          <a:lstStyle>
            <a:lvl1pPr>
              <a:defRPr sz="3200"/>
            </a:lvl1pPr>
          </a:lstStyle>
          <a:p>
            <a:r>
              <a:rPr lang="en-US" dirty="0"/>
              <a:t>Click to edit Master title style</a:t>
            </a:r>
            <a:endParaRPr lang="de-DE" dirty="0"/>
          </a:p>
        </p:txBody>
      </p:sp>
      <p:sp>
        <p:nvSpPr>
          <p:cNvPr id="3" name="Picture Placeholder 2"/>
          <p:cNvSpPr>
            <a:spLocks noGrp="1"/>
          </p:cNvSpPr>
          <p:nvPr>
            <p:ph type="pic" idx="1" hasCustomPrompt="1"/>
          </p:nvPr>
        </p:nvSpPr>
        <p:spPr>
          <a:xfrm>
            <a:off x="5183188" y="987425"/>
            <a:ext cx="6172200" cy="4873625"/>
          </a:xfrm>
          <a:solidFill>
            <a:schemeClr val="bg1">
              <a:lumMod val="95000"/>
            </a:schemeClr>
          </a:solidFill>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Insert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Slide Number Placeholder 6"/>
          <p:cNvSpPr>
            <a:spLocks noGrp="1"/>
          </p:cNvSpPr>
          <p:nvPr>
            <p:ph type="sldNum" sz="quarter" idx="12"/>
          </p:nvPr>
        </p:nvSpPr>
        <p:spPr/>
        <p:txBody>
          <a:bodyPr/>
          <a:lstStyle>
            <a:lvl1pPr>
              <a:defRPr/>
            </a:lvl1pPr>
          </a:lstStyle>
          <a:p>
            <a:fld id="{1345116D-6FF5-4B6F-A5E3-E28E5007D906}" type="slidenum">
              <a:rPr lang="de-DE" smtClean="0"/>
              <a:pPr/>
              <a:t>‹Nr.›</a:t>
            </a:fld>
            <a:endParaRPr lang="de-DE" dirty="0"/>
          </a:p>
        </p:txBody>
      </p:sp>
    </p:spTree>
    <p:extLst>
      <p:ext uri="{BB962C8B-B14F-4D97-AF65-F5344CB8AC3E}">
        <p14:creationId xmlns:p14="http://schemas.microsoft.com/office/powerpoint/2010/main" val="3067313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356350"/>
            <a:ext cx="12192000" cy="501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Placeholder 1"/>
          <p:cNvSpPr>
            <a:spLocks noGrp="1"/>
          </p:cNvSpPr>
          <p:nvPr>
            <p:ph type="title"/>
          </p:nvPr>
        </p:nvSpPr>
        <p:spPr>
          <a:xfrm>
            <a:off x="838200" y="365125"/>
            <a:ext cx="10515600" cy="813593"/>
          </a:xfrm>
          <a:prstGeom prst="rect">
            <a:avLst/>
          </a:prstGeom>
        </p:spPr>
        <p:txBody>
          <a:bodyPr vert="horz" lIns="91440" tIns="45720" rIns="91440" bIns="45720" rtlCol="0" anchor="ctr">
            <a:normAutofit/>
          </a:bodyPr>
          <a:lstStyle/>
          <a:p>
            <a:r>
              <a:rPr lang="en-US" dirty="0"/>
              <a:t>Click to edit Master title style</a:t>
            </a:r>
            <a:endParaRPr lang="de-DE" dirty="0"/>
          </a:p>
        </p:txBody>
      </p:sp>
      <p:sp>
        <p:nvSpPr>
          <p:cNvPr id="3" name="Text Placeholder 2"/>
          <p:cNvSpPr>
            <a:spLocks noGrp="1"/>
          </p:cNvSpPr>
          <p:nvPr>
            <p:ph type="body" idx="1"/>
          </p:nvPr>
        </p:nvSpPr>
        <p:spPr>
          <a:xfrm>
            <a:off x="838200" y="1371600"/>
            <a:ext cx="10515600" cy="48053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6" name="Slide Number Placeholder 5"/>
          <p:cNvSpPr>
            <a:spLocks noGrp="1"/>
          </p:cNvSpPr>
          <p:nvPr>
            <p:ph type="sldNum" sz="quarter" idx="4"/>
          </p:nvPr>
        </p:nvSpPr>
        <p:spPr>
          <a:xfrm>
            <a:off x="10848973" y="6420642"/>
            <a:ext cx="504825" cy="365125"/>
          </a:xfrm>
          <a:prstGeom prst="rect">
            <a:avLst/>
          </a:prstGeom>
        </p:spPr>
        <p:txBody>
          <a:bodyPr vert="horz" lIns="91440" tIns="45720" rIns="0" bIns="45720" rtlCol="0" anchor="ctr"/>
          <a:lstStyle>
            <a:lvl1pPr algn="r">
              <a:defRPr sz="1000" b="1" baseline="0">
                <a:solidFill>
                  <a:schemeClr val="bg1"/>
                </a:solidFill>
              </a:defRPr>
            </a:lvl1pPr>
          </a:lstStyle>
          <a:p>
            <a:fld id="{AB9FAE4E-508E-477F-9F1C-41A32CF2CA03}" type="slidenum">
              <a:rPr lang="de-DE" smtClean="0"/>
              <a:pPr/>
              <a:t>‹Nr.›</a:t>
            </a:fld>
            <a:endParaRPr lang="de-DE" dirty="0"/>
          </a:p>
        </p:txBody>
      </p:sp>
      <p:sp>
        <p:nvSpPr>
          <p:cNvPr id="7" name="Rectangle 6"/>
          <p:cNvSpPr/>
          <p:nvPr userDrawn="1"/>
        </p:nvSpPr>
        <p:spPr>
          <a:xfrm>
            <a:off x="1842090" y="-510366"/>
            <a:ext cx="1658679" cy="3934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34</a:t>
            </a:r>
            <a:r>
              <a:rPr lang="de-DE" sz="1400" baseline="0" dirty="0"/>
              <a:t> / 179 / 201</a:t>
            </a:r>
            <a:endParaRPr lang="de-DE" sz="1400" dirty="0"/>
          </a:p>
        </p:txBody>
      </p:sp>
      <p:sp>
        <p:nvSpPr>
          <p:cNvPr id="10" name="Rectangle 9"/>
          <p:cNvSpPr/>
          <p:nvPr userDrawn="1"/>
        </p:nvSpPr>
        <p:spPr>
          <a:xfrm>
            <a:off x="15063" y="-510366"/>
            <a:ext cx="1646274" cy="393405"/>
          </a:xfrm>
          <a:prstGeom prst="rect">
            <a:avLst/>
          </a:prstGeom>
          <a:solidFill>
            <a:srgbClr val="005597"/>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sz="1400" dirty="0"/>
              <a:t>0</a:t>
            </a:r>
            <a:r>
              <a:rPr lang="de-DE" sz="1400" baseline="0" dirty="0"/>
              <a:t> / 85 / 151</a:t>
            </a:r>
            <a:endParaRPr lang="de-DE" sz="1400" dirty="0"/>
          </a:p>
        </p:txBody>
      </p:sp>
      <p:sp>
        <p:nvSpPr>
          <p:cNvPr id="11" name="Rectangle 10"/>
          <p:cNvSpPr/>
          <p:nvPr userDrawn="1"/>
        </p:nvSpPr>
        <p:spPr>
          <a:xfrm>
            <a:off x="3681522" y="-510366"/>
            <a:ext cx="1690577" cy="393405"/>
          </a:xfrm>
          <a:prstGeom prst="rect">
            <a:avLst/>
          </a:prstGeom>
          <a:solidFill>
            <a:schemeClr val="bg1">
              <a:lumMod val="9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1400" dirty="0"/>
              <a:t>242 / 242 / 242</a:t>
            </a:r>
          </a:p>
        </p:txBody>
      </p:sp>
      <p:pic>
        <p:nvPicPr>
          <p:cNvPr id="15" name="Picture 14"/>
          <p:cNvPicPr>
            <a:picLocks noChangeAspect="1"/>
          </p:cNvPicPr>
          <p:nvPr userDrawn="1"/>
        </p:nvPicPr>
        <p:blipFill>
          <a:blip r:embed="rId13"/>
          <a:stretch>
            <a:fillRect/>
          </a:stretch>
        </p:blipFill>
        <p:spPr>
          <a:xfrm>
            <a:off x="9897664" y="386558"/>
            <a:ext cx="1902617" cy="634206"/>
          </a:xfrm>
          <a:prstGeom prst="rect">
            <a:avLst/>
          </a:prstGeom>
        </p:spPr>
      </p:pic>
      <p:sp>
        <p:nvSpPr>
          <p:cNvPr id="16" name="Date Placeholder 3"/>
          <p:cNvSpPr txBox="1">
            <a:spLocks/>
          </p:cNvSpPr>
          <p:nvPr userDrawn="1"/>
        </p:nvSpPr>
        <p:spPr>
          <a:xfrm>
            <a:off x="3410495" y="6420642"/>
            <a:ext cx="5370757" cy="365125"/>
          </a:xfrm>
          <a:prstGeom prst="rect">
            <a:avLst/>
          </a:prstGeom>
        </p:spPr>
        <p:txBody>
          <a:bodyPr vert="horz" lIns="0" tIns="45720" rIns="91440" bIns="45720" rtlCol="0" anchor="ctr"/>
          <a:lstStyle>
            <a:defPPr>
              <a:defRPr lang="de-DE"/>
            </a:defPPr>
            <a:lvl1pPr marL="0" algn="l"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000" b="1" baseline="0" dirty="0">
                <a:solidFill>
                  <a:schemeClr val="bg1"/>
                </a:solidFill>
              </a:rPr>
              <a:t>www.thrill-project.eu – Technology for High-Repetition Rate Intense Laser Laboratories</a:t>
            </a:r>
          </a:p>
        </p:txBody>
      </p:sp>
      <p:pic>
        <p:nvPicPr>
          <p:cNvPr id="12" name="Picture 1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04729" y="6412096"/>
            <a:ext cx="1853013" cy="412829"/>
          </a:xfrm>
          <a:prstGeom prst="rect">
            <a:avLst/>
          </a:prstGeom>
        </p:spPr>
      </p:pic>
    </p:spTree>
    <p:extLst>
      <p:ext uri="{BB962C8B-B14F-4D97-AF65-F5344CB8AC3E}">
        <p14:creationId xmlns:p14="http://schemas.microsoft.com/office/powerpoint/2010/main" val="382573187"/>
      </p:ext>
    </p:extLst>
  </p:cSld>
  <p:clrMap bg1="lt1" tx1="dk1" bg2="lt2" tx2="dk2" accent1="accent1" accent2="accent2" accent3="accent3" accent4="accent4" accent5="accent5" accent6="accent6" hlink="hlink" folHlink="folHlink"/>
  <p:sldLayoutIdLst>
    <p:sldLayoutId id="2147483678" r:id="rId1"/>
    <p:sldLayoutId id="2147483689" r:id="rId2"/>
    <p:sldLayoutId id="2147483679" r:id="rId3"/>
    <p:sldLayoutId id="2147483680" r:id="rId4"/>
    <p:sldLayoutId id="2147483688" r:id="rId5"/>
    <p:sldLayoutId id="2147483687" r:id="rId6"/>
    <p:sldLayoutId id="2147483681" r:id="rId7"/>
    <p:sldLayoutId id="2147483683" r:id="rId8"/>
    <p:sldLayoutId id="2147483686" r:id="rId9"/>
    <p:sldLayoutId id="2147483684" r:id="rId10"/>
    <p:sldLayoutId id="2147483690" r:id="rId11"/>
  </p:sldLayoutIdLst>
  <p:hf hdr="0" ftr="0"/>
  <p:txStyles>
    <p:titleStyle>
      <a:lvl1pPr algn="l" defTabSz="914400" rtl="0" eaLnBrk="1" latinLnBrk="0" hangingPunct="1">
        <a:lnSpc>
          <a:spcPct val="90000"/>
        </a:lnSpc>
        <a:spcBef>
          <a:spcPct val="0"/>
        </a:spcBef>
        <a:buNone/>
        <a:defRPr sz="4000" b="1" kern="1200" cap="all" baseline="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indico.physik.uni-muenchen.de/event/484/contributions/1957/"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5.xml"/><Relationship Id="rId5" Type="http://schemas.openxmlformats.org/officeDocument/2006/relationships/image" Target="../media/image11.jpeg"/><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8.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 Id="rId9"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hlinkClick r:id="rId2"/>
              </a:rPr>
              <a:t>Adaptive optics integration at PHELIX </a:t>
            </a:r>
            <a:endParaRPr lang="de-DE" dirty="0"/>
          </a:p>
        </p:txBody>
      </p:sp>
      <p:sp>
        <p:nvSpPr>
          <p:cNvPr id="3" name="Subtitle 2"/>
          <p:cNvSpPr>
            <a:spLocks noGrp="1"/>
          </p:cNvSpPr>
          <p:nvPr>
            <p:ph type="subTitle" idx="1"/>
          </p:nvPr>
        </p:nvSpPr>
        <p:spPr/>
        <p:txBody>
          <a:bodyPr/>
          <a:lstStyle/>
          <a:p>
            <a:r>
              <a:rPr lang="de-DE" dirty="0"/>
              <a:t>Udo Eisenbarth</a:t>
            </a:r>
          </a:p>
          <a:p>
            <a:r>
              <a:rPr lang="de-DE" dirty="0"/>
              <a:t>THRILL Workshop 16.01.2025</a:t>
            </a:r>
          </a:p>
        </p:txBody>
      </p:sp>
      <p:sp>
        <p:nvSpPr>
          <p:cNvPr id="5" name="Slide Number Placeholder 4"/>
          <p:cNvSpPr>
            <a:spLocks noGrp="1"/>
          </p:cNvSpPr>
          <p:nvPr>
            <p:ph type="sldNum" sz="quarter" idx="12"/>
          </p:nvPr>
        </p:nvSpPr>
        <p:spPr/>
        <p:txBody>
          <a:bodyPr/>
          <a:lstStyle/>
          <a:p>
            <a:fld id="{9ADA9C95-772A-47A9-AD15-555E5871AF08}" type="slidenum">
              <a:rPr lang="de-DE" smtClean="0"/>
              <a:pPr/>
              <a:t>1</a:t>
            </a:fld>
            <a:endParaRPr lang="de-DE" dirty="0"/>
          </a:p>
        </p:txBody>
      </p:sp>
    </p:spTree>
    <p:extLst>
      <p:ext uri="{BB962C8B-B14F-4D97-AF65-F5344CB8AC3E}">
        <p14:creationId xmlns:p14="http://schemas.microsoft.com/office/powerpoint/2010/main" val="2949149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19C478-88A3-419C-BD60-8BC774545610}"/>
              </a:ext>
            </a:extLst>
          </p:cNvPr>
          <p:cNvSpPr>
            <a:spLocks noGrp="1"/>
          </p:cNvSpPr>
          <p:nvPr>
            <p:ph type="title"/>
          </p:nvPr>
        </p:nvSpPr>
        <p:spPr/>
        <p:txBody>
          <a:bodyPr/>
          <a:lstStyle/>
          <a:p>
            <a:r>
              <a:rPr lang="de-DE" dirty="0"/>
              <a:t>Future </a:t>
            </a:r>
            <a:r>
              <a:rPr lang="de-DE" dirty="0" err="1"/>
              <a:t>Automations</a:t>
            </a:r>
            <a:endParaRPr lang="en-US" dirty="0"/>
          </a:p>
        </p:txBody>
      </p:sp>
      <p:sp>
        <p:nvSpPr>
          <p:cNvPr id="3" name="Foliennummernplatzhalter 2">
            <a:extLst>
              <a:ext uri="{FF2B5EF4-FFF2-40B4-BE49-F238E27FC236}">
                <a16:creationId xmlns:a16="http://schemas.microsoft.com/office/drawing/2014/main" id="{07561A0F-B49C-49D8-97C1-4EF20B09056D}"/>
              </a:ext>
            </a:extLst>
          </p:cNvPr>
          <p:cNvSpPr>
            <a:spLocks noGrp="1"/>
          </p:cNvSpPr>
          <p:nvPr>
            <p:ph type="sldNum" sz="quarter" idx="12"/>
          </p:nvPr>
        </p:nvSpPr>
        <p:spPr/>
        <p:txBody>
          <a:bodyPr/>
          <a:lstStyle/>
          <a:p>
            <a:fld id="{4E7890BF-F280-4011-953D-1CEA2C09C70B}" type="slidenum">
              <a:rPr lang="de-DE" smtClean="0"/>
              <a:pPr/>
              <a:t>10</a:t>
            </a:fld>
            <a:endParaRPr lang="de-DE" dirty="0"/>
          </a:p>
        </p:txBody>
      </p:sp>
      <p:sp>
        <p:nvSpPr>
          <p:cNvPr id="4" name="Textplatzhalter 4">
            <a:extLst>
              <a:ext uri="{FF2B5EF4-FFF2-40B4-BE49-F238E27FC236}">
                <a16:creationId xmlns:a16="http://schemas.microsoft.com/office/drawing/2014/main" id="{E3D994D4-154D-45C1-97EE-EEF8AB7B6B12}"/>
              </a:ext>
            </a:extLst>
          </p:cNvPr>
          <p:cNvSpPr txBox="1">
            <a:spLocks/>
          </p:cNvSpPr>
          <p:nvPr/>
        </p:nvSpPr>
        <p:spPr>
          <a:xfrm>
            <a:off x="6471424" y="1124156"/>
            <a:ext cx="5475934" cy="4963823"/>
          </a:xfrm>
          <a:prstGeom prst="rect">
            <a:avLst/>
          </a:prstGeom>
        </p:spPr>
        <p:txBody>
          <a:bodyPr>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000" dirty="0" err="1"/>
              <a:t>Currently</a:t>
            </a:r>
            <a:r>
              <a:rPr lang="de-DE" sz="2000" dirty="0"/>
              <a:t>: </a:t>
            </a:r>
            <a:r>
              <a:rPr lang="de-DE" sz="2000" dirty="0" err="1"/>
              <a:t>two</a:t>
            </a:r>
            <a:r>
              <a:rPr lang="de-DE" sz="2000" dirty="0"/>
              <a:t> </a:t>
            </a:r>
            <a:r>
              <a:rPr lang="de-DE" sz="2000" dirty="0" err="1"/>
              <a:t>persons</a:t>
            </a:r>
            <a:r>
              <a:rPr lang="de-DE" sz="2000" dirty="0"/>
              <a:t> / </a:t>
            </a:r>
            <a:r>
              <a:rPr lang="de-DE" sz="2000" dirty="0" err="1"/>
              <a:t>beamtime</a:t>
            </a:r>
            <a:r>
              <a:rPr lang="de-DE" sz="2000" dirty="0"/>
              <a:t> shift</a:t>
            </a:r>
          </a:p>
          <a:p>
            <a:r>
              <a:rPr lang="de-DE" sz="2000" dirty="0"/>
              <a:t>Goal: </a:t>
            </a:r>
            <a:r>
              <a:rPr lang="de-DE" sz="2000" dirty="0" err="1"/>
              <a:t>One</a:t>
            </a:r>
            <a:r>
              <a:rPr lang="de-DE" sz="2000" dirty="0"/>
              <a:t> </a:t>
            </a:r>
            <a:r>
              <a:rPr lang="de-DE" sz="2000" dirty="0" err="1"/>
              <a:t>person</a:t>
            </a:r>
            <a:r>
              <a:rPr lang="de-DE" sz="2000" dirty="0"/>
              <a:t> </a:t>
            </a:r>
            <a:r>
              <a:rPr lang="de-DE" sz="2000" dirty="0" err="1"/>
              <a:t>operation</a:t>
            </a:r>
            <a:endParaRPr lang="de-DE" sz="2000" dirty="0"/>
          </a:p>
          <a:p>
            <a:r>
              <a:rPr lang="de-DE" sz="2000" dirty="0" err="1"/>
              <a:t>Automatic</a:t>
            </a:r>
            <a:r>
              <a:rPr lang="de-DE" sz="2000" dirty="0"/>
              <a:t> </a:t>
            </a:r>
            <a:r>
              <a:rPr lang="de-DE" sz="2000" dirty="0" err="1"/>
              <a:t>setup</a:t>
            </a:r>
            <a:r>
              <a:rPr lang="de-DE" sz="2000" dirty="0"/>
              <a:t> </a:t>
            </a:r>
            <a:r>
              <a:rPr lang="de-DE" sz="2000" dirty="0" err="1"/>
              <a:t>of</a:t>
            </a:r>
            <a:r>
              <a:rPr lang="de-DE" sz="2000" dirty="0"/>
              <a:t> </a:t>
            </a:r>
            <a:r>
              <a:rPr lang="de-DE" sz="2000" dirty="0" err="1"/>
              <a:t>laser</a:t>
            </a:r>
            <a:r>
              <a:rPr lang="de-DE" sz="2000" dirty="0"/>
              <a:t> </a:t>
            </a:r>
            <a:r>
              <a:rPr lang="de-DE" sz="2000" dirty="0" err="1"/>
              <a:t>system</a:t>
            </a:r>
            <a:r>
              <a:rPr lang="de-DE" sz="2000" dirty="0"/>
              <a:t> </a:t>
            </a:r>
            <a:r>
              <a:rPr lang="de-DE" sz="2000" dirty="0" err="1"/>
              <a:t>depending</a:t>
            </a:r>
            <a:r>
              <a:rPr lang="de-DE" sz="2000" dirty="0"/>
              <a:t> on </a:t>
            </a:r>
            <a:r>
              <a:rPr lang="de-DE" sz="2000" dirty="0" err="1"/>
              <a:t>desired</a:t>
            </a:r>
            <a:r>
              <a:rPr lang="de-DE" sz="2000" dirty="0"/>
              <a:t> </a:t>
            </a:r>
            <a:r>
              <a:rPr lang="de-DE" sz="2000" dirty="0" err="1"/>
              <a:t>output</a:t>
            </a:r>
            <a:r>
              <a:rPr lang="de-DE" sz="2000" dirty="0"/>
              <a:t> beam </a:t>
            </a:r>
            <a:r>
              <a:rPr lang="de-DE" sz="2000" dirty="0" err="1"/>
              <a:t>parameters</a:t>
            </a:r>
            <a:endParaRPr lang="de-DE" sz="2000" dirty="0"/>
          </a:p>
          <a:p>
            <a:pPr lvl="1"/>
            <a:r>
              <a:rPr lang="de-DE" sz="1600" dirty="0" err="1"/>
              <a:t>number</a:t>
            </a:r>
            <a:r>
              <a:rPr lang="de-DE" sz="1600" dirty="0"/>
              <a:t> and </a:t>
            </a:r>
            <a:r>
              <a:rPr lang="de-DE" sz="1600" dirty="0" err="1"/>
              <a:t>gain</a:t>
            </a:r>
            <a:r>
              <a:rPr lang="de-DE" sz="1600" dirty="0"/>
              <a:t> </a:t>
            </a:r>
            <a:r>
              <a:rPr lang="de-DE" sz="1600" dirty="0" err="1"/>
              <a:t>of</a:t>
            </a:r>
            <a:r>
              <a:rPr lang="de-DE" sz="1600" dirty="0"/>
              <a:t> </a:t>
            </a:r>
            <a:r>
              <a:rPr lang="de-DE" sz="1600" dirty="0" err="1"/>
              <a:t>amplifiers</a:t>
            </a:r>
            <a:endParaRPr lang="de-DE" sz="1600" dirty="0"/>
          </a:p>
          <a:p>
            <a:pPr lvl="1"/>
            <a:r>
              <a:rPr lang="de-DE" sz="1600" dirty="0" err="1"/>
              <a:t>input</a:t>
            </a:r>
            <a:r>
              <a:rPr lang="de-DE" sz="1600" dirty="0"/>
              <a:t> </a:t>
            </a:r>
            <a:r>
              <a:rPr lang="de-DE" sz="1600" dirty="0" err="1"/>
              <a:t>energy</a:t>
            </a:r>
            <a:r>
              <a:rPr lang="de-DE" sz="1600" dirty="0"/>
              <a:t> (</a:t>
            </a:r>
            <a:r>
              <a:rPr lang="de-DE" sz="1600" dirty="0" err="1"/>
              <a:t>delivered</a:t>
            </a:r>
            <a:r>
              <a:rPr lang="de-DE" sz="1600" dirty="0"/>
              <a:t> </a:t>
            </a:r>
            <a:r>
              <a:rPr lang="de-DE" sz="1600" dirty="0" err="1"/>
              <a:t>by</a:t>
            </a:r>
            <a:r>
              <a:rPr lang="de-DE" sz="1600" dirty="0"/>
              <a:t> </a:t>
            </a:r>
            <a:r>
              <a:rPr lang="de-DE" sz="1600" dirty="0" err="1"/>
              <a:t>frontends</a:t>
            </a:r>
            <a:r>
              <a:rPr lang="de-DE" sz="1600" dirty="0"/>
              <a:t>)</a:t>
            </a:r>
          </a:p>
          <a:p>
            <a:pPr lvl="1"/>
            <a:r>
              <a:rPr lang="de-DE" sz="1600" dirty="0" err="1"/>
              <a:t>diagnostic</a:t>
            </a:r>
            <a:r>
              <a:rPr lang="de-DE" sz="1600" dirty="0"/>
              <a:t> </a:t>
            </a:r>
            <a:r>
              <a:rPr lang="de-DE" sz="1600" dirty="0" err="1"/>
              <a:t>filter</a:t>
            </a:r>
            <a:r>
              <a:rPr lang="de-DE" sz="1600" dirty="0"/>
              <a:t> and </a:t>
            </a:r>
            <a:r>
              <a:rPr lang="de-DE" sz="1600" dirty="0" err="1"/>
              <a:t>cam</a:t>
            </a:r>
            <a:r>
              <a:rPr lang="de-DE" sz="1600" dirty="0"/>
              <a:t> </a:t>
            </a:r>
            <a:r>
              <a:rPr lang="de-DE" sz="1600" dirty="0" err="1"/>
              <a:t>settings</a:t>
            </a:r>
            <a:endParaRPr lang="de-DE" sz="1600" dirty="0"/>
          </a:p>
          <a:p>
            <a:r>
              <a:rPr lang="de-DE" sz="2000" dirty="0"/>
              <a:t>Much </a:t>
            </a:r>
            <a:r>
              <a:rPr lang="de-DE" sz="2000" dirty="0" err="1"/>
              <a:t>more</a:t>
            </a:r>
            <a:r>
              <a:rPr lang="de-DE" sz="2000" dirty="0"/>
              <a:t> and </a:t>
            </a:r>
            <a:r>
              <a:rPr lang="de-DE" sz="2000" dirty="0" err="1"/>
              <a:t>improved</a:t>
            </a:r>
            <a:r>
              <a:rPr lang="de-DE" sz="2000" dirty="0"/>
              <a:t> </a:t>
            </a:r>
            <a:r>
              <a:rPr lang="de-DE" sz="2000" dirty="0" err="1"/>
              <a:t>automatic</a:t>
            </a:r>
            <a:r>
              <a:rPr lang="de-DE" sz="2000" dirty="0"/>
              <a:t> fault </a:t>
            </a:r>
            <a:r>
              <a:rPr lang="de-DE" sz="2000" dirty="0" err="1"/>
              <a:t>detection</a:t>
            </a:r>
            <a:endParaRPr lang="de-DE" sz="2000" dirty="0"/>
          </a:p>
          <a:p>
            <a:endParaRPr lang="de-DE" sz="2000" dirty="0"/>
          </a:p>
        </p:txBody>
      </p:sp>
      <p:pic>
        <p:nvPicPr>
          <p:cNvPr id="6" name="Grafik 5">
            <a:extLst>
              <a:ext uri="{FF2B5EF4-FFF2-40B4-BE49-F238E27FC236}">
                <a16:creationId xmlns:a16="http://schemas.microsoft.com/office/drawing/2014/main" id="{78BE0DC6-3F78-4C09-81CB-898658C7B5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384" y="1815187"/>
            <a:ext cx="6176163" cy="2780876"/>
          </a:xfrm>
          <a:prstGeom prst="rect">
            <a:avLst/>
          </a:prstGeom>
        </p:spPr>
      </p:pic>
    </p:spTree>
    <p:extLst>
      <p:ext uri="{BB962C8B-B14F-4D97-AF65-F5344CB8AC3E}">
        <p14:creationId xmlns:p14="http://schemas.microsoft.com/office/powerpoint/2010/main" val="1443267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4A0D76FC-2569-42A8-BD24-0C9D41943EA1}" type="slidenum">
              <a:rPr lang="de-DE" smtClean="0"/>
              <a:pPr/>
              <a:t>11</a:t>
            </a:fld>
            <a:endParaRPr lang="de-DE" dirty="0"/>
          </a:p>
        </p:txBody>
      </p:sp>
      <p:sp>
        <p:nvSpPr>
          <p:cNvPr id="4" name="Text Placeholder 3"/>
          <p:cNvSpPr>
            <a:spLocks noGrp="1"/>
          </p:cNvSpPr>
          <p:nvPr>
            <p:ph type="body" sz="quarter" idx="12"/>
          </p:nvPr>
        </p:nvSpPr>
        <p:spPr>
          <a:xfrm>
            <a:off x="874890" y="2547153"/>
            <a:ext cx="5008557" cy="3400723"/>
          </a:xfrm>
        </p:spPr>
        <p:txBody>
          <a:bodyPr/>
          <a:lstStyle/>
          <a:p>
            <a:r>
              <a:rPr lang="de-DE" b="1" dirty="0"/>
              <a:t>Udo Eisenbarth</a:t>
            </a:r>
          </a:p>
          <a:p>
            <a:r>
              <a:rPr lang="de-DE" sz="1800" b="1" dirty="0"/>
              <a:t>GSI Helmholtz </a:t>
            </a:r>
            <a:r>
              <a:rPr lang="de-DE" sz="1800" b="1" dirty="0" err="1"/>
              <a:t>centre</a:t>
            </a:r>
            <a:r>
              <a:rPr lang="de-DE" sz="1800" b="1" dirty="0"/>
              <a:t> </a:t>
            </a:r>
            <a:r>
              <a:rPr lang="de-DE" sz="1800" b="1" dirty="0" err="1"/>
              <a:t>for</a:t>
            </a:r>
            <a:r>
              <a:rPr lang="de-DE" sz="1800" b="1" dirty="0"/>
              <a:t> heavy </a:t>
            </a:r>
            <a:r>
              <a:rPr lang="de-DE" sz="1800" b="1" dirty="0" err="1"/>
              <a:t>ion</a:t>
            </a:r>
            <a:r>
              <a:rPr lang="de-DE" sz="1800" b="1" dirty="0"/>
              <a:t> </a:t>
            </a:r>
            <a:r>
              <a:rPr lang="de-DE" sz="1800" b="1" dirty="0" err="1"/>
              <a:t>research</a:t>
            </a:r>
            <a:endParaRPr lang="de-DE" sz="1800" b="1" dirty="0"/>
          </a:p>
          <a:p>
            <a:r>
              <a:rPr lang="de-DE" sz="1800" b="1" dirty="0"/>
              <a:t>69291 Darmstadt</a:t>
            </a:r>
          </a:p>
          <a:p>
            <a:r>
              <a:rPr lang="de-DE" sz="1800" b="1" dirty="0"/>
              <a:t>GERMANY</a:t>
            </a:r>
          </a:p>
          <a:p>
            <a:r>
              <a:rPr lang="de-DE" b="1" dirty="0"/>
              <a:t> </a:t>
            </a:r>
          </a:p>
        </p:txBody>
      </p:sp>
    </p:spTree>
    <p:extLst>
      <p:ext uri="{BB962C8B-B14F-4D97-AF65-F5344CB8AC3E}">
        <p14:creationId xmlns:p14="http://schemas.microsoft.com/office/powerpoint/2010/main" val="1992956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965AF499-53B8-4CEF-B10A-1CDFEE9F1D09}"/>
              </a:ext>
            </a:extLst>
          </p:cNvPr>
          <p:cNvSpPr>
            <a:spLocks noGrp="1"/>
          </p:cNvSpPr>
          <p:nvPr>
            <p:ph type="title"/>
          </p:nvPr>
        </p:nvSpPr>
        <p:spPr/>
        <p:txBody>
          <a:bodyPr>
            <a:normAutofit/>
          </a:bodyPr>
          <a:lstStyle/>
          <a:p>
            <a:r>
              <a:rPr lang="de-DE" dirty="0" err="1"/>
              <a:t>Phelix</a:t>
            </a:r>
            <a:r>
              <a:rPr lang="de-DE" dirty="0"/>
              <a:t> in a </a:t>
            </a:r>
            <a:r>
              <a:rPr lang="de-DE" dirty="0" err="1"/>
              <a:t>nutshell</a:t>
            </a:r>
            <a:endParaRPr lang="en-US" dirty="0"/>
          </a:p>
        </p:txBody>
      </p:sp>
      <p:sp>
        <p:nvSpPr>
          <p:cNvPr id="3" name="Foliennummernplatzhalter 2">
            <a:extLst>
              <a:ext uri="{FF2B5EF4-FFF2-40B4-BE49-F238E27FC236}">
                <a16:creationId xmlns:a16="http://schemas.microsoft.com/office/drawing/2014/main" id="{7351BD41-FB32-453B-87DC-10D5254BE598}"/>
              </a:ext>
            </a:extLst>
          </p:cNvPr>
          <p:cNvSpPr>
            <a:spLocks noGrp="1"/>
          </p:cNvSpPr>
          <p:nvPr>
            <p:ph type="sldNum" sz="quarter" idx="12"/>
          </p:nvPr>
        </p:nvSpPr>
        <p:spPr/>
        <p:txBody>
          <a:bodyPr/>
          <a:lstStyle/>
          <a:p>
            <a:fld id="{570F6720-1405-4D16-AD99-17E6C8C7F65C}" type="slidenum">
              <a:rPr lang="de-DE" smtClean="0"/>
              <a:pPr/>
              <a:t>2</a:t>
            </a:fld>
            <a:endParaRPr lang="de-DE" dirty="0"/>
          </a:p>
        </p:txBody>
      </p:sp>
      <p:pic>
        <p:nvPicPr>
          <p:cNvPr id="9" name="Inhaltsplatzhalter 5">
            <a:extLst>
              <a:ext uri="{FF2B5EF4-FFF2-40B4-BE49-F238E27FC236}">
                <a16:creationId xmlns:a16="http://schemas.microsoft.com/office/drawing/2014/main" id="{AC3F7C5B-E7FD-4CE5-A1F7-B0D798E407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861" y="1206535"/>
            <a:ext cx="7597469" cy="5011381"/>
          </a:xfrm>
          <a:prstGeom prst="rect">
            <a:avLst/>
          </a:prstGeom>
        </p:spPr>
      </p:pic>
      <p:sp>
        <p:nvSpPr>
          <p:cNvPr id="10" name="Textplatzhalter 4">
            <a:extLst>
              <a:ext uri="{FF2B5EF4-FFF2-40B4-BE49-F238E27FC236}">
                <a16:creationId xmlns:a16="http://schemas.microsoft.com/office/drawing/2014/main" id="{F922BCC0-1C1A-440E-9998-5B0DB871CC5C}"/>
              </a:ext>
            </a:extLst>
          </p:cNvPr>
          <p:cNvSpPr txBox="1">
            <a:spLocks/>
          </p:cNvSpPr>
          <p:nvPr/>
        </p:nvSpPr>
        <p:spPr>
          <a:xfrm>
            <a:off x="7857123" y="1160254"/>
            <a:ext cx="4150394" cy="5048042"/>
          </a:xfrm>
          <a:prstGeom prst="rect">
            <a:avLst/>
          </a:prstGeom>
        </p:spPr>
        <p:txBody>
          <a:bodyPr>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000" dirty="0"/>
              <a:t>High </a:t>
            </a:r>
            <a:r>
              <a:rPr lang="de-DE" sz="2000" dirty="0" err="1"/>
              <a:t>energy</a:t>
            </a:r>
            <a:r>
              <a:rPr lang="de-DE" sz="2000" dirty="0"/>
              <a:t> / </a:t>
            </a:r>
            <a:r>
              <a:rPr lang="de-DE" sz="2000" dirty="0" err="1"/>
              <a:t>intensity</a:t>
            </a:r>
            <a:r>
              <a:rPr lang="de-DE" sz="2000" dirty="0"/>
              <a:t> </a:t>
            </a:r>
            <a:r>
              <a:rPr lang="de-DE" sz="2000" dirty="0" err="1"/>
              <a:t>laser</a:t>
            </a:r>
            <a:r>
              <a:rPr lang="de-DE" sz="2000" dirty="0"/>
              <a:t> </a:t>
            </a:r>
            <a:r>
              <a:rPr lang="de-DE" sz="2000" dirty="0" err="1"/>
              <a:t>system</a:t>
            </a:r>
            <a:endParaRPr lang="de-DE" sz="2000" dirty="0"/>
          </a:p>
          <a:p>
            <a:r>
              <a:rPr lang="de-DE" sz="2000" dirty="0"/>
              <a:t>1053 </a:t>
            </a:r>
            <a:r>
              <a:rPr lang="de-DE" sz="2000" dirty="0" err="1"/>
              <a:t>nm</a:t>
            </a:r>
            <a:r>
              <a:rPr lang="de-DE" sz="2000" dirty="0"/>
              <a:t> (</a:t>
            </a:r>
            <a:r>
              <a:rPr lang="de-DE" sz="2000" dirty="0" err="1"/>
              <a:t>Nd:glass</a:t>
            </a:r>
            <a:r>
              <a:rPr lang="de-DE" sz="2000" dirty="0"/>
              <a:t>)</a:t>
            </a:r>
          </a:p>
          <a:p>
            <a:r>
              <a:rPr lang="de-DE" sz="2000" dirty="0" err="1"/>
              <a:t>short</a:t>
            </a:r>
            <a:r>
              <a:rPr lang="de-DE" sz="2000" dirty="0"/>
              <a:t> pulse: 400 </a:t>
            </a:r>
            <a:r>
              <a:rPr lang="de-DE" sz="2000" dirty="0" err="1"/>
              <a:t>fs</a:t>
            </a:r>
            <a:r>
              <a:rPr lang="de-DE" sz="2000" dirty="0"/>
              <a:t>, 180 J</a:t>
            </a:r>
          </a:p>
          <a:p>
            <a:r>
              <a:rPr lang="de-DE" sz="2000" dirty="0" err="1"/>
              <a:t>long</a:t>
            </a:r>
            <a:r>
              <a:rPr lang="de-DE" sz="2000" dirty="0"/>
              <a:t> pulse: 10 </a:t>
            </a:r>
            <a:r>
              <a:rPr lang="de-DE" sz="2000" dirty="0" err="1"/>
              <a:t>ns</a:t>
            </a:r>
            <a:r>
              <a:rPr lang="de-DE" sz="2000" dirty="0"/>
              <a:t>, 1kJ</a:t>
            </a:r>
          </a:p>
          <a:p>
            <a:r>
              <a:rPr lang="de-DE" sz="2000" dirty="0"/>
              <a:t>1 </a:t>
            </a:r>
            <a:r>
              <a:rPr lang="de-DE" sz="2000" dirty="0" err="1"/>
              <a:t>full</a:t>
            </a:r>
            <a:r>
              <a:rPr lang="de-DE" sz="2000" dirty="0"/>
              <a:t> </a:t>
            </a:r>
            <a:r>
              <a:rPr lang="de-DE" sz="2000" dirty="0" err="1"/>
              <a:t>energy</a:t>
            </a:r>
            <a:r>
              <a:rPr lang="de-DE" sz="2000" dirty="0"/>
              <a:t> </a:t>
            </a:r>
            <a:r>
              <a:rPr lang="de-DE" sz="2000" dirty="0" err="1"/>
              <a:t>shot</a:t>
            </a:r>
            <a:r>
              <a:rPr lang="de-DE" sz="2000" dirty="0"/>
              <a:t> / 90 min</a:t>
            </a:r>
          </a:p>
          <a:p>
            <a:r>
              <a:rPr lang="de-DE" sz="2000" dirty="0"/>
              <a:t>3 </a:t>
            </a:r>
            <a:r>
              <a:rPr lang="de-DE" sz="2000" dirty="0" err="1"/>
              <a:t>target</a:t>
            </a:r>
            <a:r>
              <a:rPr lang="de-DE" sz="2000" dirty="0"/>
              <a:t> </a:t>
            </a:r>
            <a:r>
              <a:rPr lang="de-DE" sz="2000" dirty="0" err="1"/>
              <a:t>chambers</a:t>
            </a:r>
            <a:endParaRPr lang="de-DE" sz="2000" dirty="0"/>
          </a:p>
          <a:p>
            <a:r>
              <a:rPr lang="de-DE" sz="2000" dirty="0" err="1"/>
              <a:t>unique</a:t>
            </a:r>
            <a:r>
              <a:rPr lang="de-DE" sz="2000" dirty="0"/>
              <a:t> </a:t>
            </a:r>
            <a:r>
              <a:rPr lang="de-DE" sz="2000" dirty="0" err="1"/>
              <a:t>combination</a:t>
            </a:r>
            <a:r>
              <a:rPr lang="de-DE" sz="2000" dirty="0"/>
              <a:t> </a:t>
            </a:r>
            <a:r>
              <a:rPr lang="de-DE" sz="2000" dirty="0" err="1"/>
              <a:t>of</a:t>
            </a:r>
            <a:r>
              <a:rPr lang="de-DE" sz="2000" dirty="0"/>
              <a:t> high </a:t>
            </a:r>
            <a:r>
              <a:rPr lang="de-DE" sz="2000" dirty="0" err="1"/>
              <a:t>energy</a:t>
            </a:r>
            <a:r>
              <a:rPr lang="de-DE" sz="2000" dirty="0"/>
              <a:t> </a:t>
            </a:r>
            <a:r>
              <a:rPr lang="de-DE" sz="2000" dirty="0" err="1"/>
              <a:t>laser</a:t>
            </a:r>
            <a:r>
              <a:rPr lang="de-DE" sz="2000" dirty="0"/>
              <a:t> </a:t>
            </a:r>
            <a:r>
              <a:rPr lang="de-DE" sz="2000" dirty="0" err="1"/>
              <a:t>with</a:t>
            </a:r>
            <a:r>
              <a:rPr lang="de-DE" sz="2000" dirty="0"/>
              <a:t> heavy </a:t>
            </a:r>
            <a:r>
              <a:rPr lang="de-DE" sz="2000" dirty="0" err="1"/>
              <a:t>ion</a:t>
            </a:r>
            <a:r>
              <a:rPr lang="de-DE" sz="2000" dirty="0"/>
              <a:t> </a:t>
            </a:r>
            <a:r>
              <a:rPr lang="de-DE" sz="2000" dirty="0" err="1"/>
              <a:t>accelerator</a:t>
            </a:r>
            <a:endParaRPr lang="de-DE" sz="2000" dirty="0"/>
          </a:p>
        </p:txBody>
      </p:sp>
    </p:spTree>
    <p:extLst>
      <p:ext uri="{BB962C8B-B14F-4D97-AF65-F5344CB8AC3E}">
        <p14:creationId xmlns:p14="http://schemas.microsoft.com/office/powerpoint/2010/main" val="278312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uppieren 33">
            <a:extLst>
              <a:ext uri="{FF2B5EF4-FFF2-40B4-BE49-F238E27FC236}">
                <a16:creationId xmlns:a16="http://schemas.microsoft.com/office/drawing/2014/main" id="{BDE408E2-40CF-49CB-B0E4-8174487F09EF}"/>
              </a:ext>
            </a:extLst>
          </p:cNvPr>
          <p:cNvGrpSpPr/>
          <p:nvPr/>
        </p:nvGrpSpPr>
        <p:grpSpPr>
          <a:xfrm>
            <a:off x="3263385" y="2993955"/>
            <a:ext cx="5665231" cy="3056109"/>
            <a:chOff x="3263385" y="2993955"/>
            <a:chExt cx="5665231" cy="3056109"/>
          </a:xfrm>
        </p:grpSpPr>
        <p:pic>
          <p:nvPicPr>
            <p:cNvPr id="9" name="Grafik 8">
              <a:extLst>
                <a:ext uri="{FF2B5EF4-FFF2-40B4-BE49-F238E27FC236}">
                  <a16:creationId xmlns:a16="http://schemas.microsoft.com/office/drawing/2014/main" id="{98E2939D-1C85-43CB-9004-21CDB202BD8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609" t="3767" r="53066" b="82130"/>
            <a:stretch/>
          </p:blipFill>
          <p:spPr>
            <a:xfrm>
              <a:off x="3632716" y="3252557"/>
              <a:ext cx="5295900" cy="2495550"/>
            </a:xfrm>
            <a:prstGeom prst="rect">
              <a:avLst/>
            </a:prstGeom>
          </p:spPr>
        </p:pic>
        <p:cxnSp>
          <p:nvCxnSpPr>
            <p:cNvPr id="10" name="Gerade Verbindung 42">
              <a:extLst>
                <a:ext uri="{FF2B5EF4-FFF2-40B4-BE49-F238E27FC236}">
                  <a16:creationId xmlns:a16="http://schemas.microsoft.com/office/drawing/2014/main" id="{BFE75C78-4F3A-42C2-BA75-970E0D5F97DF}"/>
                </a:ext>
              </a:extLst>
            </p:cNvPr>
            <p:cNvCxnSpPr>
              <a:cxnSpLocks/>
            </p:cNvCxnSpPr>
            <p:nvPr/>
          </p:nvCxnSpPr>
          <p:spPr>
            <a:xfrm>
              <a:off x="6671741" y="3360881"/>
              <a:ext cx="0" cy="2289151"/>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1" name="Gerade Verbindung 41">
              <a:extLst>
                <a:ext uri="{FF2B5EF4-FFF2-40B4-BE49-F238E27FC236}">
                  <a16:creationId xmlns:a16="http://schemas.microsoft.com/office/drawing/2014/main" id="{F7116BEC-B693-418A-B9BC-F143D3944957}"/>
                </a:ext>
              </a:extLst>
            </p:cNvPr>
            <p:cNvCxnSpPr>
              <a:cxnSpLocks/>
            </p:cNvCxnSpPr>
            <p:nvPr/>
          </p:nvCxnSpPr>
          <p:spPr>
            <a:xfrm>
              <a:off x="5410377" y="3360882"/>
              <a:ext cx="0" cy="2318026"/>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2" name="Gerade Verbindung 39">
              <a:extLst>
                <a:ext uri="{FF2B5EF4-FFF2-40B4-BE49-F238E27FC236}">
                  <a16:creationId xmlns:a16="http://schemas.microsoft.com/office/drawing/2014/main" id="{CFCDBB5A-2A29-42F1-AC2E-5E058DD3D47F}"/>
                </a:ext>
              </a:extLst>
            </p:cNvPr>
            <p:cNvCxnSpPr>
              <a:cxnSpLocks/>
            </p:cNvCxnSpPr>
            <p:nvPr/>
          </p:nvCxnSpPr>
          <p:spPr>
            <a:xfrm>
              <a:off x="4150286" y="3355868"/>
              <a:ext cx="0" cy="2313414"/>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3" name="Textfeld 12">
              <a:extLst>
                <a:ext uri="{FF2B5EF4-FFF2-40B4-BE49-F238E27FC236}">
                  <a16:creationId xmlns:a16="http://schemas.microsoft.com/office/drawing/2014/main" id="{98B31F91-E9C4-43B3-8F9C-531B3923AFB8}"/>
                </a:ext>
              </a:extLst>
            </p:cNvPr>
            <p:cNvSpPr txBox="1"/>
            <p:nvPr/>
          </p:nvSpPr>
          <p:spPr>
            <a:xfrm>
              <a:off x="5731656" y="5680732"/>
              <a:ext cx="620683" cy="369332"/>
            </a:xfrm>
            <a:prstGeom prst="rect">
              <a:avLst/>
            </a:prstGeom>
          </p:spPr>
          <p:txBody>
            <a:bodyPr vert="horz" wrap="none" lIns="91440" tIns="45720" rIns="91440" bIns="45720" rtlCol="0" anchor="t">
              <a:spAutoFit/>
            </a:bodyPr>
            <a:lstStyle/>
            <a:p>
              <a:pPr algn="ctr"/>
              <a:r>
                <a:rPr lang="de-DE" dirty="0">
                  <a:solidFill>
                    <a:srgbClr val="005597"/>
                  </a:solidFill>
                </a:rPr>
                <a:t>time</a:t>
              </a:r>
            </a:p>
          </p:txBody>
        </p:sp>
        <p:sp>
          <p:nvSpPr>
            <p:cNvPr id="14" name="Textfeld 13">
              <a:extLst>
                <a:ext uri="{FF2B5EF4-FFF2-40B4-BE49-F238E27FC236}">
                  <a16:creationId xmlns:a16="http://schemas.microsoft.com/office/drawing/2014/main" id="{FBF50D7E-89C2-403B-B2CD-20F5DF2908FA}"/>
                </a:ext>
              </a:extLst>
            </p:cNvPr>
            <p:cNvSpPr txBox="1"/>
            <p:nvPr/>
          </p:nvSpPr>
          <p:spPr>
            <a:xfrm rot="16200000">
              <a:off x="2637572" y="4260462"/>
              <a:ext cx="1620957" cy="369332"/>
            </a:xfrm>
            <a:prstGeom prst="rect">
              <a:avLst/>
            </a:prstGeom>
          </p:spPr>
          <p:txBody>
            <a:bodyPr vert="horz" wrap="none" lIns="91440" tIns="45720" rIns="91440" bIns="45720" rtlCol="0" anchor="t">
              <a:spAutoFit/>
            </a:bodyPr>
            <a:lstStyle/>
            <a:p>
              <a:pPr algn="l"/>
              <a:r>
                <a:rPr lang="de-DE" dirty="0" err="1">
                  <a:solidFill>
                    <a:srgbClr val="005597"/>
                  </a:solidFill>
                </a:rPr>
                <a:t>wavefront</a:t>
              </a:r>
              <a:r>
                <a:rPr lang="de-DE" dirty="0">
                  <a:solidFill>
                    <a:srgbClr val="005597"/>
                  </a:solidFill>
                </a:rPr>
                <a:t> </a:t>
              </a:r>
              <a:r>
                <a:rPr lang="de-DE" dirty="0" err="1">
                  <a:solidFill>
                    <a:srgbClr val="005597"/>
                  </a:solidFill>
                </a:rPr>
                <a:t>PtV</a:t>
              </a:r>
              <a:endParaRPr lang="de-DE" dirty="0">
                <a:solidFill>
                  <a:srgbClr val="005597"/>
                </a:solidFill>
              </a:endParaRPr>
            </a:p>
          </p:txBody>
        </p:sp>
        <p:sp>
          <p:nvSpPr>
            <p:cNvPr id="21" name="Textfeld 20">
              <a:extLst>
                <a:ext uri="{FF2B5EF4-FFF2-40B4-BE49-F238E27FC236}">
                  <a16:creationId xmlns:a16="http://schemas.microsoft.com/office/drawing/2014/main" id="{902F0531-70E3-413E-BD30-5E29F4355A23}"/>
                </a:ext>
              </a:extLst>
            </p:cNvPr>
            <p:cNvSpPr txBox="1"/>
            <p:nvPr/>
          </p:nvSpPr>
          <p:spPr>
            <a:xfrm>
              <a:off x="3669306" y="2993955"/>
              <a:ext cx="941283" cy="369332"/>
            </a:xfrm>
            <a:prstGeom prst="rect">
              <a:avLst/>
            </a:prstGeom>
          </p:spPr>
          <p:txBody>
            <a:bodyPr vert="horz" wrap="none" lIns="91440" tIns="45720" rIns="91440" bIns="45720" rtlCol="0" anchor="t">
              <a:spAutoFit/>
            </a:bodyPr>
            <a:lstStyle/>
            <a:p>
              <a:pPr algn="ctr"/>
              <a:r>
                <a:rPr lang="de-DE" dirty="0" err="1">
                  <a:solidFill>
                    <a:srgbClr val="005597"/>
                  </a:solidFill>
                </a:rPr>
                <a:t>shot</a:t>
              </a:r>
              <a:r>
                <a:rPr lang="de-DE" dirty="0">
                  <a:solidFill>
                    <a:srgbClr val="005597"/>
                  </a:solidFill>
                </a:rPr>
                <a:t> #1</a:t>
              </a:r>
            </a:p>
          </p:txBody>
        </p:sp>
        <p:sp>
          <p:nvSpPr>
            <p:cNvPr id="22" name="Textfeld 21">
              <a:extLst>
                <a:ext uri="{FF2B5EF4-FFF2-40B4-BE49-F238E27FC236}">
                  <a16:creationId xmlns:a16="http://schemas.microsoft.com/office/drawing/2014/main" id="{65F7751A-1188-4216-A293-FFD4655F5FB6}"/>
                </a:ext>
              </a:extLst>
            </p:cNvPr>
            <p:cNvSpPr txBox="1"/>
            <p:nvPr/>
          </p:nvSpPr>
          <p:spPr>
            <a:xfrm>
              <a:off x="4920555" y="2993955"/>
              <a:ext cx="941283" cy="369332"/>
            </a:xfrm>
            <a:prstGeom prst="rect">
              <a:avLst/>
            </a:prstGeom>
          </p:spPr>
          <p:txBody>
            <a:bodyPr vert="horz" wrap="none" lIns="91440" tIns="45720" rIns="91440" bIns="45720" rtlCol="0" anchor="t">
              <a:spAutoFit/>
            </a:bodyPr>
            <a:lstStyle/>
            <a:p>
              <a:pPr algn="ctr"/>
              <a:r>
                <a:rPr lang="de-DE" dirty="0" err="1">
                  <a:solidFill>
                    <a:srgbClr val="005597"/>
                  </a:solidFill>
                </a:rPr>
                <a:t>shot</a:t>
              </a:r>
              <a:r>
                <a:rPr lang="de-DE" dirty="0">
                  <a:solidFill>
                    <a:srgbClr val="005597"/>
                  </a:solidFill>
                </a:rPr>
                <a:t> #2</a:t>
              </a:r>
            </a:p>
          </p:txBody>
        </p:sp>
        <p:sp>
          <p:nvSpPr>
            <p:cNvPr id="23" name="Textfeld 22">
              <a:extLst>
                <a:ext uri="{FF2B5EF4-FFF2-40B4-BE49-F238E27FC236}">
                  <a16:creationId xmlns:a16="http://schemas.microsoft.com/office/drawing/2014/main" id="{DD0FF4F4-7237-4E54-A10D-1451AAC9724D}"/>
                </a:ext>
              </a:extLst>
            </p:cNvPr>
            <p:cNvSpPr txBox="1"/>
            <p:nvPr/>
          </p:nvSpPr>
          <p:spPr>
            <a:xfrm>
              <a:off x="6191544" y="2993955"/>
              <a:ext cx="941283" cy="369332"/>
            </a:xfrm>
            <a:prstGeom prst="rect">
              <a:avLst/>
            </a:prstGeom>
          </p:spPr>
          <p:txBody>
            <a:bodyPr vert="horz" wrap="none" lIns="91440" tIns="45720" rIns="91440" bIns="45720" rtlCol="0" anchor="t">
              <a:spAutoFit/>
            </a:bodyPr>
            <a:lstStyle/>
            <a:p>
              <a:pPr algn="ctr"/>
              <a:r>
                <a:rPr lang="de-DE" dirty="0" err="1">
                  <a:solidFill>
                    <a:srgbClr val="005597"/>
                  </a:solidFill>
                </a:rPr>
                <a:t>shot</a:t>
              </a:r>
              <a:r>
                <a:rPr lang="de-DE" dirty="0">
                  <a:solidFill>
                    <a:srgbClr val="005597"/>
                  </a:solidFill>
                </a:rPr>
                <a:t> #3</a:t>
              </a:r>
            </a:p>
          </p:txBody>
        </p:sp>
      </p:grpSp>
      <p:sp>
        <p:nvSpPr>
          <p:cNvPr id="2" name="Titel 1">
            <a:extLst>
              <a:ext uri="{FF2B5EF4-FFF2-40B4-BE49-F238E27FC236}">
                <a16:creationId xmlns:a16="http://schemas.microsoft.com/office/drawing/2014/main" id="{7286B5CE-C04B-49B2-ACB6-DF0F23A397C2}"/>
              </a:ext>
            </a:extLst>
          </p:cNvPr>
          <p:cNvSpPr>
            <a:spLocks noGrp="1"/>
          </p:cNvSpPr>
          <p:nvPr>
            <p:ph type="title"/>
          </p:nvPr>
        </p:nvSpPr>
        <p:spPr/>
        <p:txBody>
          <a:bodyPr/>
          <a:lstStyle/>
          <a:p>
            <a:r>
              <a:rPr lang="de-DE" dirty="0" err="1"/>
              <a:t>Wavefront</a:t>
            </a:r>
            <a:r>
              <a:rPr lang="de-DE" dirty="0"/>
              <a:t> </a:t>
            </a:r>
            <a:r>
              <a:rPr lang="de-DE" dirty="0" err="1"/>
              <a:t>Aberrations</a:t>
            </a:r>
            <a:endParaRPr lang="en-US" dirty="0"/>
          </a:p>
        </p:txBody>
      </p:sp>
      <p:sp>
        <p:nvSpPr>
          <p:cNvPr id="3" name="Foliennummernplatzhalter 2">
            <a:extLst>
              <a:ext uri="{FF2B5EF4-FFF2-40B4-BE49-F238E27FC236}">
                <a16:creationId xmlns:a16="http://schemas.microsoft.com/office/drawing/2014/main" id="{C18063EA-4A4B-46B0-A7B7-72BCB7844616}"/>
              </a:ext>
            </a:extLst>
          </p:cNvPr>
          <p:cNvSpPr>
            <a:spLocks noGrp="1"/>
          </p:cNvSpPr>
          <p:nvPr>
            <p:ph type="sldNum" sz="quarter" idx="12"/>
          </p:nvPr>
        </p:nvSpPr>
        <p:spPr/>
        <p:txBody>
          <a:bodyPr/>
          <a:lstStyle/>
          <a:p>
            <a:fld id="{4E7890BF-F280-4011-953D-1CEA2C09C70B}" type="slidenum">
              <a:rPr lang="de-DE" smtClean="0"/>
              <a:pPr/>
              <a:t>3</a:t>
            </a:fld>
            <a:endParaRPr lang="de-DE" dirty="0"/>
          </a:p>
        </p:txBody>
      </p:sp>
      <p:pic>
        <p:nvPicPr>
          <p:cNvPr id="5" name="Grafik 4">
            <a:extLst>
              <a:ext uri="{FF2B5EF4-FFF2-40B4-BE49-F238E27FC236}">
                <a16:creationId xmlns:a16="http://schemas.microsoft.com/office/drawing/2014/main" id="{566C8C32-03C4-4BEE-9E13-89FADCE0A2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3693" y="1385453"/>
            <a:ext cx="1824203" cy="1368152"/>
          </a:xfrm>
          <a:prstGeom prst="rect">
            <a:avLst/>
          </a:prstGeom>
        </p:spPr>
      </p:pic>
      <p:pic>
        <p:nvPicPr>
          <p:cNvPr id="6" name="Grafik 5">
            <a:extLst>
              <a:ext uri="{FF2B5EF4-FFF2-40B4-BE49-F238E27FC236}">
                <a16:creationId xmlns:a16="http://schemas.microsoft.com/office/drawing/2014/main" id="{16039C9D-3125-494D-BD76-9FB9D0BCF0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6301" y="1357115"/>
            <a:ext cx="1852006" cy="1389005"/>
          </a:xfrm>
          <a:prstGeom prst="rect">
            <a:avLst/>
          </a:prstGeom>
        </p:spPr>
      </p:pic>
      <p:sp>
        <p:nvSpPr>
          <p:cNvPr id="7" name="Pfeil nach rechts 6">
            <a:extLst>
              <a:ext uri="{FF2B5EF4-FFF2-40B4-BE49-F238E27FC236}">
                <a16:creationId xmlns:a16="http://schemas.microsoft.com/office/drawing/2014/main" id="{170D0A6D-A86B-4DDD-AA13-DA33D0D4C632}"/>
              </a:ext>
            </a:extLst>
          </p:cNvPr>
          <p:cNvSpPr/>
          <p:nvPr/>
        </p:nvSpPr>
        <p:spPr bwMode="auto">
          <a:xfrm>
            <a:off x="4737949" y="1717155"/>
            <a:ext cx="2592288" cy="936104"/>
          </a:xfrm>
          <a:prstGeom prst="rightArrow">
            <a:avLst/>
          </a:prstGeom>
          <a:solidFill>
            <a:srgbClr val="22B3C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None/>
              <a:tabLst/>
            </a:pPr>
            <a:endParaRPr kumimoji="0" lang="de-DE" sz="2500" b="0" i="0" u="none" strike="noStrike" cap="none" normalizeH="0" baseline="0">
              <a:ln>
                <a:noFill/>
              </a:ln>
              <a:solidFill>
                <a:schemeClr val="tx1"/>
              </a:solidFill>
              <a:effectLst/>
              <a:latin typeface="Arial" charset="0"/>
            </a:endParaRPr>
          </a:p>
        </p:txBody>
      </p:sp>
      <p:sp>
        <p:nvSpPr>
          <p:cNvPr id="8" name="Textfeld 7">
            <a:extLst>
              <a:ext uri="{FF2B5EF4-FFF2-40B4-BE49-F238E27FC236}">
                <a16:creationId xmlns:a16="http://schemas.microsoft.com/office/drawing/2014/main" id="{4F2B07F5-0703-4C83-8167-B18761E577E7}"/>
              </a:ext>
            </a:extLst>
          </p:cNvPr>
          <p:cNvSpPr txBox="1"/>
          <p:nvPr/>
        </p:nvSpPr>
        <p:spPr>
          <a:xfrm>
            <a:off x="4737949" y="1313872"/>
            <a:ext cx="2775183" cy="369332"/>
          </a:xfrm>
          <a:prstGeom prst="rect">
            <a:avLst/>
          </a:prstGeom>
          <a:noFill/>
        </p:spPr>
        <p:txBody>
          <a:bodyPr wrap="none" rtlCol="0">
            <a:spAutoFit/>
          </a:bodyPr>
          <a:lstStyle/>
          <a:p>
            <a:pPr algn="ctr"/>
            <a:r>
              <a:rPr lang="de-DE" sz="1800" dirty="0">
                <a:solidFill>
                  <a:srgbClr val="005597"/>
                </a:solidFill>
              </a:rPr>
              <a:t>...</a:t>
            </a:r>
            <a:r>
              <a:rPr lang="de-DE" sz="1800" dirty="0" err="1">
                <a:solidFill>
                  <a:srgbClr val="005597"/>
                </a:solidFill>
              </a:rPr>
              <a:t>Beamlines</a:t>
            </a:r>
            <a:r>
              <a:rPr lang="de-DE" sz="1800" dirty="0">
                <a:solidFill>
                  <a:srgbClr val="005597"/>
                </a:solidFill>
              </a:rPr>
              <a:t>, </a:t>
            </a:r>
            <a:r>
              <a:rPr lang="de-DE" sz="1800" dirty="0" err="1">
                <a:solidFill>
                  <a:srgbClr val="005597"/>
                </a:solidFill>
              </a:rPr>
              <a:t>Amplifiers</a:t>
            </a:r>
            <a:r>
              <a:rPr lang="de-DE" sz="1800" dirty="0">
                <a:solidFill>
                  <a:srgbClr val="005597"/>
                </a:solidFill>
              </a:rPr>
              <a:t>...</a:t>
            </a:r>
          </a:p>
        </p:txBody>
      </p:sp>
      <p:sp>
        <p:nvSpPr>
          <p:cNvPr id="15" name="Textfeld 14">
            <a:extLst>
              <a:ext uri="{FF2B5EF4-FFF2-40B4-BE49-F238E27FC236}">
                <a16:creationId xmlns:a16="http://schemas.microsoft.com/office/drawing/2014/main" id="{C0A44CBD-3E9F-41C4-AEF3-092545712CBB}"/>
              </a:ext>
            </a:extLst>
          </p:cNvPr>
          <p:cNvSpPr txBox="1"/>
          <p:nvPr/>
        </p:nvSpPr>
        <p:spPr>
          <a:xfrm>
            <a:off x="3419474" y="5395681"/>
            <a:ext cx="312906" cy="369332"/>
          </a:xfrm>
          <a:prstGeom prst="rect">
            <a:avLst/>
          </a:prstGeom>
        </p:spPr>
        <p:txBody>
          <a:bodyPr vert="horz" wrap="none" lIns="91440" tIns="45720" rIns="91440" bIns="45720" rtlCol="0" anchor="ctr">
            <a:spAutoFit/>
          </a:bodyPr>
          <a:lstStyle/>
          <a:p>
            <a:pPr algn="l"/>
            <a:r>
              <a:rPr lang="de-DE" dirty="0"/>
              <a:t>0</a:t>
            </a:r>
          </a:p>
        </p:txBody>
      </p:sp>
      <p:sp>
        <p:nvSpPr>
          <p:cNvPr id="19" name="Textfeld 18">
            <a:extLst>
              <a:ext uri="{FF2B5EF4-FFF2-40B4-BE49-F238E27FC236}">
                <a16:creationId xmlns:a16="http://schemas.microsoft.com/office/drawing/2014/main" id="{F604AE54-F80F-42C7-BE2E-2A599662273F}"/>
              </a:ext>
            </a:extLst>
          </p:cNvPr>
          <p:cNvSpPr txBox="1"/>
          <p:nvPr/>
        </p:nvSpPr>
        <p:spPr>
          <a:xfrm>
            <a:off x="8359845" y="3745892"/>
            <a:ext cx="1223412" cy="369332"/>
          </a:xfrm>
          <a:prstGeom prst="rect">
            <a:avLst/>
          </a:prstGeom>
        </p:spPr>
        <p:txBody>
          <a:bodyPr vert="horz" wrap="none" lIns="91440" tIns="45720" rIns="91440" bIns="45720" rtlCol="0" anchor="t">
            <a:spAutoFit/>
          </a:bodyPr>
          <a:lstStyle/>
          <a:p>
            <a:pPr algn="l"/>
            <a:r>
              <a:rPr lang="de-DE" dirty="0">
                <a:solidFill>
                  <a:srgbClr val="005597"/>
                </a:solidFill>
              </a:rPr>
              <a:t>cool down</a:t>
            </a:r>
          </a:p>
        </p:txBody>
      </p:sp>
      <p:sp>
        <p:nvSpPr>
          <p:cNvPr id="20" name="Textfeld 19">
            <a:extLst>
              <a:ext uri="{FF2B5EF4-FFF2-40B4-BE49-F238E27FC236}">
                <a16:creationId xmlns:a16="http://schemas.microsoft.com/office/drawing/2014/main" id="{5D61F2CF-D911-4C1A-A022-670BFD0562CD}"/>
              </a:ext>
            </a:extLst>
          </p:cNvPr>
          <p:cNvSpPr txBox="1"/>
          <p:nvPr/>
        </p:nvSpPr>
        <p:spPr>
          <a:xfrm>
            <a:off x="4869303" y="4928297"/>
            <a:ext cx="954107" cy="369332"/>
          </a:xfrm>
          <a:prstGeom prst="rect">
            <a:avLst/>
          </a:prstGeom>
        </p:spPr>
        <p:txBody>
          <a:bodyPr vert="horz" wrap="none" lIns="91440" tIns="45720" rIns="91440" bIns="45720" rtlCol="0" anchor="t">
            <a:spAutoFit/>
          </a:bodyPr>
          <a:lstStyle/>
          <a:p>
            <a:pPr algn="ctr"/>
            <a:r>
              <a:rPr lang="de-DE" dirty="0">
                <a:solidFill>
                  <a:srgbClr val="005597"/>
                </a:solidFill>
              </a:rPr>
              <a:t>on-</a:t>
            </a:r>
            <a:r>
              <a:rPr lang="de-DE" dirty="0" err="1">
                <a:solidFill>
                  <a:srgbClr val="005597"/>
                </a:solidFill>
              </a:rPr>
              <a:t>shot</a:t>
            </a:r>
            <a:endParaRPr lang="de-DE" dirty="0">
              <a:solidFill>
                <a:srgbClr val="005597"/>
              </a:solidFill>
            </a:endParaRPr>
          </a:p>
        </p:txBody>
      </p:sp>
      <p:sp>
        <p:nvSpPr>
          <p:cNvPr id="25" name="Pfeil: nach rechts 24">
            <a:extLst>
              <a:ext uri="{FF2B5EF4-FFF2-40B4-BE49-F238E27FC236}">
                <a16:creationId xmlns:a16="http://schemas.microsoft.com/office/drawing/2014/main" id="{4E683D49-F568-4A96-A480-C283878AD081}"/>
              </a:ext>
            </a:extLst>
          </p:cNvPr>
          <p:cNvSpPr/>
          <p:nvPr/>
        </p:nvSpPr>
        <p:spPr>
          <a:xfrm rot="8419991">
            <a:off x="7792372" y="3993711"/>
            <a:ext cx="700439" cy="426964"/>
          </a:xfrm>
          <a:prstGeom prst="rightArrow">
            <a:avLst/>
          </a:prstGeom>
          <a:solidFill>
            <a:srgbClr val="22B3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feil: nach rechts 25">
            <a:extLst>
              <a:ext uri="{FF2B5EF4-FFF2-40B4-BE49-F238E27FC236}">
                <a16:creationId xmlns:a16="http://schemas.microsoft.com/office/drawing/2014/main" id="{41127B55-A341-41A4-9FDB-4632F2224D77}"/>
              </a:ext>
            </a:extLst>
          </p:cNvPr>
          <p:cNvSpPr/>
          <p:nvPr/>
        </p:nvSpPr>
        <p:spPr>
          <a:xfrm rot="13922492">
            <a:off x="3825159" y="5272267"/>
            <a:ext cx="700439" cy="426964"/>
          </a:xfrm>
          <a:prstGeom prst="rightArrow">
            <a:avLst/>
          </a:prstGeom>
          <a:solidFill>
            <a:srgbClr val="22B3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feil: nach rechts 26">
            <a:extLst>
              <a:ext uri="{FF2B5EF4-FFF2-40B4-BE49-F238E27FC236}">
                <a16:creationId xmlns:a16="http://schemas.microsoft.com/office/drawing/2014/main" id="{2DCF7039-1BEB-4ACF-838D-B8DD93FB7B5A}"/>
              </a:ext>
            </a:extLst>
          </p:cNvPr>
          <p:cNvSpPr/>
          <p:nvPr/>
        </p:nvSpPr>
        <p:spPr>
          <a:xfrm rot="11968606">
            <a:off x="4219794" y="4762129"/>
            <a:ext cx="700439" cy="426964"/>
          </a:xfrm>
          <a:prstGeom prst="rightArrow">
            <a:avLst/>
          </a:prstGeom>
          <a:solidFill>
            <a:srgbClr val="22B3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feld 27">
            <a:extLst>
              <a:ext uri="{FF2B5EF4-FFF2-40B4-BE49-F238E27FC236}">
                <a16:creationId xmlns:a16="http://schemas.microsoft.com/office/drawing/2014/main" id="{E37769E9-AB0C-4EA5-91EA-A0F2B980870A}"/>
              </a:ext>
            </a:extLst>
          </p:cNvPr>
          <p:cNvSpPr txBox="1"/>
          <p:nvPr/>
        </p:nvSpPr>
        <p:spPr>
          <a:xfrm>
            <a:off x="4030299" y="5812217"/>
            <a:ext cx="723275" cy="369332"/>
          </a:xfrm>
          <a:prstGeom prst="rect">
            <a:avLst/>
          </a:prstGeom>
        </p:spPr>
        <p:txBody>
          <a:bodyPr vert="horz" wrap="none" lIns="91440" tIns="45720" rIns="91440" bIns="45720" rtlCol="0" anchor="t">
            <a:spAutoFit/>
          </a:bodyPr>
          <a:lstStyle/>
          <a:p>
            <a:pPr algn="l"/>
            <a:r>
              <a:rPr lang="de-DE" dirty="0" err="1">
                <a:solidFill>
                  <a:srgbClr val="005597"/>
                </a:solidFill>
              </a:rPr>
              <a:t>static</a:t>
            </a:r>
            <a:endParaRPr lang="de-DE" dirty="0">
              <a:solidFill>
                <a:srgbClr val="005597"/>
              </a:solidFill>
            </a:endParaRPr>
          </a:p>
        </p:txBody>
      </p:sp>
    </p:spTree>
    <p:extLst>
      <p:ext uri="{BB962C8B-B14F-4D97-AF65-F5344CB8AC3E}">
        <p14:creationId xmlns:p14="http://schemas.microsoft.com/office/powerpoint/2010/main" val="3892138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0" grpId="0"/>
      <p:bldP spid="25" grpId="0" animBg="1"/>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484513-13B8-44BB-A8F2-C404CAAB9F35}"/>
              </a:ext>
            </a:extLst>
          </p:cNvPr>
          <p:cNvSpPr>
            <a:spLocks noGrp="1"/>
          </p:cNvSpPr>
          <p:nvPr>
            <p:ph type="title"/>
          </p:nvPr>
        </p:nvSpPr>
        <p:spPr/>
        <p:txBody>
          <a:bodyPr/>
          <a:lstStyle/>
          <a:p>
            <a:r>
              <a:rPr lang="de-DE" dirty="0"/>
              <a:t>Static </a:t>
            </a:r>
            <a:r>
              <a:rPr lang="de-DE" dirty="0" err="1"/>
              <a:t>Aberrations</a:t>
            </a:r>
            <a:endParaRPr lang="en-US" dirty="0"/>
          </a:p>
        </p:txBody>
      </p:sp>
      <p:sp>
        <p:nvSpPr>
          <p:cNvPr id="3" name="Foliennummernplatzhalter 2">
            <a:extLst>
              <a:ext uri="{FF2B5EF4-FFF2-40B4-BE49-F238E27FC236}">
                <a16:creationId xmlns:a16="http://schemas.microsoft.com/office/drawing/2014/main" id="{142F777F-D6A5-4873-86CA-855466137409}"/>
              </a:ext>
            </a:extLst>
          </p:cNvPr>
          <p:cNvSpPr>
            <a:spLocks noGrp="1"/>
          </p:cNvSpPr>
          <p:nvPr>
            <p:ph type="sldNum" sz="quarter" idx="11"/>
          </p:nvPr>
        </p:nvSpPr>
        <p:spPr/>
        <p:txBody>
          <a:bodyPr/>
          <a:lstStyle/>
          <a:p>
            <a:fld id="{4E7890BF-F280-4011-953D-1CEA2C09C70B}" type="slidenum">
              <a:rPr lang="de-DE" smtClean="0"/>
              <a:pPr/>
              <a:t>4</a:t>
            </a:fld>
            <a:endParaRPr lang="de-DE" dirty="0"/>
          </a:p>
        </p:txBody>
      </p:sp>
      <p:pic>
        <p:nvPicPr>
          <p:cNvPr id="7" name="Bildplatzhalter 6">
            <a:extLst>
              <a:ext uri="{FF2B5EF4-FFF2-40B4-BE49-F238E27FC236}">
                <a16:creationId xmlns:a16="http://schemas.microsoft.com/office/drawing/2014/main" id="{2530C59A-69D5-4F2D-A43F-C71A2F67DEA4}"/>
              </a:ext>
            </a:extLst>
          </p:cNvPr>
          <p:cNvPicPr>
            <a:picLocks noGrp="1" noChangeAspect="1"/>
          </p:cNvPicPr>
          <p:nvPr>
            <p:ph type="pic" sz="quarter" idx="12"/>
          </p:nvPr>
        </p:nvPicPr>
        <p:blipFill rotWithShape="1">
          <a:blip r:embed="rId2" cstate="print">
            <a:extLst>
              <a:ext uri="{28A0092B-C50C-407E-A947-70E740481C1C}">
                <a14:useLocalDpi xmlns:a14="http://schemas.microsoft.com/office/drawing/2010/main" val="0"/>
              </a:ext>
            </a:extLst>
          </a:blip>
          <a:srcRect l="14231" t="4167" r="30409" b="5607"/>
          <a:stretch/>
        </p:blipFill>
        <p:spPr>
          <a:xfrm rot="5400000">
            <a:off x="3116588" y="1335110"/>
            <a:ext cx="1624258" cy="1191931"/>
          </a:xfrm>
        </p:spPr>
      </p:pic>
      <p:sp>
        <p:nvSpPr>
          <p:cNvPr id="5" name="Textplatzhalter 4">
            <a:extLst>
              <a:ext uri="{FF2B5EF4-FFF2-40B4-BE49-F238E27FC236}">
                <a16:creationId xmlns:a16="http://schemas.microsoft.com/office/drawing/2014/main" id="{EAC0150E-0C74-4E17-9380-739C6756F3CF}"/>
              </a:ext>
            </a:extLst>
          </p:cNvPr>
          <p:cNvSpPr>
            <a:spLocks noGrp="1"/>
          </p:cNvSpPr>
          <p:nvPr>
            <p:ph type="body" sz="quarter" idx="13"/>
          </p:nvPr>
        </p:nvSpPr>
        <p:spPr>
          <a:xfrm>
            <a:off x="6280984" y="1003842"/>
            <a:ext cx="5702469" cy="5048042"/>
          </a:xfrm>
        </p:spPr>
        <p:txBody>
          <a:bodyPr>
            <a:normAutofit/>
          </a:bodyPr>
          <a:lstStyle/>
          <a:p>
            <a:r>
              <a:rPr lang="de-DE" sz="2000" dirty="0" err="1"/>
              <a:t>Measured</a:t>
            </a:r>
            <a:r>
              <a:rPr lang="de-DE" sz="2000" dirty="0"/>
              <a:t> at </a:t>
            </a:r>
            <a:r>
              <a:rPr lang="de-DE" sz="2000" dirty="0" err="1"/>
              <a:t>MainAmp</a:t>
            </a:r>
            <a:r>
              <a:rPr lang="de-DE" sz="2000" dirty="0"/>
              <a:t> </a:t>
            </a:r>
            <a:r>
              <a:rPr lang="de-DE" sz="2000" dirty="0" err="1"/>
              <a:t>output</a:t>
            </a:r>
            <a:r>
              <a:rPr lang="de-DE" sz="2000" dirty="0"/>
              <a:t> </a:t>
            </a:r>
            <a:r>
              <a:rPr lang="de-DE" sz="2000" dirty="0" err="1"/>
              <a:t>sensor</a:t>
            </a:r>
            <a:r>
              <a:rPr lang="de-DE" sz="2000" dirty="0"/>
              <a:t> (MAS).</a:t>
            </a:r>
          </a:p>
          <a:p>
            <a:r>
              <a:rPr lang="de-DE" sz="2000" dirty="0" err="1"/>
              <a:t>Compensated</a:t>
            </a:r>
            <a:r>
              <a:rPr lang="de-DE" sz="2000" dirty="0"/>
              <a:t> </a:t>
            </a:r>
            <a:r>
              <a:rPr lang="de-DE" sz="2000" dirty="0" err="1"/>
              <a:t>by</a:t>
            </a:r>
            <a:r>
              <a:rPr lang="de-DE" sz="2000" dirty="0"/>
              <a:t> </a:t>
            </a:r>
            <a:r>
              <a:rPr lang="de-DE" sz="2000" dirty="0" err="1"/>
              <a:t>deformable</a:t>
            </a:r>
            <a:r>
              <a:rPr lang="de-DE" sz="2000" dirty="0"/>
              <a:t> </a:t>
            </a:r>
            <a:r>
              <a:rPr lang="de-DE" sz="2000" dirty="0" err="1"/>
              <a:t>mirror</a:t>
            </a:r>
            <a:r>
              <a:rPr lang="de-DE" sz="2000" dirty="0"/>
              <a:t> at </a:t>
            </a:r>
            <a:r>
              <a:rPr lang="de-DE" sz="2000" dirty="0" err="1"/>
              <a:t>pre-amplifier</a:t>
            </a:r>
            <a:r>
              <a:rPr lang="de-DE" sz="2000" dirty="0"/>
              <a:t>.</a:t>
            </a:r>
          </a:p>
          <a:p>
            <a:r>
              <a:rPr lang="de-DE" sz="2000" dirty="0" err="1"/>
              <a:t>Pre-compensation</a:t>
            </a:r>
            <a:r>
              <a:rPr lang="de-DE" sz="2000" dirty="0"/>
              <a:t> </a:t>
            </a:r>
            <a:r>
              <a:rPr lang="de-DE" sz="2000" dirty="0" err="1"/>
              <a:t>of</a:t>
            </a:r>
            <a:r>
              <a:rPr lang="de-DE" sz="2000" dirty="0"/>
              <a:t> </a:t>
            </a:r>
            <a:r>
              <a:rPr lang="de-DE" sz="2000" dirty="0" err="1"/>
              <a:t>MainAmp</a:t>
            </a:r>
            <a:r>
              <a:rPr lang="de-DE" sz="2000" dirty="0"/>
              <a:t> </a:t>
            </a:r>
            <a:r>
              <a:rPr lang="de-DE" sz="2000" dirty="0" err="1"/>
              <a:t>aberrations</a:t>
            </a:r>
            <a:r>
              <a:rPr lang="de-DE" sz="2000" dirty="0"/>
              <a:t>.</a:t>
            </a:r>
          </a:p>
          <a:p>
            <a:r>
              <a:rPr lang="de-DE" sz="2000" dirty="0"/>
              <a:t>Measurement / Regulation </a:t>
            </a:r>
            <a:r>
              <a:rPr lang="de-DE" sz="2000" dirty="0" err="1"/>
              <a:t>software</a:t>
            </a:r>
            <a:r>
              <a:rPr lang="de-DE" sz="2000" dirty="0"/>
              <a:t>: Own </a:t>
            </a:r>
            <a:r>
              <a:rPr lang="de-DE" sz="2000" dirty="0" err="1"/>
              <a:t>development</a:t>
            </a:r>
            <a:r>
              <a:rPr lang="de-DE" sz="2000" dirty="0"/>
              <a:t> </a:t>
            </a:r>
            <a:r>
              <a:rPr lang="de-DE" sz="2000" dirty="0" err="1"/>
              <a:t>within</a:t>
            </a:r>
            <a:r>
              <a:rPr lang="de-DE" sz="2000" dirty="0"/>
              <a:t> </a:t>
            </a:r>
            <a:r>
              <a:rPr lang="de-DE" sz="2000" dirty="0" err="1"/>
              <a:t>control</a:t>
            </a:r>
            <a:r>
              <a:rPr lang="de-DE" sz="2000" dirty="0"/>
              <a:t> </a:t>
            </a:r>
            <a:r>
              <a:rPr lang="de-DE" sz="2000" dirty="0" err="1"/>
              <a:t>system</a:t>
            </a:r>
            <a:r>
              <a:rPr lang="de-DE" sz="2000" dirty="0"/>
              <a:t>.</a:t>
            </a:r>
          </a:p>
          <a:p>
            <a:r>
              <a:rPr lang="de-DE" sz="2000" dirty="0"/>
              <a:t>Static </a:t>
            </a:r>
            <a:r>
              <a:rPr lang="de-DE" sz="2000" dirty="0" err="1"/>
              <a:t>compensation</a:t>
            </a:r>
            <a:r>
              <a:rPr lang="de-DE" sz="2000" dirty="0"/>
              <a:t> </a:t>
            </a:r>
            <a:r>
              <a:rPr lang="de-DE" sz="2000" dirty="0" err="1"/>
              <a:t>performed</a:t>
            </a:r>
            <a:r>
              <a:rPr lang="de-DE" sz="2000" dirty="0"/>
              <a:t> </a:t>
            </a:r>
            <a:r>
              <a:rPr lang="de-DE" sz="2000" dirty="0" err="1"/>
              <a:t>once</a:t>
            </a:r>
            <a:r>
              <a:rPr lang="de-DE" sz="2000" dirty="0"/>
              <a:t> </a:t>
            </a:r>
            <a:r>
              <a:rPr lang="de-DE" sz="2000" dirty="0" err="1"/>
              <a:t>every</a:t>
            </a:r>
            <a:r>
              <a:rPr lang="de-DE" sz="2000" dirty="0"/>
              <a:t> </a:t>
            </a:r>
            <a:r>
              <a:rPr lang="de-DE" sz="2000" dirty="0" err="1"/>
              <a:t>morning</a:t>
            </a:r>
            <a:r>
              <a:rPr lang="de-DE" sz="2000" dirty="0"/>
              <a:t>.</a:t>
            </a:r>
          </a:p>
          <a:p>
            <a:r>
              <a:rPr lang="de-DE" sz="2000" dirty="0" err="1"/>
              <a:t>No</a:t>
            </a:r>
            <a:r>
              <a:rPr lang="de-DE" sz="2000" dirty="0"/>
              <a:t> </a:t>
            </a:r>
            <a:r>
              <a:rPr lang="de-DE" sz="2000" dirty="0" err="1"/>
              <a:t>further</a:t>
            </a:r>
            <a:r>
              <a:rPr lang="de-DE" sz="2000" dirty="0"/>
              <a:t> </a:t>
            </a:r>
            <a:r>
              <a:rPr lang="de-DE" sz="2000" dirty="0" err="1"/>
              <a:t>compensation</a:t>
            </a:r>
            <a:r>
              <a:rPr lang="de-DE" sz="2000" dirty="0"/>
              <a:t> </a:t>
            </a:r>
            <a:r>
              <a:rPr lang="de-DE" sz="2000" dirty="0" err="1"/>
              <a:t>over</a:t>
            </a:r>
            <a:r>
              <a:rPr lang="de-DE" sz="2000" dirty="0"/>
              <a:t> </a:t>
            </a:r>
            <a:r>
              <a:rPr lang="de-DE" sz="2000" dirty="0" err="1"/>
              <a:t>the</a:t>
            </a:r>
            <a:r>
              <a:rPr lang="de-DE" sz="2000" dirty="0"/>
              <a:t> </a:t>
            </a:r>
            <a:r>
              <a:rPr lang="de-DE" sz="2000" dirty="0" err="1"/>
              <a:t>day</a:t>
            </a:r>
            <a:r>
              <a:rPr lang="de-DE" sz="2000" dirty="0"/>
              <a:t> (so </a:t>
            </a:r>
            <a:r>
              <a:rPr lang="de-DE" sz="2000" dirty="0" err="1"/>
              <a:t>far</a:t>
            </a:r>
            <a:r>
              <a:rPr lang="de-DE" sz="2000" dirty="0"/>
              <a:t>).</a:t>
            </a:r>
            <a:endParaRPr lang="en-US" sz="2000" dirty="0"/>
          </a:p>
        </p:txBody>
      </p:sp>
      <p:pic>
        <p:nvPicPr>
          <p:cNvPr id="9" name="Grafik 8">
            <a:extLst>
              <a:ext uri="{FF2B5EF4-FFF2-40B4-BE49-F238E27FC236}">
                <a16:creationId xmlns:a16="http://schemas.microsoft.com/office/drawing/2014/main" id="{FF1337D0-9CB1-4AA5-B5BA-A73E5DFBE5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6702" y="1106905"/>
            <a:ext cx="3950894" cy="4596063"/>
          </a:xfrm>
          <a:prstGeom prst="rect">
            <a:avLst/>
          </a:prstGeom>
        </p:spPr>
      </p:pic>
      <p:sp>
        <p:nvSpPr>
          <p:cNvPr id="10" name="Pfeil: nach links 9">
            <a:extLst>
              <a:ext uri="{FF2B5EF4-FFF2-40B4-BE49-F238E27FC236}">
                <a16:creationId xmlns:a16="http://schemas.microsoft.com/office/drawing/2014/main" id="{9DC9F3AC-140B-46F3-9899-08419003A2DF}"/>
              </a:ext>
            </a:extLst>
          </p:cNvPr>
          <p:cNvSpPr/>
          <p:nvPr/>
        </p:nvSpPr>
        <p:spPr>
          <a:xfrm rot="20527341">
            <a:off x="1918087" y="2037901"/>
            <a:ext cx="1375189"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fik 11">
            <a:extLst>
              <a:ext uri="{FF2B5EF4-FFF2-40B4-BE49-F238E27FC236}">
                <a16:creationId xmlns:a16="http://schemas.microsoft.com/office/drawing/2014/main" id="{EEA40478-5638-47D4-9243-327619BBEFD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49" t="6141" r="12395" b="13333"/>
          <a:stretch/>
        </p:blipFill>
        <p:spPr>
          <a:xfrm>
            <a:off x="4572001" y="3176336"/>
            <a:ext cx="1394510" cy="1203159"/>
          </a:xfrm>
          <a:prstGeom prst="rect">
            <a:avLst/>
          </a:prstGeom>
        </p:spPr>
      </p:pic>
      <p:sp>
        <p:nvSpPr>
          <p:cNvPr id="13" name="Pfeil: nach links 12">
            <a:extLst>
              <a:ext uri="{FF2B5EF4-FFF2-40B4-BE49-F238E27FC236}">
                <a16:creationId xmlns:a16="http://schemas.microsoft.com/office/drawing/2014/main" id="{A79454FB-10B8-4A77-954C-F65B02157C55}"/>
              </a:ext>
            </a:extLst>
          </p:cNvPr>
          <p:cNvSpPr/>
          <p:nvPr/>
        </p:nvSpPr>
        <p:spPr>
          <a:xfrm rot="1025723">
            <a:off x="4100987" y="3312401"/>
            <a:ext cx="41441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682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F8A973-E2BB-4642-AEFE-2389AB5EF7CA}"/>
              </a:ext>
            </a:extLst>
          </p:cNvPr>
          <p:cNvSpPr>
            <a:spLocks noGrp="1"/>
          </p:cNvSpPr>
          <p:nvPr>
            <p:ph type="title"/>
          </p:nvPr>
        </p:nvSpPr>
        <p:spPr/>
        <p:txBody>
          <a:bodyPr/>
          <a:lstStyle/>
          <a:p>
            <a:r>
              <a:rPr lang="de-DE" dirty="0"/>
              <a:t>On-Shot </a:t>
            </a:r>
            <a:r>
              <a:rPr lang="de-DE" dirty="0" err="1"/>
              <a:t>Aberrations</a:t>
            </a:r>
            <a:endParaRPr lang="en-US" dirty="0"/>
          </a:p>
        </p:txBody>
      </p:sp>
      <p:sp>
        <p:nvSpPr>
          <p:cNvPr id="3" name="Foliennummernplatzhalter 2">
            <a:extLst>
              <a:ext uri="{FF2B5EF4-FFF2-40B4-BE49-F238E27FC236}">
                <a16:creationId xmlns:a16="http://schemas.microsoft.com/office/drawing/2014/main" id="{6B72832D-59D2-411B-9C78-EF390B558DCD}"/>
              </a:ext>
            </a:extLst>
          </p:cNvPr>
          <p:cNvSpPr>
            <a:spLocks noGrp="1"/>
          </p:cNvSpPr>
          <p:nvPr>
            <p:ph type="sldNum" sz="quarter" idx="12"/>
          </p:nvPr>
        </p:nvSpPr>
        <p:spPr/>
        <p:txBody>
          <a:bodyPr/>
          <a:lstStyle/>
          <a:p>
            <a:fld id="{4E7890BF-F280-4011-953D-1CEA2C09C70B}" type="slidenum">
              <a:rPr lang="de-DE" smtClean="0"/>
              <a:pPr/>
              <a:t>5</a:t>
            </a:fld>
            <a:endParaRPr lang="de-DE" dirty="0"/>
          </a:p>
        </p:txBody>
      </p:sp>
      <p:grpSp>
        <p:nvGrpSpPr>
          <p:cNvPr id="4" name="Gruppieren 3">
            <a:extLst>
              <a:ext uri="{FF2B5EF4-FFF2-40B4-BE49-F238E27FC236}">
                <a16:creationId xmlns:a16="http://schemas.microsoft.com/office/drawing/2014/main" id="{A99A62BD-8EC2-4F7D-A2F5-9573D650C05A}"/>
              </a:ext>
            </a:extLst>
          </p:cNvPr>
          <p:cNvGrpSpPr/>
          <p:nvPr/>
        </p:nvGrpSpPr>
        <p:grpSpPr>
          <a:xfrm>
            <a:off x="4588634" y="1479426"/>
            <a:ext cx="3014733" cy="1727218"/>
            <a:chOff x="4421666" y="1479426"/>
            <a:chExt cx="3014733" cy="1727218"/>
          </a:xfrm>
        </p:grpSpPr>
        <p:pic>
          <p:nvPicPr>
            <p:cNvPr id="25" name="Picture 7" descr="PA_Farfield_schoen">
              <a:extLst>
                <a:ext uri="{FF2B5EF4-FFF2-40B4-BE49-F238E27FC236}">
                  <a16:creationId xmlns:a16="http://schemas.microsoft.com/office/drawing/2014/main" id="{2D949EEE-811B-4A82-9414-6C3F7CDB63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8387" t="18111" r="32480" b="44882"/>
            <a:stretch>
              <a:fillRect/>
            </a:stretch>
          </p:blipFill>
          <p:spPr bwMode="auto">
            <a:xfrm>
              <a:off x="4487371" y="1479426"/>
              <a:ext cx="1330363" cy="1272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8" descr="PA_Farfield_defocus">
              <a:extLst>
                <a:ext uri="{FF2B5EF4-FFF2-40B4-BE49-F238E27FC236}">
                  <a16:creationId xmlns:a16="http://schemas.microsoft.com/office/drawing/2014/main" id="{EDD68A4D-2918-48AA-8456-692B06E096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4292" t="19685" r="26575" b="43307"/>
            <a:stretch>
              <a:fillRect/>
            </a:stretch>
          </p:blipFill>
          <p:spPr bwMode="auto">
            <a:xfrm>
              <a:off x="6104844" y="1479426"/>
              <a:ext cx="1331555" cy="1272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Box 11">
              <a:extLst>
                <a:ext uri="{FF2B5EF4-FFF2-40B4-BE49-F238E27FC236}">
                  <a16:creationId xmlns:a16="http://schemas.microsoft.com/office/drawing/2014/main" id="{D08B4AD7-16DB-450B-BA60-A06DFAF76773}"/>
                </a:ext>
              </a:extLst>
            </p:cNvPr>
            <p:cNvSpPr txBox="1">
              <a:spLocks noChangeArrowheads="1"/>
            </p:cNvSpPr>
            <p:nvPr/>
          </p:nvSpPr>
          <p:spPr bwMode="auto">
            <a:xfrm>
              <a:off x="4421666" y="2836676"/>
              <a:ext cx="146177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dirty="0">
                  <a:solidFill>
                    <a:srgbClr val="005597"/>
                  </a:solidFill>
                </a:rPr>
                <a:t>before shot</a:t>
              </a:r>
            </a:p>
          </p:txBody>
        </p:sp>
        <p:sp>
          <p:nvSpPr>
            <p:cNvPr id="29" name="Text Box 12">
              <a:extLst>
                <a:ext uri="{FF2B5EF4-FFF2-40B4-BE49-F238E27FC236}">
                  <a16:creationId xmlns:a16="http://schemas.microsoft.com/office/drawing/2014/main" id="{432AA3A1-13EF-4FE3-A2B9-148247E60447}"/>
                </a:ext>
              </a:extLst>
            </p:cNvPr>
            <p:cNvSpPr txBox="1">
              <a:spLocks noChangeArrowheads="1"/>
            </p:cNvSpPr>
            <p:nvPr/>
          </p:nvSpPr>
          <p:spPr bwMode="auto">
            <a:xfrm>
              <a:off x="6261507" y="2837312"/>
              <a:ext cx="10182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dirty="0">
                  <a:solidFill>
                    <a:srgbClr val="005597"/>
                  </a:solidFill>
                </a:rPr>
                <a:t> on-shot</a:t>
              </a:r>
            </a:p>
          </p:txBody>
        </p:sp>
      </p:grpSp>
      <p:sp>
        <p:nvSpPr>
          <p:cNvPr id="40" name="Textplatzhalter 4">
            <a:extLst>
              <a:ext uri="{FF2B5EF4-FFF2-40B4-BE49-F238E27FC236}">
                <a16:creationId xmlns:a16="http://schemas.microsoft.com/office/drawing/2014/main" id="{6D67604B-6940-40A2-A9ED-17B26B57128C}"/>
              </a:ext>
            </a:extLst>
          </p:cNvPr>
          <p:cNvSpPr txBox="1">
            <a:spLocks/>
          </p:cNvSpPr>
          <p:nvPr/>
        </p:nvSpPr>
        <p:spPr>
          <a:xfrm>
            <a:off x="2655218" y="1039937"/>
            <a:ext cx="6881564" cy="369332"/>
          </a:xfrm>
          <a:prstGeom prst="rect">
            <a:avLst/>
          </a:prstGeom>
        </p:spPr>
        <p:txBody>
          <a:bodyPr wrap="none">
            <a:sp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sz="2000" dirty="0"/>
              <a:t>Main on-</a:t>
            </a:r>
            <a:r>
              <a:rPr lang="de-DE" sz="2000" dirty="0" err="1"/>
              <a:t>shot</a:t>
            </a:r>
            <a:r>
              <a:rPr lang="de-DE" sz="2000" dirty="0"/>
              <a:t> </a:t>
            </a:r>
            <a:r>
              <a:rPr lang="de-DE" sz="2000" dirty="0" err="1"/>
              <a:t>aberrations</a:t>
            </a:r>
            <a:r>
              <a:rPr lang="de-DE" sz="2000" dirty="0"/>
              <a:t> </a:t>
            </a:r>
            <a:r>
              <a:rPr lang="de-DE" sz="2000" dirty="0" err="1"/>
              <a:t>are</a:t>
            </a:r>
            <a:r>
              <a:rPr lang="de-DE" sz="2000" dirty="0"/>
              <a:t> </a:t>
            </a:r>
            <a:r>
              <a:rPr lang="de-DE" sz="2000" b="1" dirty="0" err="1"/>
              <a:t>defocus</a:t>
            </a:r>
            <a:r>
              <a:rPr lang="de-DE" sz="2000" dirty="0"/>
              <a:t> and </a:t>
            </a:r>
            <a:r>
              <a:rPr lang="de-DE" sz="2000" b="1" dirty="0" err="1"/>
              <a:t>astigmatism</a:t>
            </a:r>
            <a:r>
              <a:rPr lang="de-DE" sz="2000" dirty="0"/>
              <a:t>.</a:t>
            </a:r>
          </a:p>
        </p:txBody>
      </p:sp>
      <p:grpSp>
        <p:nvGrpSpPr>
          <p:cNvPr id="6" name="Gruppieren 5">
            <a:extLst>
              <a:ext uri="{FF2B5EF4-FFF2-40B4-BE49-F238E27FC236}">
                <a16:creationId xmlns:a16="http://schemas.microsoft.com/office/drawing/2014/main" id="{AC047929-D048-4CBC-975B-36D93D523505}"/>
              </a:ext>
            </a:extLst>
          </p:cNvPr>
          <p:cNvGrpSpPr/>
          <p:nvPr/>
        </p:nvGrpSpPr>
        <p:grpSpPr>
          <a:xfrm>
            <a:off x="6461671" y="3118806"/>
            <a:ext cx="5256828" cy="2940668"/>
            <a:chOff x="6461671" y="3118806"/>
            <a:chExt cx="5256828" cy="2940668"/>
          </a:xfrm>
        </p:grpSpPr>
        <p:sp>
          <p:nvSpPr>
            <p:cNvPr id="41" name="Text Box 14">
              <a:extLst>
                <a:ext uri="{FF2B5EF4-FFF2-40B4-BE49-F238E27FC236}">
                  <a16:creationId xmlns:a16="http://schemas.microsoft.com/office/drawing/2014/main" id="{598086E8-68BD-4234-A72C-B349542BA451}"/>
                </a:ext>
              </a:extLst>
            </p:cNvPr>
            <p:cNvSpPr txBox="1">
              <a:spLocks noChangeArrowheads="1"/>
            </p:cNvSpPr>
            <p:nvPr/>
          </p:nvSpPr>
          <p:spPr bwMode="auto">
            <a:xfrm>
              <a:off x="8366040" y="3118806"/>
              <a:ext cx="3088023" cy="369332"/>
            </a:xfrm>
            <a:prstGeom prst="rect">
              <a:avLst/>
            </a:prstGeom>
            <a:solidFill>
              <a:srgbClr val="22B3C9"/>
            </a:solidFill>
            <a:ln>
              <a:noFill/>
            </a:ln>
            <a:effectLst/>
          </p:spPr>
          <p:txBody>
            <a:bodyPr wrap="square">
              <a:spAutoFit/>
            </a:bodyPr>
            <a:lstStyle/>
            <a:p>
              <a:pPr algn="ctr"/>
              <a:r>
                <a:rPr lang="en-US" dirty="0">
                  <a:solidFill>
                    <a:srgbClr val="FFFFFF"/>
                  </a:solidFill>
                </a:rPr>
                <a:t>Astigmatism compensation</a:t>
              </a:r>
            </a:p>
          </p:txBody>
        </p:sp>
        <p:pic>
          <p:nvPicPr>
            <p:cNvPr id="43" name="Grafik 42">
              <a:extLst>
                <a:ext uri="{FF2B5EF4-FFF2-40B4-BE49-F238E27FC236}">
                  <a16:creationId xmlns:a16="http://schemas.microsoft.com/office/drawing/2014/main" id="{8D898627-ED53-4CC5-9A8D-2E0E2619AC7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78" t="7719" r="11961" b="10877"/>
            <a:stretch/>
          </p:blipFill>
          <p:spPr>
            <a:xfrm>
              <a:off x="9358443" y="3874178"/>
              <a:ext cx="2360056" cy="1491916"/>
            </a:xfrm>
            <a:prstGeom prst="rect">
              <a:avLst/>
            </a:prstGeom>
          </p:spPr>
        </p:pic>
        <p:pic>
          <p:nvPicPr>
            <p:cNvPr id="49" name="Grafik 48">
              <a:extLst>
                <a:ext uri="{FF2B5EF4-FFF2-40B4-BE49-F238E27FC236}">
                  <a16:creationId xmlns:a16="http://schemas.microsoft.com/office/drawing/2014/main" id="{54FC5E6B-EFD7-497B-9D6F-F8B178DF52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1671" y="4069503"/>
              <a:ext cx="2513887" cy="1101267"/>
            </a:xfrm>
            <a:prstGeom prst="rect">
              <a:avLst/>
            </a:prstGeom>
          </p:spPr>
        </p:pic>
        <p:sp>
          <p:nvSpPr>
            <p:cNvPr id="50" name="Textplatzhalter 4">
              <a:extLst>
                <a:ext uri="{FF2B5EF4-FFF2-40B4-BE49-F238E27FC236}">
                  <a16:creationId xmlns:a16="http://schemas.microsoft.com/office/drawing/2014/main" id="{D8D38D50-574F-4D93-A0FA-CA89F45A3380}"/>
                </a:ext>
              </a:extLst>
            </p:cNvPr>
            <p:cNvSpPr txBox="1">
              <a:spLocks/>
            </p:cNvSpPr>
            <p:nvPr/>
          </p:nvSpPr>
          <p:spPr>
            <a:xfrm>
              <a:off x="7526587" y="5690142"/>
              <a:ext cx="1980030" cy="369332"/>
            </a:xfrm>
            <a:prstGeom prst="rect">
              <a:avLst/>
            </a:prstGeom>
          </p:spPr>
          <p:txBody>
            <a:bodyPr wrap="none">
              <a:sp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sz="2000" dirty="0" err="1"/>
                <a:t>bendable</a:t>
              </a:r>
              <a:r>
                <a:rPr lang="de-DE" sz="2000" dirty="0"/>
                <a:t> </a:t>
              </a:r>
              <a:r>
                <a:rPr lang="de-DE" sz="2000" dirty="0" err="1"/>
                <a:t>mirror</a:t>
              </a:r>
              <a:endParaRPr lang="de-DE" sz="2000" dirty="0"/>
            </a:p>
          </p:txBody>
        </p:sp>
      </p:grpSp>
      <p:grpSp>
        <p:nvGrpSpPr>
          <p:cNvPr id="5" name="Gruppieren 4">
            <a:extLst>
              <a:ext uri="{FF2B5EF4-FFF2-40B4-BE49-F238E27FC236}">
                <a16:creationId xmlns:a16="http://schemas.microsoft.com/office/drawing/2014/main" id="{C527DB49-AAD0-42C7-9552-6AC4597738A8}"/>
              </a:ext>
            </a:extLst>
          </p:cNvPr>
          <p:cNvGrpSpPr/>
          <p:nvPr/>
        </p:nvGrpSpPr>
        <p:grpSpPr>
          <a:xfrm>
            <a:off x="685181" y="3118806"/>
            <a:ext cx="4931325" cy="2940668"/>
            <a:chOff x="685181" y="3118806"/>
            <a:chExt cx="4931325" cy="2940668"/>
          </a:xfrm>
        </p:grpSpPr>
        <p:sp>
          <p:nvSpPr>
            <p:cNvPr id="31" name="Text Box 14">
              <a:extLst>
                <a:ext uri="{FF2B5EF4-FFF2-40B4-BE49-F238E27FC236}">
                  <a16:creationId xmlns:a16="http://schemas.microsoft.com/office/drawing/2014/main" id="{52D2B142-0FDB-4570-95A9-FE7E999B0D2A}"/>
                </a:ext>
              </a:extLst>
            </p:cNvPr>
            <p:cNvSpPr txBox="1">
              <a:spLocks noChangeArrowheads="1"/>
            </p:cNvSpPr>
            <p:nvPr/>
          </p:nvSpPr>
          <p:spPr bwMode="auto">
            <a:xfrm>
              <a:off x="790156" y="3118806"/>
              <a:ext cx="2695635" cy="369332"/>
            </a:xfrm>
            <a:prstGeom prst="rect">
              <a:avLst/>
            </a:prstGeom>
            <a:solidFill>
              <a:srgbClr val="22B3C9"/>
            </a:solidFill>
            <a:ln>
              <a:noFill/>
            </a:ln>
            <a:effectLst/>
          </p:spPr>
          <p:txBody>
            <a:bodyPr wrap="square">
              <a:spAutoFit/>
            </a:bodyPr>
            <a:lstStyle/>
            <a:p>
              <a:pPr algn="ctr"/>
              <a:r>
                <a:rPr lang="en-US" dirty="0">
                  <a:solidFill>
                    <a:srgbClr val="FFFFFF"/>
                  </a:solidFill>
                </a:rPr>
                <a:t>Defocus compensation</a:t>
              </a:r>
            </a:p>
          </p:txBody>
        </p:sp>
        <p:pic>
          <p:nvPicPr>
            <p:cNvPr id="39" name="Grafik 38">
              <a:extLst>
                <a:ext uri="{FF2B5EF4-FFF2-40B4-BE49-F238E27FC236}">
                  <a16:creationId xmlns:a16="http://schemas.microsoft.com/office/drawing/2014/main" id="{859F29FD-C2BF-43D6-8A79-9F381C3B1D7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1754" t="14023" r="27544" b="5711"/>
            <a:stretch/>
          </p:blipFill>
          <p:spPr>
            <a:xfrm rot="5400000">
              <a:off x="4256396" y="4054111"/>
              <a:ext cx="1588169" cy="1132051"/>
            </a:xfrm>
            <a:prstGeom prst="rect">
              <a:avLst/>
            </a:prstGeom>
          </p:spPr>
        </p:pic>
        <p:sp>
          <p:nvSpPr>
            <p:cNvPr id="51" name="Textplatzhalter 4">
              <a:extLst>
                <a:ext uri="{FF2B5EF4-FFF2-40B4-BE49-F238E27FC236}">
                  <a16:creationId xmlns:a16="http://schemas.microsoft.com/office/drawing/2014/main" id="{A3DE5D4D-BE78-49CE-84FA-5FD1E497D32D}"/>
                </a:ext>
              </a:extLst>
            </p:cNvPr>
            <p:cNvSpPr txBox="1">
              <a:spLocks/>
            </p:cNvSpPr>
            <p:nvPr/>
          </p:nvSpPr>
          <p:spPr>
            <a:xfrm>
              <a:off x="1712991" y="5690142"/>
              <a:ext cx="1836323" cy="369332"/>
            </a:xfrm>
            <a:prstGeom prst="rect">
              <a:avLst/>
            </a:prstGeom>
          </p:spPr>
          <p:txBody>
            <a:bodyPr wrap="square">
              <a:sp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sz="2000" dirty="0" err="1"/>
                <a:t>motorized</a:t>
              </a:r>
              <a:r>
                <a:rPr lang="de-DE" sz="2000" dirty="0"/>
                <a:t> </a:t>
              </a:r>
              <a:r>
                <a:rPr lang="de-DE" sz="2000" dirty="0" err="1"/>
                <a:t>lens</a:t>
              </a:r>
              <a:endParaRPr lang="de-DE" sz="2000" dirty="0"/>
            </a:p>
          </p:txBody>
        </p:sp>
        <p:pic>
          <p:nvPicPr>
            <p:cNvPr id="53" name="Grafik 52">
              <a:extLst>
                <a:ext uri="{FF2B5EF4-FFF2-40B4-BE49-F238E27FC236}">
                  <a16:creationId xmlns:a16="http://schemas.microsoft.com/office/drawing/2014/main" id="{DE7DD60A-2BF8-49BB-9B20-4DADAE93DF8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5181" y="4045020"/>
              <a:ext cx="3104767" cy="1370573"/>
            </a:xfrm>
            <a:prstGeom prst="rect">
              <a:avLst/>
            </a:prstGeom>
          </p:spPr>
        </p:pic>
      </p:grpSp>
    </p:spTree>
    <p:extLst>
      <p:ext uri="{BB962C8B-B14F-4D97-AF65-F5344CB8AC3E}">
        <p14:creationId xmlns:p14="http://schemas.microsoft.com/office/powerpoint/2010/main" val="4220538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5A776E45-06F1-4090-AF77-2D3407D34F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414" y="2585103"/>
            <a:ext cx="4172572" cy="1837618"/>
          </a:xfrm>
          <a:prstGeom prst="rect">
            <a:avLst/>
          </a:prstGeom>
          <a:ln>
            <a:noFill/>
          </a:ln>
          <a:effectLst>
            <a:outerShdw blurRad="292100" dist="139700" dir="2700000" algn="tl" rotWithShape="0">
              <a:srgbClr val="333333">
                <a:alpha val="65000"/>
              </a:srgbClr>
            </a:outerShdw>
          </a:effectLst>
        </p:spPr>
      </p:pic>
      <p:sp>
        <p:nvSpPr>
          <p:cNvPr id="2" name="Titel 1">
            <a:extLst>
              <a:ext uri="{FF2B5EF4-FFF2-40B4-BE49-F238E27FC236}">
                <a16:creationId xmlns:a16="http://schemas.microsoft.com/office/drawing/2014/main" id="{AE2AB625-5504-4527-84BD-AF2D5F752761}"/>
              </a:ext>
            </a:extLst>
          </p:cNvPr>
          <p:cNvSpPr>
            <a:spLocks noGrp="1"/>
          </p:cNvSpPr>
          <p:nvPr>
            <p:ph type="title"/>
          </p:nvPr>
        </p:nvSpPr>
        <p:spPr/>
        <p:txBody>
          <a:bodyPr/>
          <a:lstStyle/>
          <a:p>
            <a:r>
              <a:rPr lang="de-DE" dirty="0"/>
              <a:t>PHELIX Control System (PCS)</a:t>
            </a:r>
            <a:endParaRPr lang="en-US" dirty="0"/>
          </a:p>
        </p:txBody>
      </p:sp>
      <p:sp>
        <p:nvSpPr>
          <p:cNvPr id="3" name="Foliennummernplatzhalter 2">
            <a:extLst>
              <a:ext uri="{FF2B5EF4-FFF2-40B4-BE49-F238E27FC236}">
                <a16:creationId xmlns:a16="http://schemas.microsoft.com/office/drawing/2014/main" id="{B3CA4C94-9380-4051-BE74-C3FED8299B99}"/>
              </a:ext>
            </a:extLst>
          </p:cNvPr>
          <p:cNvSpPr>
            <a:spLocks noGrp="1"/>
          </p:cNvSpPr>
          <p:nvPr>
            <p:ph type="sldNum" sz="quarter" idx="12"/>
          </p:nvPr>
        </p:nvSpPr>
        <p:spPr/>
        <p:txBody>
          <a:bodyPr/>
          <a:lstStyle/>
          <a:p>
            <a:fld id="{4E7890BF-F280-4011-953D-1CEA2C09C70B}" type="slidenum">
              <a:rPr lang="de-DE" smtClean="0"/>
              <a:pPr/>
              <a:t>6</a:t>
            </a:fld>
            <a:endParaRPr lang="de-DE" dirty="0"/>
          </a:p>
        </p:txBody>
      </p:sp>
      <p:pic>
        <p:nvPicPr>
          <p:cNvPr id="5" name="Grafik 4">
            <a:extLst>
              <a:ext uri="{FF2B5EF4-FFF2-40B4-BE49-F238E27FC236}">
                <a16:creationId xmlns:a16="http://schemas.microsoft.com/office/drawing/2014/main" id="{68608035-10AC-4336-9EFB-E97F6681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726" y="1019796"/>
            <a:ext cx="3595154" cy="2419248"/>
          </a:xfrm>
          <a:prstGeom prst="rect">
            <a:avLst/>
          </a:prstGeom>
          <a:ln>
            <a:noFill/>
          </a:ln>
          <a:effectLst>
            <a:outerShdw blurRad="292100" dist="139700" dir="2700000" algn="tl" rotWithShape="0">
              <a:srgbClr val="333333">
                <a:alpha val="65000"/>
              </a:srgbClr>
            </a:outerShdw>
          </a:effectLst>
        </p:spPr>
      </p:pic>
      <p:pic>
        <p:nvPicPr>
          <p:cNvPr id="9" name="Grafik 8">
            <a:extLst>
              <a:ext uri="{FF2B5EF4-FFF2-40B4-BE49-F238E27FC236}">
                <a16:creationId xmlns:a16="http://schemas.microsoft.com/office/drawing/2014/main" id="{3E633D93-9741-47C3-B9B7-4C1B8D11D7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0318" y="1873430"/>
            <a:ext cx="1909267" cy="2844935"/>
          </a:xfrm>
          <a:prstGeom prst="rect">
            <a:avLst/>
          </a:prstGeom>
          <a:ln>
            <a:noFill/>
          </a:ln>
          <a:effectLst>
            <a:outerShdw blurRad="292100" dist="139700" dir="2700000" algn="tl" rotWithShape="0">
              <a:srgbClr val="333333">
                <a:alpha val="65000"/>
              </a:srgbClr>
            </a:outerShdw>
          </a:effectLst>
        </p:spPr>
      </p:pic>
      <p:pic>
        <p:nvPicPr>
          <p:cNvPr id="11" name="Grafik 10">
            <a:extLst>
              <a:ext uri="{FF2B5EF4-FFF2-40B4-BE49-F238E27FC236}">
                <a16:creationId xmlns:a16="http://schemas.microsoft.com/office/drawing/2014/main" id="{8E567E83-9446-4528-9547-F4021D746A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56409" y="2735251"/>
            <a:ext cx="1078968" cy="1576305"/>
          </a:xfrm>
          <a:prstGeom prst="rect">
            <a:avLst/>
          </a:prstGeom>
          <a:ln>
            <a:noFill/>
          </a:ln>
          <a:effectLst>
            <a:outerShdw blurRad="292100" dist="139700" dir="2700000" algn="tl" rotWithShape="0">
              <a:srgbClr val="333333">
                <a:alpha val="65000"/>
              </a:srgbClr>
            </a:outerShdw>
          </a:effectLst>
        </p:spPr>
      </p:pic>
      <p:pic>
        <p:nvPicPr>
          <p:cNvPr id="13" name="Grafik 12">
            <a:extLst>
              <a:ext uri="{FF2B5EF4-FFF2-40B4-BE49-F238E27FC236}">
                <a16:creationId xmlns:a16="http://schemas.microsoft.com/office/drawing/2014/main" id="{2C88A811-2816-4BF3-A91A-B31E9974F1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8103" y="4363620"/>
            <a:ext cx="1542587" cy="1652170"/>
          </a:xfrm>
          <a:prstGeom prst="rect">
            <a:avLst/>
          </a:prstGeom>
          <a:ln>
            <a:noFill/>
          </a:ln>
          <a:effectLst>
            <a:outerShdw blurRad="292100" dist="139700" dir="2700000" algn="tl" rotWithShape="0">
              <a:srgbClr val="333333">
                <a:alpha val="65000"/>
              </a:srgbClr>
            </a:outerShdw>
          </a:effectLst>
        </p:spPr>
      </p:pic>
      <p:pic>
        <p:nvPicPr>
          <p:cNvPr id="15" name="Grafik 14">
            <a:extLst>
              <a:ext uri="{FF2B5EF4-FFF2-40B4-BE49-F238E27FC236}">
                <a16:creationId xmlns:a16="http://schemas.microsoft.com/office/drawing/2014/main" id="{F5B24B7E-CA7A-4C91-B018-46E2728EA64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3185" y="3766538"/>
            <a:ext cx="2815282" cy="1834148"/>
          </a:xfrm>
          <a:prstGeom prst="rect">
            <a:avLst/>
          </a:prstGeom>
          <a:ln>
            <a:noFill/>
          </a:ln>
          <a:effectLst>
            <a:outerShdw blurRad="292100" dist="139700" dir="2700000" algn="tl" rotWithShape="0">
              <a:srgbClr val="333333">
                <a:alpha val="65000"/>
              </a:srgbClr>
            </a:outerShdw>
          </a:effectLst>
        </p:spPr>
      </p:pic>
      <p:pic>
        <p:nvPicPr>
          <p:cNvPr id="17" name="Grafik 16">
            <a:extLst>
              <a:ext uri="{FF2B5EF4-FFF2-40B4-BE49-F238E27FC236}">
                <a16:creationId xmlns:a16="http://schemas.microsoft.com/office/drawing/2014/main" id="{84B903D8-C64F-45B9-8B41-48E59B07FDD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23123" y="1098000"/>
            <a:ext cx="873243" cy="1240747"/>
          </a:xfrm>
          <a:prstGeom prst="rect">
            <a:avLst/>
          </a:prstGeom>
          <a:ln>
            <a:noFill/>
          </a:ln>
          <a:effectLst>
            <a:outerShdw blurRad="292100" dist="139700" dir="2700000" algn="tl" rotWithShape="0">
              <a:srgbClr val="333333">
                <a:alpha val="65000"/>
              </a:srgbClr>
            </a:outerShdw>
          </a:effectLst>
        </p:spPr>
      </p:pic>
      <p:sp>
        <p:nvSpPr>
          <p:cNvPr id="18" name="Textplatzhalter 4">
            <a:extLst>
              <a:ext uri="{FF2B5EF4-FFF2-40B4-BE49-F238E27FC236}">
                <a16:creationId xmlns:a16="http://schemas.microsoft.com/office/drawing/2014/main" id="{90493952-8465-4F48-92C1-C0A93165ADA5}"/>
              </a:ext>
            </a:extLst>
          </p:cNvPr>
          <p:cNvSpPr txBox="1">
            <a:spLocks/>
          </p:cNvSpPr>
          <p:nvPr/>
        </p:nvSpPr>
        <p:spPr>
          <a:xfrm>
            <a:off x="6329112" y="1275354"/>
            <a:ext cx="5702469" cy="4365284"/>
          </a:xfrm>
          <a:prstGeom prst="rect">
            <a:avLst/>
          </a:prstGeom>
        </p:spPr>
        <p:txBody>
          <a:bodyPr>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000" dirty="0"/>
              <a:t>In-house </a:t>
            </a:r>
            <a:r>
              <a:rPr lang="de-DE" sz="2000" dirty="0" err="1"/>
              <a:t>development</a:t>
            </a:r>
            <a:r>
              <a:rPr lang="de-DE" sz="2000" dirty="0"/>
              <a:t> </a:t>
            </a:r>
            <a:r>
              <a:rPr lang="de-DE" sz="2000" dirty="0" err="1"/>
              <a:t>based</a:t>
            </a:r>
            <a:r>
              <a:rPr lang="de-DE" sz="2000" dirty="0"/>
              <a:t> on LabVIEW</a:t>
            </a:r>
          </a:p>
          <a:p>
            <a:r>
              <a:rPr lang="de-DE" sz="2000" dirty="0"/>
              <a:t>&gt; 15000 </a:t>
            </a:r>
            <a:r>
              <a:rPr lang="de-DE" sz="2000" dirty="0" err="1"/>
              <a:t>process</a:t>
            </a:r>
            <a:r>
              <a:rPr lang="de-DE" sz="2000" dirty="0"/>
              <a:t> variables</a:t>
            </a:r>
          </a:p>
          <a:p>
            <a:r>
              <a:rPr lang="de-DE" sz="2000" dirty="0"/>
              <a:t>&gt; 30 PCs in a network </a:t>
            </a:r>
            <a:r>
              <a:rPr lang="de-DE" sz="2000" dirty="0" err="1"/>
              <a:t>cluster</a:t>
            </a:r>
            <a:endParaRPr lang="de-DE" sz="2000" dirty="0"/>
          </a:p>
          <a:p>
            <a:r>
              <a:rPr lang="de-DE" sz="2000" dirty="0"/>
              <a:t>&gt; 100 </a:t>
            </a:r>
            <a:r>
              <a:rPr lang="de-DE" sz="2000" dirty="0" err="1"/>
              <a:t>device</a:t>
            </a:r>
            <a:r>
              <a:rPr lang="de-DE" sz="2000" dirty="0"/>
              <a:t> </a:t>
            </a:r>
            <a:r>
              <a:rPr lang="de-DE" sz="2000" dirty="0" err="1"/>
              <a:t>classes</a:t>
            </a:r>
            <a:endParaRPr lang="de-DE" sz="2000" dirty="0"/>
          </a:p>
          <a:p>
            <a:pPr lvl="1"/>
            <a:r>
              <a:rPr lang="de-DE" sz="1600" dirty="0" err="1"/>
              <a:t>cameras</a:t>
            </a:r>
            <a:endParaRPr lang="de-DE" sz="1600" dirty="0"/>
          </a:p>
          <a:p>
            <a:pPr lvl="1"/>
            <a:r>
              <a:rPr lang="de-DE" sz="1600" dirty="0" err="1"/>
              <a:t>energy</a:t>
            </a:r>
            <a:r>
              <a:rPr lang="de-DE" sz="1600" dirty="0"/>
              <a:t> </a:t>
            </a:r>
            <a:r>
              <a:rPr lang="de-DE" sz="1600" dirty="0" err="1"/>
              <a:t>meters</a:t>
            </a:r>
            <a:endParaRPr lang="de-DE" sz="1600" dirty="0"/>
          </a:p>
          <a:p>
            <a:pPr lvl="1"/>
            <a:r>
              <a:rPr lang="de-DE" sz="1600" dirty="0" err="1"/>
              <a:t>motion</a:t>
            </a:r>
            <a:r>
              <a:rPr lang="de-DE" sz="1600" dirty="0"/>
              <a:t> </a:t>
            </a:r>
            <a:r>
              <a:rPr lang="de-DE" sz="1600" dirty="0" err="1"/>
              <a:t>controllers</a:t>
            </a:r>
            <a:endParaRPr lang="de-DE" sz="1600" dirty="0"/>
          </a:p>
          <a:p>
            <a:pPr lvl="1"/>
            <a:r>
              <a:rPr lang="de-DE" sz="1600" dirty="0" err="1"/>
              <a:t>pulsed</a:t>
            </a:r>
            <a:r>
              <a:rPr lang="de-DE" sz="1600" dirty="0"/>
              <a:t> power</a:t>
            </a:r>
          </a:p>
          <a:p>
            <a:pPr lvl="1"/>
            <a:r>
              <a:rPr lang="de-DE" sz="1600" dirty="0" err="1"/>
              <a:t>database</a:t>
            </a:r>
            <a:endParaRPr lang="de-DE" sz="1600" dirty="0"/>
          </a:p>
          <a:p>
            <a:pPr lvl="1"/>
            <a:r>
              <a:rPr lang="de-DE" sz="1600" dirty="0"/>
              <a:t>…</a:t>
            </a:r>
          </a:p>
          <a:p>
            <a:r>
              <a:rPr lang="de-DE" sz="2000" dirty="0"/>
              <a:t>&gt; 350 </a:t>
            </a:r>
            <a:r>
              <a:rPr lang="de-DE" sz="2000" dirty="0" err="1"/>
              <a:t>device</a:t>
            </a:r>
            <a:r>
              <a:rPr lang="de-DE" sz="2000" dirty="0"/>
              <a:t> </a:t>
            </a:r>
            <a:r>
              <a:rPr lang="de-DE" sz="2000" dirty="0" err="1"/>
              <a:t>instances</a:t>
            </a:r>
            <a:endParaRPr lang="de-DE" sz="2000" dirty="0"/>
          </a:p>
        </p:txBody>
      </p:sp>
    </p:spTree>
    <p:extLst>
      <p:ext uri="{BB962C8B-B14F-4D97-AF65-F5344CB8AC3E}">
        <p14:creationId xmlns:p14="http://schemas.microsoft.com/office/powerpoint/2010/main" val="1282253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A76588-DCEC-4294-A721-C42F995EA79C}"/>
              </a:ext>
            </a:extLst>
          </p:cNvPr>
          <p:cNvSpPr>
            <a:spLocks noGrp="1"/>
          </p:cNvSpPr>
          <p:nvPr>
            <p:ph type="title"/>
          </p:nvPr>
        </p:nvSpPr>
        <p:spPr/>
        <p:txBody>
          <a:bodyPr/>
          <a:lstStyle/>
          <a:p>
            <a:r>
              <a:rPr lang="de-DE" dirty="0" err="1"/>
              <a:t>Wavefront</a:t>
            </a:r>
            <a:r>
              <a:rPr lang="de-DE" dirty="0"/>
              <a:t> Control Integration I</a:t>
            </a:r>
            <a:endParaRPr lang="en-US" dirty="0"/>
          </a:p>
        </p:txBody>
      </p:sp>
      <p:sp>
        <p:nvSpPr>
          <p:cNvPr id="3" name="Foliennummernplatzhalter 2">
            <a:extLst>
              <a:ext uri="{FF2B5EF4-FFF2-40B4-BE49-F238E27FC236}">
                <a16:creationId xmlns:a16="http://schemas.microsoft.com/office/drawing/2014/main" id="{040AA116-E17D-471B-A187-1C58EE7BE900}"/>
              </a:ext>
            </a:extLst>
          </p:cNvPr>
          <p:cNvSpPr>
            <a:spLocks noGrp="1"/>
          </p:cNvSpPr>
          <p:nvPr>
            <p:ph type="sldNum" sz="quarter" idx="12"/>
          </p:nvPr>
        </p:nvSpPr>
        <p:spPr/>
        <p:txBody>
          <a:bodyPr/>
          <a:lstStyle/>
          <a:p>
            <a:fld id="{4E7890BF-F280-4011-953D-1CEA2C09C70B}" type="slidenum">
              <a:rPr lang="de-DE" smtClean="0"/>
              <a:pPr/>
              <a:t>7</a:t>
            </a:fld>
            <a:endParaRPr lang="de-DE" dirty="0"/>
          </a:p>
        </p:txBody>
      </p:sp>
      <p:sp>
        <p:nvSpPr>
          <p:cNvPr id="4" name="Textplatzhalter 4">
            <a:extLst>
              <a:ext uri="{FF2B5EF4-FFF2-40B4-BE49-F238E27FC236}">
                <a16:creationId xmlns:a16="http://schemas.microsoft.com/office/drawing/2014/main" id="{16741E7C-882F-4D85-8910-D02058FDDFA3}"/>
              </a:ext>
            </a:extLst>
          </p:cNvPr>
          <p:cNvSpPr txBox="1">
            <a:spLocks/>
          </p:cNvSpPr>
          <p:nvPr/>
        </p:nvSpPr>
        <p:spPr>
          <a:xfrm>
            <a:off x="300790" y="1088065"/>
            <a:ext cx="3486852" cy="369332"/>
          </a:xfrm>
          <a:prstGeom prst="rect">
            <a:avLst/>
          </a:prstGeom>
        </p:spPr>
        <p:txBody>
          <a:bodyPr wrap="none">
            <a:sp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000" b="1" dirty="0"/>
              <a:t>Static </a:t>
            </a:r>
            <a:r>
              <a:rPr lang="de-DE" sz="2000" b="1" dirty="0" err="1"/>
              <a:t>wavefront</a:t>
            </a:r>
            <a:r>
              <a:rPr lang="de-DE" sz="2000" b="1" dirty="0"/>
              <a:t> </a:t>
            </a:r>
            <a:r>
              <a:rPr lang="de-DE" sz="2000" b="1" dirty="0" err="1"/>
              <a:t>correction</a:t>
            </a:r>
            <a:endParaRPr lang="de-DE" sz="2000" b="1" dirty="0"/>
          </a:p>
        </p:txBody>
      </p:sp>
      <p:sp>
        <p:nvSpPr>
          <p:cNvPr id="7" name="Rechteck: abgerundete Ecken 6">
            <a:extLst>
              <a:ext uri="{FF2B5EF4-FFF2-40B4-BE49-F238E27FC236}">
                <a16:creationId xmlns:a16="http://schemas.microsoft.com/office/drawing/2014/main" id="{56CEEB59-69D5-4EF0-ABF8-C539CDE77289}"/>
              </a:ext>
            </a:extLst>
          </p:cNvPr>
          <p:cNvSpPr/>
          <p:nvPr/>
        </p:nvSpPr>
        <p:spPr>
          <a:xfrm>
            <a:off x="312825" y="1724379"/>
            <a:ext cx="2358189" cy="5414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t>Deformable</a:t>
            </a:r>
            <a:r>
              <a:rPr lang="de-DE" dirty="0"/>
              <a:t> </a:t>
            </a:r>
            <a:r>
              <a:rPr lang="de-DE" dirty="0" err="1"/>
              <a:t>mirror</a:t>
            </a:r>
            <a:r>
              <a:rPr lang="de-DE" dirty="0"/>
              <a:t> 1</a:t>
            </a:r>
            <a:endParaRPr lang="en-US" dirty="0"/>
          </a:p>
        </p:txBody>
      </p:sp>
      <p:sp>
        <p:nvSpPr>
          <p:cNvPr id="8" name="Rechteck: abgerundete Ecken 7">
            <a:extLst>
              <a:ext uri="{FF2B5EF4-FFF2-40B4-BE49-F238E27FC236}">
                <a16:creationId xmlns:a16="http://schemas.microsoft.com/office/drawing/2014/main" id="{BE97EB52-B8F9-42BA-A07B-EEED075DE5C6}"/>
              </a:ext>
            </a:extLst>
          </p:cNvPr>
          <p:cNvSpPr/>
          <p:nvPr/>
        </p:nvSpPr>
        <p:spPr>
          <a:xfrm>
            <a:off x="312825" y="2622737"/>
            <a:ext cx="2358189" cy="5414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t>Deformable</a:t>
            </a:r>
            <a:r>
              <a:rPr lang="de-DE" dirty="0"/>
              <a:t> </a:t>
            </a:r>
            <a:r>
              <a:rPr lang="de-DE" dirty="0" err="1"/>
              <a:t>mirror</a:t>
            </a:r>
            <a:r>
              <a:rPr lang="de-DE" dirty="0"/>
              <a:t> 2</a:t>
            </a:r>
            <a:endParaRPr lang="en-US" dirty="0"/>
          </a:p>
        </p:txBody>
      </p:sp>
      <p:sp>
        <p:nvSpPr>
          <p:cNvPr id="9" name="Rechteck: abgerundete Ecken 8">
            <a:extLst>
              <a:ext uri="{FF2B5EF4-FFF2-40B4-BE49-F238E27FC236}">
                <a16:creationId xmlns:a16="http://schemas.microsoft.com/office/drawing/2014/main" id="{BFEF5FAA-DE7B-4050-897A-962F969FA3E3}"/>
              </a:ext>
            </a:extLst>
          </p:cNvPr>
          <p:cNvSpPr/>
          <p:nvPr/>
        </p:nvSpPr>
        <p:spPr>
          <a:xfrm>
            <a:off x="4030575" y="1431610"/>
            <a:ext cx="3729789" cy="2033338"/>
          </a:xfrm>
          <a:prstGeom prst="roundRect">
            <a:avLst/>
          </a:prstGeom>
          <a:solidFill>
            <a:srgbClr val="005597"/>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de-DE" dirty="0"/>
              <a:t>Beam </a:t>
            </a:r>
            <a:r>
              <a:rPr lang="de-DE" dirty="0" err="1"/>
              <a:t>quality</a:t>
            </a:r>
            <a:r>
              <a:rPr lang="de-DE" dirty="0"/>
              <a:t> </a:t>
            </a:r>
            <a:r>
              <a:rPr lang="de-DE" dirty="0" err="1"/>
              <a:t>manager</a:t>
            </a:r>
            <a:endParaRPr lang="de-DE" dirty="0"/>
          </a:p>
          <a:p>
            <a:pPr algn="ctr"/>
            <a:endParaRPr lang="en-US" dirty="0"/>
          </a:p>
        </p:txBody>
      </p:sp>
      <p:graphicFrame>
        <p:nvGraphicFramePr>
          <p:cNvPr id="10" name="Tabelle 10">
            <a:extLst>
              <a:ext uri="{FF2B5EF4-FFF2-40B4-BE49-F238E27FC236}">
                <a16:creationId xmlns:a16="http://schemas.microsoft.com/office/drawing/2014/main" id="{EFC2E46B-91B0-4B0C-9B46-0974E9430CA3}"/>
              </a:ext>
            </a:extLst>
          </p:cNvPr>
          <p:cNvGraphicFramePr>
            <a:graphicFrameLocks noGrp="1"/>
          </p:cNvGraphicFramePr>
          <p:nvPr>
            <p:extLst>
              <p:ext uri="{D42A27DB-BD31-4B8C-83A1-F6EECF244321}">
                <p14:modId xmlns:p14="http://schemas.microsoft.com/office/powerpoint/2010/main" val="3313942339"/>
              </p:ext>
            </p:extLst>
          </p:nvPr>
        </p:nvGraphicFramePr>
        <p:xfrm>
          <a:off x="4312128" y="2006897"/>
          <a:ext cx="3166682" cy="1157259"/>
        </p:xfrm>
        <a:graphic>
          <a:graphicData uri="http://schemas.openxmlformats.org/drawingml/2006/table">
            <a:tbl>
              <a:tblPr firstRow="1" bandRow="1">
                <a:tableStyleId>{5C22544A-7EE6-4342-B048-85BDC9FD1C3A}</a:tableStyleId>
              </a:tblPr>
              <a:tblGrid>
                <a:gridCol w="1071880">
                  <a:extLst>
                    <a:ext uri="{9D8B030D-6E8A-4147-A177-3AD203B41FA5}">
                      <a16:colId xmlns:a16="http://schemas.microsoft.com/office/drawing/2014/main" val="3375036832"/>
                    </a:ext>
                  </a:extLst>
                </a:gridCol>
                <a:gridCol w="2094802">
                  <a:extLst>
                    <a:ext uri="{9D8B030D-6E8A-4147-A177-3AD203B41FA5}">
                      <a16:colId xmlns:a16="http://schemas.microsoft.com/office/drawing/2014/main" val="2256451410"/>
                    </a:ext>
                  </a:extLst>
                </a:gridCol>
              </a:tblGrid>
              <a:tr h="385753">
                <a:tc>
                  <a:txBody>
                    <a:bodyPr/>
                    <a:lstStyle/>
                    <a:p>
                      <a:r>
                        <a:rPr lang="de-DE" sz="1200" dirty="0"/>
                        <a:t>Actor</a:t>
                      </a:r>
                      <a:endParaRPr lang="en-US" sz="1200" dirty="0"/>
                    </a:p>
                  </a:txBody>
                  <a:tcPr/>
                </a:tc>
                <a:tc>
                  <a:txBody>
                    <a:bodyPr/>
                    <a:lstStyle/>
                    <a:p>
                      <a:r>
                        <a:rPr lang="de-DE" sz="1200" dirty="0"/>
                        <a:t>Sensor</a:t>
                      </a:r>
                      <a:endParaRPr lang="en-US" sz="1200" dirty="0"/>
                    </a:p>
                  </a:txBody>
                  <a:tcPr/>
                </a:tc>
                <a:extLst>
                  <a:ext uri="{0D108BD9-81ED-4DB2-BD59-A6C34878D82A}">
                    <a16:rowId xmlns:a16="http://schemas.microsoft.com/office/drawing/2014/main" val="2602330930"/>
                  </a:ext>
                </a:extLst>
              </a:tr>
              <a:tr h="385753">
                <a:tc>
                  <a:txBody>
                    <a:bodyPr/>
                    <a:lstStyle/>
                    <a:p>
                      <a:r>
                        <a:rPr lang="de-DE" sz="1200" dirty="0" err="1"/>
                        <a:t>Def</a:t>
                      </a:r>
                      <a:r>
                        <a:rPr lang="de-DE" sz="1200" dirty="0"/>
                        <a:t>. </a:t>
                      </a:r>
                      <a:r>
                        <a:rPr lang="de-DE" sz="1200" dirty="0" err="1"/>
                        <a:t>mirror</a:t>
                      </a:r>
                      <a:r>
                        <a:rPr lang="de-DE" sz="1200" dirty="0"/>
                        <a:t> 1</a:t>
                      </a:r>
                      <a:endParaRPr lang="en-US" sz="1200" dirty="0"/>
                    </a:p>
                  </a:txBody>
                  <a:tcPr/>
                </a:tc>
                <a:tc>
                  <a:txBody>
                    <a:bodyPr/>
                    <a:lstStyle/>
                    <a:p>
                      <a:r>
                        <a:rPr lang="de-DE" sz="1200" dirty="0" err="1"/>
                        <a:t>MainAmp</a:t>
                      </a:r>
                      <a:r>
                        <a:rPr lang="de-DE" sz="1200" dirty="0"/>
                        <a:t> WF </a:t>
                      </a:r>
                      <a:r>
                        <a:rPr lang="de-DE" sz="1200" dirty="0" err="1"/>
                        <a:t>sensor</a:t>
                      </a:r>
                      <a:endParaRPr lang="en-US" sz="1200" dirty="0"/>
                    </a:p>
                  </a:txBody>
                  <a:tcPr/>
                </a:tc>
                <a:extLst>
                  <a:ext uri="{0D108BD9-81ED-4DB2-BD59-A6C34878D82A}">
                    <a16:rowId xmlns:a16="http://schemas.microsoft.com/office/drawing/2014/main" val="2476015904"/>
                  </a:ext>
                </a:extLst>
              </a:tr>
              <a:tr h="385753">
                <a:tc>
                  <a:txBody>
                    <a:bodyPr/>
                    <a:lstStyle/>
                    <a:p>
                      <a:r>
                        <a:rPr lang="de-DE" sz="1200" dirty="0" err="1"/>
                        <a:t>Def</a:t>
                      </a:r>
                      <a:r>
                        <a:rPr lang="de-DE" sz="1200" dirty="0"/>
                        <a:t>. </a:t>
                      </a:r>
                      <a:r>
                        <a:rPr lang="de-DE" sz="1200" dirty="0" err="1"/>
                        <a:t>mirror</a:t>
                      </a:r>
                      <a:r>
                        <a:rPr lang="de-DE" sz="1200" dirty="0"/>
                        <a:t> 2</a:t>
                      </a:r>
                      <a:endParaRPr lang="en-US" sz="1200" dirty="0"/>
                    </a:p>
                  </a:txBody>
                  <a:tcPr/>
                </a:tc>
                <a:tc>
                  <a:txBody>
                    <a:bodyPr/>
                    <a:lstStyle/>
                    <a:p>
                      <a:r>
                        <a:rPr lang="de-DE" sz="1200" dirty="0"/>
                        <a:t>Target Chamber WF </a:t>
                      </a:r>
                      <a:r>
                        <a:rPr lang="de-DE" sz="1200" dirty="0" err="1"/>
                        <a:t>sensor</a:t>
                      </a:r>
                      <a:endParaRPr lang="en-US" sz="1200" dirty="0"/>
                    </a:p>
                  </a:txBody>
                  <a:tcPr/>
                </a:tc>
                <a:extLst>
                  <a:ext uri="{0D108BD9-81ED-4DB2-BD59-A6C34878D82A}">
                    <a16:rowId xmlns:a16="http://schemas.microsoft.com/office/drawing/2014/main" val="1189553455"/>
                  </a:ext>
                </a:extLst>
              </a:tr>
            </a:tbl>
          </a:graphicData>
        </a:graphic>
      </p:graphicFrame>
      <p:sp>
        <p:nvSpPr>
          <p:cNvPr id="11" name="Rechteck: abgerundete Ecken 10">
            <a:extLst>
              <a:ext uri="{FF2B5EF4-FFF2-40B4-BE49-F238E27FC236}">
                <a16:creationId xmlns:a16="http://schemas.microsoft.com/office/drawing/2014/main" id="{647A6146-BE68-4733-8618-FAFD767F141F}"/>
              </a:ext>
            </a:extLst>
          </p:cNvPr>
          <p:cNvSpPr/>
          <p:nvPr/>
        </p:nvSpPr>
        <p:spPr>
          <a:xfrm>
            <a:off x="8851232" y="1724379"/>
            <a:ext cx="2638926" cy="5414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t>MainAmp</a:t>
            </a:r>
            <a:r>
              <a:rPr lang="de-DE" dirty="0"/>
              <a:t> WF </a:t>
            </a:r>
            <a:r>
              <a:rPr lang="de-DE" dirty="0" err="1"/>
              <a:t>sensor</a:t>
            </a:r>
            <a:endParaRPr lang="en-US" dirty="0"/>
          </a:p>
        </p:txBody>
      </p:sp>
      <p:sp>
        <p:nvSpPr>
          <p:cNvPr id="12" name="Rechteck: abgerundete Ecken 11">
            <a:extLst>
              <a:ext uri="{FF2B5EF4-FFF2-40B4-BE49-F238E27FC236}">
                <a16:creationId xmlns:a16="http://schemas.microsoft.com/office/drawing/2014/main" id="{2246EBC5-C492-4D08-A09C-7CFE961FD816}"/>
              </a:ext>
            </a:extLst>
          </p:cNvPr>
          <p:cNvSpPr/>
          <p:nvPr/>
        </p:nvSpPr>
        <p:spPr>
          <a:xfrm>
            <a:off x="8851232" y="2622737"/>
            <a:ext cx="3148263" cy="5414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Target Chamber WF </a:t>
            </a:r>
            <a:r>
              <a:rPr lang="de-DE" dirty="0" err="1"/>
              <a:t>sensor</a:t>
            </a:r>
            <a:endParaRPr lang="en-US" dirty="0"/>
          </a:p>
        </p:txBody>
      </p:sp>
      <p:cxnSp>
        <p:nvCxnSpPr>
          <p:cNvPr id="17" name="Gerade Verbindung mit Pfeil 16">
            <a:extLst>
              <a:ext uri="{FF2B5EF4-FFF2-40B4-BE49-F238E27FC236}">
                <a16:creationId xmlns:a16="http://schemas.microsoft.com/office/drawing/2014/main" id="{AEE51264-9A20-4A7D-9D8A-F8BF1AE078F7}"/>
              </a:ext>
            </a:extLst>
          </p:cNvPr>
          <p:cNvCxnSpPr>
            <a:cxnSpLocks/>
          </p:cNvCxnSpPr>
          <p:nvPr/>
        </p:nvCxnSpPr>
        <p:spPr>
          <a:xfrm flipV="1">
            <a:off x="2671014" y="1992081"/>
            <a:ext cx="1371597" cy="1002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56AAA2FA-2ADC-4ADD-AA33-9865BD9BDCB8}"/>
              </a:ext>
            </a:extLst>
          </p:cNvPr>
          <p:cNvCxnSpPr>
            <a:cxnSpLocks/>
          </p:cNvCxnSpPr>
          <p:nvPr/>
        </p:nvCxnSpPr>
        <p:spPr>
          <a:xfrm>
            <a:off x="2671014" y="2909489"/>
            <a:ext cx="1372176" cy="998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786F55CF-7975-496F-B9C2-20820C7D990D}"/>
              </a:ext>
            </a:extLst>
          </p:cNvPr>
          <p:cNvCxnSpPr>
            <a:cxnSpLocks/>
          </p:cNvCxnSpPr>
          <p:nvPr/>
        </p:nvCxnSpPr>
        <p:spPr>
          <a:xfrm>
            <a:off x="7772400" y="1994086"/>
            <a:ext cx="1078832" cy="200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Gerade Verbindung mit Pfeil 23">
            <a:extLst>
              <a:ext uri="{FF2B5EF4-FFF2-40B4-BE49-F238E27FC236}">
                <a16:creationId xmlns:a16="http://schemas.microsoft.com/office/drawing/2014/main" id="{35728ED1-409E-4AD1-BD26-652EAAA4B1C3}"/>
              </a:ext>
            </a:extLst>
          </p:cNvPr>
          <p:cNvCxnSpPr>
            <a:cxnSpLocks/>
          </p:cNvCxnSpPr>
          <p:nvPr/>
        </p:nvCxnSpPr>
        <p:spPr>
          <a:xfrm>
            <a:off x="7760368" y="2893447"/>
            <a:ext cx="109086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8" name="Textplatzhalter 4">
            <a:extLst>
              <a:ext uri="{FF2B5EF4-FFF2-40B4-BE49-F238E27FC236}">
                <a16:creationId xmlns:a16="http://schemas.microsoft.com/office/drawing/2014/main" id="{968B4372-60DA-4A06-AE05-0D7F8DC42533}"/>
              </a:ext>
            </a:extLst>
          </p:cNvPr>
          <p:cNvSpPr txBox="1">
            <a:spLocks/>
          </p:cNvSpPr>
          <p:nvPr/>
        </p:nvSpPr>
        <p:spPr>
          <a:xfrm>
            <a:off x="2771272" y="3326137"/>
            <a:ext cx="1082348" cy="369332"/>
          </a:xfrm>
          <a:prstGeom prst="rect">
            <a:avLst/>
          </a:prstGeom>
        </p:spPr>
        <p:txBody>
          <a:bodyPr wrap="none" anchor="ctr" anchorCtr="0">
            <a:sp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sz="2000" dirty="0"/>
              <a:t>network</a:t>
            </a:r>
          </a:p>
        </p:txBody>
      </p:sp>
      <p:sp>
        <p:nvSpPr>
          <p:cNvPr id="29" name="Textplatzhalter 4">
            <a:extLst>
              <a:ext uri="{FF2B5EF4-FFF2-40B4-BE49-F238E27FC236}">
                <a16:creationId xmlns:a16="http://schemas.microsoft.com/office/drawing/2014/main" id="{0FF94D23-DB85-43D1-9B06-123AF69B0395}"/>
              </a:ext>
            </a:extLst>
          </p:cNvPr>
          <p:cNvSpPr txBox="1">
            <a:spLocks/>
          </p:cNvSpPr>
          <p:nvPr/>
        </p:nvSpPr>
        <p:spPr>
          <a:xfrm>
            <a:off x="7796462" y="3326137"/>
            <a:ext cx="1082348" cy="369332"/>
          </a:xfrm>
          <a:prstGeom prst="rect">
            <a:avLst/>
          </a:prstGeom>
        </p:spPr>
        <p:txBody>
          <a:bodyPr wrap="none" anchor="ctr" anchorCtr="0">
            <a:sp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sz="2000" dirty="0"/>
              <a:t>network</a:t>
            </a:r>
          </a:p>
        </p:txBody>
      </p:sp>
      <p:sp>
        <p:nvSpPr>
          <p:cNvPr id="19" name="Textplatzhalter 4">
            <a:extLst>
              <a:ext uri="{FF2B5EF4-FFF2-40B4-BE49-F238E27FC236}">
                <a16:creationId xmlns:a16="http://schemas.microsoft.com/office/drawing/2014/main" id="{87B10E10-A0C6-4B3E-9B50-A1FEFF73BC54}"/>
              </a:ext>
            </a:extLst>
          </p:cNvPr>
          <p:cNvSpPr txBox="1">
            <a:spLocks/>
          </p:cNvSpPr>
          <p:nvPr/>
        </p:nvSpPr>
        <p:spPr>
          <a:xfrm>
            <a:off x="155606" y="3800820"/>
            <a:ext cx="11841763" cy="1189822"/>
          </a:xfrm>
          <a:prstGeom prst="rect">
            <a:avLst/>
          </a:prstGeom>
        </p:spPr>
        <p:txBody>
          <a:bodyPr>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000" dirty="0"/>
              <a:t>Actors and </a:t>
            </a:r>
            <a:r>
              <a:rPr lang="de-DE" sz="2000" dirty="0" err="1"/>
              <a:t>sensors</a:t>
            </a:r>
            <a:r>
              <a:rPr lang="de-DE" sz="2000" dirty="0"/>
              <a:t> </a:t>
            </a:r>
            <a:r>
              <a:rPr lang="de-DE" sz="2000" dirty="0" err="1"/>
              <a:t>are</a:t>
            </a:r>
            <a:r>
              <a:rPr lang="de-DE" sz="2000" dirty="0"/>
              <a:t> </a:t>
            </a:r>
            <a:r>
              <a:rPr lang="de-DE" sz="2000" dirty="0" err="1"/>
              <a:t>connected</a:t>
            </a:r>
            <a:r>
              <a:rPr lang="de-DE" sz="2000" dirty="0"/>
              <a:t> </a:t>
            </a:r>
            <a:r>
              <a:rPr lang="de-DE" sz="2000" dirty="0" err="1"/>
              <a:t>through</a:t>
            </a:r>
            <a:r>
              <a:rPr lang="de-DE" sz="2000" dirty="0"/>
              <a:t> a </a:t>
            </a:r>
            <a:r>
              <a:rPr lang="de-DE" sz="2000" dirty="0" err="1"/>
              <a:t>routing</a:t>
            </a:r>
            <a:r>
              <a:rPr lang="de-DE" sz="2000" dirty="0"/>
              <a:t> </a:t>
            </a:r>
            <a:r>
              <a:rPr lang="de-DE" sz="2000" dirty="0" err="1"/>
              <a:t>table</a:t>
            </a:r>
            <a:r>
              <a:rPr lang="de-DE" sz="2000" dirty="0"/>
              <a:t>.</a:t>
            </a:r>
          </a:p>
          <a:p>
            <a:r>
              <a:rPr lang="de-DE" sz="2000" dirty="0"/>
              <a:t>Communication </a:t>
            </a:r>
            <a:r>
              <a:rPr lang="de-DE" sz="2000" dirty="0" err="1"/>
              <a:t>over</a:t>
            </a:r>
            <a:r>
              <a:rPr lang="de-DE" sz="2000" dirty="0"/>
              <a:t> </a:t>
            </a:r>
            <a:r>
              <a:rPr lang="de-DE" sz="2000" dirty="0" err="1"/>
              <a:t>control</a:t>
            </a:r>
            <a:r>
              <a:rPr lang="de-DE" sz="2000" dirty="0"/>
              <a:t> (</a:t>
            </a:r>
            <a:r>
              <a:rPr lang="de-DE" sz="2000" dirty="0" err="1"/>
              <a:t>ethernet</a:t>
            </a:r>
            <a:r>
              <a:rPr lang="de-DE" sz="2000" dirty="0"/>
              <a:t>) network.</a:t>
            </a:r>
          </a:p>
          <a:p>
            <a:r>
              <a:rPr lang="de-DE" sz="2000" dirty="0" err="1"/>
              <a:t>Prepared</a:t>
            </a:r>
            <a:r>
              <a:rPr lang="de-DE" sz="2000" dirty="0"/>
              <a:t> </a:t>
            </a:r>
            <a:r>
              <a:rPr lang="de-DE" sz="2000" dirty="0" err="1"/>
              <a:t>for</a:t>
            </a:r>
            <a:r>
              <a:rPr lang="de-DE" sz="2000" dirty="0"/>
              <a:t> </a:t>
            </a:r>
            <a:r>
              <a:rPr lang="de-DE" sz="2000" dirty="0" err="1"/>
              <a:t>controlling</a:t>
            </a:r>
            <a:r>
              <a:rPr lang="de-DE" sz="2000" dirty="0"/>
              <a:t> not </a:t>
            </a:r>
            <a:r>
              <a:rPr lang="de-DE" sz="2000" dirty="0" err="1"/>
              <a:t>only</a:t>
            </a:r>
            <a:r>
              <a:rPr lang="de-DE" sz="2000" dirty="0"/>
              <a:t> </a:t>
            </a:r>
            <a:r>
              <a:rPr lang="de-DE" sz="2000" dirty="0" err="1"/>
              <a:t>deformable</a:t>
            </a:r>
            <a:r>
              <a:rPr lang="de-DE" sz="2000" dirty="0"/>
              <a:t> </a:t>
            </a:r>
            <a:r>
              <a:rPr lang="de-DE" sz="2000" dirty="0" err="1"/>
              <a:t>mirrors</a:t>
            </a:r>
            <a:r>
              <a:rPr lang="de-DE" sz="2000" dirty="0"/>
              <a:t> but also </a:t>
            </a:r>
            <a:r>
              <a:rPr lang="de-DE" sz="2000" b="1" dirty="0"/>
              <a:t>adaptive </a:t>
            </a:r>
            <a:r>
              <a:rPr lang="de-DE" sz="2000" b="1" dirty="0" err="1"/>
              <a:t>groups</a:t>
            </a:r>
            <a:r>
              <a:rPr lang="de-DE" sz="2000" dirty="0"/>
              <a:t>.</a:t>
            </a:r>
          </a:p>
        </p:txBody>
      </p:sp>
      <p:grpSp>
        <p:nvGrpSpPr>
          <p:cNvPr id="15" name="Gruppieren 14">
            <a:extLst>
              <a:ext uri="{FF2B5EF4-FFF2-40B4-BE49-F238E27FC236}">
                <a16:creationId xmlns:a16="http://schemas.microsoft.com/office/drawing/2014/main" id="{892DAA65-03EC-4720-B7E7-E6EE11C78D01}"/>
              </a:ext>
            </a:extLst>
          </p:cNvPr>
          <p:cNvGrpSpPr/>
          <p:nvPr/>
        </p:nvGrpSpPr>
        <p:grpSpPr>
          <a:xfrm>
            <a:off x="2219344" y="5118071"/>
            <a:ext cx="7753312" cy="1024968"/>
            <a:chOff x="997176" y="5118071"/>
            <a:chExt cx="7753312" cy="1024968"/>
          </a:xfrm>
        </p:grpSpPr>
        <p:pic>
          <p:nvPicPr>
            <p:cNvPr id="20" name="Grafik 19">
              <a:extLst>
                <a:ext uri="{FF2B5EF4-FFF2-40B4-BE49-F238E27FC236}">
                  <a16:creationId xmlns:a16="http://schemas.microsoft.com/office/drawing/2014/main" id="{DDBCEB52-AA4F-43C7-A9DA-7F501BA9A1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46186" y="5190774"/>
              <a:ext cx="2157171" cy="952265"/>
            </a:xfrm>
            <a:prstGeom prst="rect">
              <a:avLst/>
            </a:prstGeom>
          </p:spPr>
        </p:pic>
        <p:pic>
          <p:nvPicPr>
            <p:cNvPr id="22" name="Bildplatzhalter 6">
              <a:extLst>
                <a:ext uri="{FF2B5EF4-FFF2-40B4-BE49-F238E27FC236}">
                  <a16:creationId xmlns:a16="http://schemas.microsoft.com/office/drawing/2014/main" id="{7A96DF04-58D2-465D-A383-8551F0D247D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231" t="4167" r="30409" b="5607"/>
            <a:stretch/>
          </p:blipFill>
          <p:spPr>
            <a:xfrm rot="5400000">
              <a:off x="883645" y="5231602"/>
              <a:ext cx="853074" cy="626012"/>
            </a:xfrm>
            <a:prstGeom prst="rect">
              <a:avLst/>
            </a:prstGeom>
          </p:spPr>
        </p:pic>
        <p:sp>
          <p:nvSpPr>
            <p:cNvPr id="13" name="Kreuz 12">
              <a:extLst>
                <a:ext uri="{FF2B5EF4-FFF2-40B4-BE49-F238E27FC236}">
                  <a16:creationId xmlns:a16="http://schemas.microsoft.com/office/drawing/2014/main" id="{02D81B9C-E345-4CED-84E6-07D0FFDFFC07}"/>
                </a:ext>
              </a:extLst>
            </p:cNvPr>
            <p:cNvSpPr/>
            <p:nvPr/>
          </p:nvSpPr>
          <p:spPr>
            <a:xfrm>
              <a:off x="1927951" y="5307745"/>
              <a:ext cx="473726" cy="473726"/>
            </a:xfrm>
            <a:prstGeom prst="plus">
              <a:avLst>
                <a:gd name="adj" fmla="val 430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feil: nach rechts 13">
              <a:extLst>
                <a:ext uri="{FF2B5EF4-FFF2-40B4-BE49-F238E27FC236}">
                  <a16:creationId xmlns:a16="http://schemas.microsoft.com/office/drawing/2014/main" id="{0EB84B92-1A4A-447C-8C17-BEC4726204F2}"/>
                </a:ext>
              </a:extLst>
            </p:cNvPr>
            <p:cNvSpPr/>
            <p:nvPr/>
          </p:nvSpPr>
          <p:spPr>
            <a:xfrm>
              <a:off x="5166910" y="530229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hteck: abgerundete Ecken 24">
              <a:extLst>
                <a:ext uri="{FF2B5EF4-FFF2-40B4-BE49-F238E27FC236}">
                  <a16:creationId xmlns:a16="http://schemas.microsoft.com/office/drawing/2014/main" id="{2A67D9DD-F331-42B0-8844-27D5AC07CC0E}"/>
                </a:ext>
              </a:extLst>
            </p:cNvPr>
            <p:cNvSpPr/>
            <p:nvPr/>
          </p:nvSpPr>
          <p:spPr>
            <a:xfrm>
              <a:off x="6392299" y="5273898"/>
              <a:ext cx="2358189" cy="5414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Adaptive Group</a:t>
              </a:r>
              <a:endParaRPr lang="en-US" dirty="0"/>
            </a:p>
          </p:txBody>
        </p:sp>
      </p:grpSp>
    </p:spTree>
    <p:extLst>
      <p:ext uri="{BB962C8B-B14F-4D97-AF65-F5344CB8AC3E}">
        <p14:creationId xmlns:p14="http://schemas.microsoft.com/office/powerpoint/2010/main" val="1612816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FA1A6E-7A57-465F-AE04-48C26AB8C47B}"/>
              </a:ext>
            </a:extLst>
          </p:cNvPr>
          <p:cNvSpPr>
            <a:spLocks noGrp="1"/>
          </p:cNvSpPr>
          <p:nvPr>
            <p:ph type="title"/>
          </p:nvPr>
        </p:nvSpPr>
        <p:spPr/>
        <p:txBody>
          <a:bodyPr/>
          <a:lstStyle/>
          <a:p>
            <a:r>
              <a:rPr lang="de-DE" dirty="0" err="1"/>
              <a:t>Wavefront</a:t>
            </a:r>
            <a:r>
              <a:rPr lang="de-DE" dirty="0"/>
              <a:t> Control </a:t>
            </a:r>
            <a:r>
              <a:rPr lang="de-DE" dirty="0" err="1"/>
              <a:t>IntegrAtion</a:t>
            </a:r>
            <a:r>
              <a:rPr lang="de-DE" dirty="0"/>
              <a:t> II</a:t>
            </a:r>
            <a:endParaRPr lang="en-US" dirty="0"/>
          </a:p>
        </p:txBody>
      </p:sp>
      <p:sp>
        <p:nvSpPr>
          <p:cNvPr id="3" name="Foliennummernplatzhalter 2">
            <a:extLst>
              <a:ext uri="{FF2B5EF4-FFF2-40B4-BE49-F238E27FC236}">
                <a16:creationId xmlns:a16="http://schemas.microsoft.com/office/drawing/2014/main" id="{BE5F21BB-D3BB-4E2F-80B2-C5013E126A1E}"/>
              </a:ext>
            </a:extLst>
          </p:cNvPr>
          <p:cNvSpPr>
            <a:spLocks noGrp="1"/>
          </p:cNvSpPr>
          <p:nvPr>
            <p:ph type="sldNum" sz="quarter" idx="12"/>
          </p:nvPr>
        </p:nvSpPr>
        <p:spPr/>
        <p:txBody>
          <a:bodyPr/>
          <a:lstStyle/>
          <a:p>
            <a:fld id="{4E7890BF-F280-4011-953D-1CEA2C09C70B}" type="slidenum">
              <a:rPr lang="de-DE" smtClean="0"/>
              <a:pPr/>
              <a:t>8</a:t>
            </a:fld>
            <a:endParaRPr lang="de-DE" dirty="0"/>
          </a:p>
        </p:txBody>
      </p:sp>
      <p:sp>
        <p:nvSpPr>
          <p:cNvPr id="4" name="Textplatzhalter 4">
            <a:extLst>
              <a:ext uri="{FF2B5EF4-FFF2-40B4-BE49-F238E27FC236}">
                <a16:creationId xmlns:a16="http://schemas.microsoft.com/office/drawing/2014/main" id="{28A7A828-DF65-4FC8-A25D-04074F35590B}"/>
              </a:ext>
            </a:extLst>
          </p:cNvPr>
          <p:cNvSpPr txBox="1">
            <a:spLocks/>
          </p:cNvSpPr>
          <p:nvPr/>
        </p:nvSpPr>
        <p:spPr>
          <a:xfrm>
            <a:off x="300790" y="1220414"/>
            <a:ext cx="5370381" cy="369332"/>
          </a:xfrm>
          <a:prstGeom prst="rect">
            <a:avLst/>
          </a:prstGeom>
        </p:spPr>
        <p:txBody>
          <a:bodyPr wrap="none">
            <a:sp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000" b="1" dirty="0" err="1"/>
              <a:t>Pre-compensation</a:t>
            </a:r>
            <a:r>
              <a:rPr lang="de-DE" sz="2000" b="1" dirty="0"/>
              <a:t> </a:t>
            </a:r>
            <a:r>
              <a:rPr lang="de-DE" sz="2000" b="1" dirty="0" err="1"/>
              <a:t>of</a:t>
            </a:r>
            <a:r>
              <a:rPr lang="de-DE" sz="2000" b="1" dirty="0"/>
              <a:t> on-</a:t>
            </a:r>
            <a:r>
              <a:rPr lang="de-DE" sz="2000" b="1" dirty="0" err="1"/>
              <a:t>shot</a:t>
            </a:r>
            <a:r>
              <a:rPr lang="de-DE" sz="2000" b="1" dirty="0"/>
              <a:t> </a:t>
            </a:r>
            <a:r>
              <a:rPr lang="de-DE" sz="2000" b="1" dirty="0" err="1"/>
              <a:t>aberrations</a:t>
            </a:r>
            <a:endParaRPr lang="de-DE" sz="2000" b="1" dirty="0"/>
          </a:p>
        </p:txBody>
      </p:sp>
      <p:pic>
        <p:nvPicPr>
          <p:cNvPr id="5" name="Grafik 4">
            <a:extLst>
              <a:ext uri="{FF2B5EF4-FFF2-40B4-BE49-F238E27FC236}">
                <a16:creationId xmlns:a16="http://schemas.microsoft.com/office/drawing/2014/main" id="{AC0C868E-ADE7-4D2B-AC10-867F2D55F4F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754" t="14023" r="27544" b="5711"/>
          <a:stretch/>
        </p:blipFill>
        <p:spPr>
          <a:xfrm rot="5400000">
            <a:off x="487118" y="4382367"/>
            <a:ext cx="2114569" cy="1507270"/>
          </a:xfrm>
          <a:prstGeom prst="rect">
            <a:avLst/>
          </a:prstGeom>
        </p:spPr>
      </p:pic>
      <p:pic>
        <p:nvPicPr>
          <p:cNvPr id="6" name="Grafik 5">
            <a:extLst>
              <a:ext uri="{FF2B5EF4-FFF2-40B4-BE49-F238E27FC236}">
                <a16:creationId xmlns:a16="http://schemas.microsoft.com/office/drawing/2014/main" id="{4090786C-CCCC-4C8B-9F0D-267522D8D7C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78" t="7719" r="11961" b="10877"/>
          <a:stretch/>
        </p:blipFill>
        <p:spPr>
          <a:xfrm>
            <a:off x="2476377" y="4271216"/>
            <a:ext cx="2637050" cy="1667019"/>
          </a:xfrm>
          <a:prstGeom prst="rect">
            <a:avLst/>
          </a:prstGeom>
        </p:spPr>
      </p:pic>
      <p:sp>
        <p:nvSpPr>
          <p:cNvPr id="7" name="Textplatzhalter 4">
            <a:extLst>
              <a:ext uri="{FF2B5EF4-FFF2-40B4-BE49-F238E27FC236}">
                <a16:creationId xmlns:a16="http://schemas.microsoft.com/office/drawing/2014/main" id="{EB43FB8E-16D3-44A1-B62E-2C0ADCAEF372}"/>
              </a:ext>
            </a:extLst>
          </p:cNvPr>
          <p:cNvSpPr txBox="1">
            <a:spLocks/>
          </p:cNvSpPr>
          <p:nvPr/>
        </p:nvSpPr>
        <p:spPr>
          <a:xfrm>
            <a:off x="5679400" y="1172287"/>
            <a:ext cx="6292021" cy="5048042"/>
          </a:xfrm>
          <a:prstGeom prst="rect">
            <a:avLst/>
          </a:prstGeom>
        </p:spPr>
        <p:txBody>
          <a:bodyPr>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000" dirty="0" err="1"/>
              <a:t>Motorized</a:t>
            </a:r>
            <a:r>
              <a:rPr lang="de-DE" sz="2000" dirty="0"/>
              <a:t> </a:t>
            </a:r>
            <a:r>
              <a:rPr lang="de-DE" sz="2000" dirty="0" err="1"/>
              <a:t>lenses</a:t>
            </a:r>
            <a:r>
              <a:rPr lang="de-DE" sz="2000" dirty="0"/>
              <a:t> and </a:t>
            </a:r>
            <a:r>
              <a:rPr lang="de-DE" sz="2000" dirty="0" err="1"/>
              <a:t>bendable</a:t>
            </a:r>
            <a:r>
              <a:rPr lang="de-DE" sz="2000" dirty="0"/>
              <a:t> </a:t>
            </a:r>
            <a:r>
              <a:rPr lang="de-DE" sz="2000" dirty="0" err="1"/>
              <a:t>mirror</a:t>
            </a:r>
            <a:r>
              <a:rPr lang="de-DE" sz="2000" dirty="0"/>
              <a:t> </a:t>
            </a:r>
            <a:r>
              <a:rPr lang="de-DE" sz="2000" dirty="0" err="1"/>
              <a:t>have</a:t>
            </a:r>
            <a:r>
              <a:rPr lang="de-DE" sz="2000" dirty="0"/>
              <a:t> an </a:t>
            </a:r>
            <a:r>
              <a:rPr lang="de-DE" sz="2000" dirty="0" err="1"/>
              <a:t>alignment</a:t>
            </a:r>
            <a:r>
              <a:rPr lang="de-DE" sz="2000" dirty="0"/>
              <a:t> and 1 (</a:t>
            </a:r>
            <a:r>
              <a:rPr lang="de-DE" sz="2000" dirty="0" err="1"/>
              <a:t>or</a:t>
            </a:r>
            <a:r>
              <a:rPr lang="de-DE" sz="2000" dirty="0"/>
              <a:t> </a:t>
            </a:r>
            <a:r>
              <a:rPr lang="de-DE" sz="2000" dirty="0" err="1"/>
              <a:t>more</a:t>
            </a:r>
            <a:r>
              <a:rPr lang="de-DE" sz="2000" dirty="0"/>
              <a:t>) </a:t>
            </a:r>
            <a:r>
              <a:rPr lang="de-DE" sz="2000" dirty="0" err="1"/>
              <a:t>predefined</a:t>
            </a:r>
            <a:r>
              <a:rPr lang="de-DE" sz="2000" dirty="0"/>
              <a:t> </a:t>
            </a:r>
            <a:r>
              <a:rPr lang="de-DE" sz="2000" dirty="0" err="1"/>
              <a:t>shot</a:t>
            </a:r>
            <a:r>
              <a:rPr lang="de-DE" sz="2000" dirty="0"/>
              <a:t> </a:t>
            </a:r>
            <a:r>
              <a:rPr lang="de-DE" sz="2000" dirty="0" err="1"/>
              <a:t>positions</a:t>
            </a:r>
            <a:r>
              <a:rPr lang="de-DE" sz="2000" dirty="0"/>
              <a:t>.</a:t>
            </a:r>
          </a:p>
          <a:p>
            <a:r>
              <a:rPr lang="de-DE" sz="2000" dirty="0" err="1"/>
              <a:t>During</a:t>
            </a:r>
            <a:r>
              <a:rPr lang="de-DE" sz="2000" dirty="0"/>
              <a:t> </a:t>
            </a:r>
            <a:r>
              <a:rPr lang="de-DE" sz="2000" dirty="0" err="1"/>
              <a:t>shot</a:t>
            </a:r>
            <a:r>
              <a:rPr lang="de-DE" sz="2000" dirty="0"/>
              <a:t> </a:t>
            </a:r>
            <a:r>
              <a:rPr lang="de-DE" sz="2000" dirty="0" err="1"/>
              <a:t>configuration</a:t>
            </a:r>
            <a:r>
              <a:rPr lang="de-DE" sz="2000" dirty="0"/>
              <a:t>:</a:t>
            </a:r>
          </a:p>
          <a:p>
            <a:pPr lvl="1"/>
            <a:r>
              <a:rPr lang="de-DE" sz="1600" b="1" dirty="0"/>
              <a:t>PCS </a:t>
            </a:r>
            <a:r>
              <a:rPr lang="de-DE" sz="1600" b="1" dirty="0" err="1"/>
              <a:t>sequencer</a:t>
            </a:r>
            <a:r>
              <a:rPr lang="de-DE" sz="1600" dirty="0"/>
              <a:t> </a:t>
            </a:r>
            <a:r>
              <a:rPr lang="de-DE" sz="1600" dirty="0" err="1"/>
              <a:t>selects</a:t>
            </a:r>
            <a:r>
              <a:rPr lang="de-DE" sz="1600" dirty="0"/>
              <a:t> </a:t>
            </a:r>
            <a:r>
              <a:rPr lang="de-DE" sz="1600" dirty="0" err="1"/>
              <a:t>the</a:t>
            </a:r>
            <a:r>
              <a:rPr lang="de-DE" sz="1600" dirty="0"/>
              <a:t> </a:t>
            </a:r>
            <a:r>
              <a:rPr lang="de-DE" sz="1600" dirty="0" err="1"/>
              <a:t>appropriate</a:t>
            </a:r>
            <a:r>
              <a:rPr lang="de-DE" sz="1600" dirty="0"/>
              <a:t> </a:t>
            </a:r>
            <a:r>
              <a:rPr lang="de-DE" sz="1600" dirty="0" err="1"/>
              <a:t>shot</a:t>
            </a:r>
            <a:r>
              <a:rPr lang="de-DE" sz="1600" dirty="0"/>
              <a:t> </a:t>
            </a:r>
            <a:r>
              <a:rPr lang="de-DE" sz="1600" dirty="0" err="1"/>
              <a:t>positions</a:t>
            </a:r>
            <a:r>
              <a:rPr lang="de-DE" sz="1600" dirty="0"/>
              <a:t> </a:t>
            </a:r>
            <a:r>
              <a:rPr lang="de-DE" sz="1600" dirty="0" err="1"/>
              <a:t>depending</a:t>
            </a:r>
            <a:r>
              <a:rPr lang="de-DE" sz="1600" dirty="0"/>
              <a:t> on </a:t>
            </a:r>
            <a:r>
              <a:rPr lang="de-DE" sz="1600" dirty="0" err="1"/>
              <a:t>desired</a:t>
            </a:r>
            <a:r>
              <a:rPr lang="de-DE" sz="1600" dirty="0"/>
              <a:t> </a:t>
            </a:r>
            <a:r>
              <a:rPr lang="de-DE" sz="1600" dirty="0" err="1"/>
              <a:t>setup</a:t>
            </a:r>
            <a:r>
              <a:rPr lang="de-DE" sz="1600" dirty="0"/>
              <a:t> (e.g. # </a:t>
            </a:r>
            <a:r>
              <a:rPr lang="de-DE" sz="1600" dirty="0" err="1"/>
              <a:t>of</a:t>
            </a:r>
            <a:r>
              <a:rPr lang="de-DE" sz="1600" dirty="0"/>
              <a:t> </a:t>
            </a:r>
            <a:r>
              <a:rPr lang="de-DE" sz="1600" dirty="0" err="1"/>
              <a:t>amplifier</a:t>
            </a:r>
            <a:r>
              <a:rPr lang="de-DE" sz="1600" dirty="0"/>
              <a:t> </a:t>
            </a:r>
            <a:r>
              <a:rPr lang="de-DE" sz="1600" dirty="0" err="1"/>
              <a:t>heads</a:t>
            </a:r>
            <a:r>
              <a:rPr lang="de-DE" sz="1600" dirty="0"/>
              <a:t> </a:t>
            </a:r>
            <a:r>
              <a:rPr lang="de-DE" sz="1600" dirty="0" err="1"/>
              <a:t>to</a:t>
            </a:r>
            <a:r>
              <a:rPr lang="de-DE" sz="1600" dirty="0"/>
              <a:t> </a:t>
            </a:r>
            <a:r>
              <a:rPr lang="de-DE" sz="1600" dirty="0" err="1"/>
              <a:t>be</a:t>
            </a:r>
            <a:r>
              <a:rPr lang="de-DE" sz="1600" dirty="0"/>
              <a:t> </a:t>
            </a:r>
            <a:r>
              <a:rPr lang="de-DE" sz="1600" dirty="0" err="1"/>
              <a:t>fired</a:t>
            </a:r>
            <a:r>
              <a:rPr lang="de-DE" sz="1600" dirty="0"/>
              <a:t>).</a:t>
            </a:r>
          </a:p>
          <a:p>
            <a:r>
              <a:rPr lang="de-DE" sz="2000" dirty="0" err="1"/>
              <a:t>Beginning</a:t>
            </a:r>
            <a:r>
              <a:rPr lang="de-DE" sz="2000" dirty="0"/>
              <a:t> </a:t>
            </a:r>
            <a:r>
              <a:rPr lang="de-DE" sz="2000" dirty="0" err="1"/>
              <a:t>of</a:t>
            </a:r>
            <a:r>
              <a:rPr lang="de-DE" sz="2000" dirty="0"/>
              <a:t> </a:t>
            </a:r>
            <a:r>
              <a:rPr lang="de-DE" sz="2000" dirty="0" err="1"/>
              <a:t>shot</a:t>
            </a:r>
            <a:r>
              <a:rPr lang="de-DE" sz="2000" dirty="0"/>
              <a:t> </a:t>
            </a:r>
            <a:r>
              <a:rPr lang="de-DE" sz="2000" dirty="0" err="1"/>
              <a:t>sequence</a:t>
            </a:r>
            <a:r>
              <a:rPr lang="de-DE" sz="2000" dirty="0"/>
              <a:t>:</a:t>
            </a:r>
          </a:p>
          <a:p>
            <a:pPr lvl="1"/>
            <a:r>
              <a:rPr lang="de-DE" sz="1600" dirty="0"/>
              <a:t>Energy </a:t>
            </a:r>
            <a:r>
              <a:rPr lang="de-DE" sz="1600" dirty="0" err="1"/>
              <a:t>meters</a:t>
            </a:r>
            <a:r>
              <a:rPr lang="de-DE" sz="1600" dirty="0"/>
              <a:t> </a:t>
            </a:r>
            <a:r>
              <a:rPr lang="de-DE" sz="1600" dirty="0" err="1"/>
              <a:t>are</a:t>
            </a:r>
            <a:r>
              <a:rPr lang="de-DE" sz="1600" dirty="0"/>
              <a:t> </a:t>
            </a:r>
            <a:r>
              <a:rPr lang="de-DE" sz="1600" dirty="0" err="1"/>
              <a:t>zeroed</a:t>
            </a:r>
            <a:endParaRPr lang="de-DE" sz="1600" dirty="0"/>
          </a:p>
          <a:p>
            <a:pPr lvl="1"/>
            <a:r>
              <a:rPr lang="de-DE" sz="1600" dirty="0"/>
              <a:t># </a:t>
            </a:r>
            <a:r>
              <a:rPr lang="de-DE" sz="1600" dirty="0" err="1"/>
              <a:t>of</a:t>
            </a:r>
            <a:r>
              <a:rPr lang="de-DE" sz="1600" dirty="0"/>
              <a:t> </a:t>
            </a:r>
            <a:r>
              <a:rPr lang="de-DE" sz="1600" dirty="0" err="1"/>
              <a:t>averages</a:t>
            </a:r>
            <a:r>
              <a:rPr lang="de-DE" sz="1600" dirty="0"/>
              <a:t> </a:t>
            </a:r>
            <a:r>
              <a:rPr lang="de-DE" sz="1600" dirty="0" err="1"/>
              <a:t>for</a:t>
            </a:r>
            <a:r>
              <a:rPr lang="de-DE" sz="1600" dirty="0"/>
              <a:t> </a:t>
            </a:r>
            <a:r>
              <a:rPr lang="de-DE" sz="1600" dirty="0" err="1"/>
              <a:t>wavefront</a:t>
            </a:r>
            <a:r>
              <a:rPr lang="de-DE" sz="1600" dirty="0"/>
              <a:t> </a:t>
            </a:r>
            <a:r>
              <a:rPr lang="de-DE" sz="1600" dirty="0" err="1"/>
              <a:t>sensors</a:t>
            </a:r>
            <a:r>
              <a:rPr lang="de-DE" sz="1600" dirty="0"/>
              <a:t> </a:t>
            </a:r>
            <a:r>
              <a:rPr lang="de-DE" sz="1600" dirty="0" err="1"/>
              <a:t>set</a:t>
            </a:r>
            <a:r>
              <a:rPr lang="de-DE" sz="1600" dirty="0"/>
              <a:t> </a:t>
            </a:r>
            <a:r>
              <a:rPr lang="de-DE" sz="1600" dirty="0" err="1"/>
              <a:t>to</a:t>
            </a:r>
            <a:r>
              <a:rPr lang="de-DE" sz="1600" dirty="0"/>
              <a:t> 1</a:t>
            </a:r>
          </a:p>
          <a:p>
            <a:pPr lvl="1"/>
            <a:r>
              <a:rPr lang="de-DE" sz="1600" dirty="0"/>
              <a:t>. . .</a:t>
            </a:r>
          </a:p>
          <a:p>
            <a:r>
              <a:rPr lang="de-DE" sz="2000" dirty="0"/>
              <a:t>End </a:t>
            </a:r>
            <a:r>
              <a:rPr lang="de-DE" sz="2000" dirty="0" err="1"/>
              <a:t>of</a:t>
            </a:r>
            <a:r>
              <a:rPr lang="de-DE" sz="2000" dirty="0"/>
              <a:t> </a:t>
            </a:r>
            <a:r>
              <a:rPr lang="de-DE" sz="2000" dirty="0" err="1"/>
              <a:t>shot</a:t>
            </a:r>
            <a:r>
              <a:rPr lang="de-DE" sz="2000" dirty="0"/>
              <a:t> </a:t>
            </a:r>
            <a:r>
              <a:rPr lang="de-DE" sz="2000" dirty="0" err="1"/>
              <a:t>sequence</a:t>
            </a:r>
            <a:r>
              <a:rPr lang="de-DE" sz="2000" dirty="0"/>
              <a:t>:</a:t>
            </a:r>
          </a:p>
          <a:p>
            <a:pPr lvl="1"/>
            <a:r>
              <a:rPr lang="de-DE" sz="1600" dirty="0"/>
              <a:t>Write </a:t>
            </a:r>
            <a:r>
              <a:rPr lang="de-DE" sz="1600" dirty="0" err="1"/>
              <a:t>mesaurement</a:t>
            </a:r>
            <a:r>
              <a:rPr lang="de-DE" sz="1600" dirty="0"/>
              <a:t> and </a:t>
            </a:r>
            <a:r>
              <a:rPr lang="de-DE" sz="1600" dirty="0" err="1"/>
              <a:t>config</a:t>
            </a:r>
            <a:r>
              <a:rPr lang="de-DE" sz="1600" dirty="0"/>
              <a:t> </a:t>
            </a:r>
            <a:r>
              <a:rPr lang="de-DE" sz="1600" dirty="0" err="1"/>
              <a:t>data</a:t>
            </a:r>
            <a:r>
              <a:rPr lang="de-DE" sz="1600" dirty="0"/>
              <a:t> </a:t>
            </a:r>
            <a:r>
              <a:rPr lang="de-DE" sz="1600" dirty="0" err="1"/>
              <a:t>to</a:t>
            </a:r>
            <a:r>
              <a:rPr lang="de-DE" sz="1600" dirty="0"/>
              <a:t> </a:t>
            </a:r>
            <a:r>
              <a:rPr lang="de-DE" sz="1600" dirty="0" err="1"/>
              <a:t>shot</a:t>
            </a:r>
            <a:r>
              <a:rPr lang="de-DE" sz="1600" dirty="0"/>
              <a:t> </a:t>
            </a:r>
            <a:r>
              <a:rPr lang="de-DE" sz="1600" dirty="0" err="1"/>
              <a:t>database</a:t>
            </a:r>
            <a:r>
              <a:rPr lang="de-DE" sz="1600" dirty="0"/>
              <a:t> (PSDB).</a:t>
            </a:r>
          </a:p>
          <a:p>
            <a:pPr lvl="1"/>
            <a:r>
              <a:rPr lang="de-DE" sz="1600" dirty="0"/>
              <a:t>Go back </a:t>
            </a:r>
            <a:r>
              <a:rPr lang="de-DE" sz="1600" dirty="0" err="1"/>
              <a:t>to</a:t>
            </a:r>
            <a:r>
              <a:rPr lang="de-DE" sz="1600" dirty="0"/>
              <a:t> </a:t>
            </a:r>
            <a:r>
              <a:rPr lang="de-DE" sz="1600" dirty="0" err="1"/>
              <a:t>alignment</a:t>
            </a:r>
            <a:r>
              <a:rPr lang="de-DE" sz="1600" dirty="0"/>
              <a:t> </a:t>
            </a:r>
            <a:r>
              <a:rPr lang="de-DE" sz="1600" dirty="0" err="1"/>
              <a:t>positions</a:t>
            </a:r>
            <a:endParaRPr lang="de-DE" sz="1600" dirty="0"/>
          </a:p>
          <a:p>
            <a:pPr lvl="1"/>
            <a:r>
              <a:rPr lang="de-DE" sz="1600" dirty="0"/>
              <a:t># </a:t>
            </a:r>
            <a:r>
              <a:rPr lang="de-DE" sz="1600" dirty="0" err="1"/>
              <a:t>of</a:t>
            </a:r>
            <a:r>
              <a:rPr lang="de-DE" sz="1600" dirty="0"/>
              <a:t> </a:t>
            </a:r>
            <a:r>
              <a:rPr lang="de-DE" sz="1600" dirty="0" err="1"/>
              <a:t>average</a:t>
            </a:r>
            <a:r>
              <a:rPr lang="de-DE" sz="1600" dirty="0"/>
              <a:t> back </a:t>
            </a:r>
            <a:r>
              <a:rPr lang="de-DE" sz="1600" dirty="0" err="1"/>
              <a:t>to</a:t>
            </a:r>
            <a:r>
              <a:rPr lang="de-DE" sz="1600" dirty="0"/>
              <a:t> original </a:t>
            </a:r>
            <a:r>
              <a:rPr lang="de-DE" sz="1600" dirty="0" err="1"/>
              <a:t>value</a:t>
            </a:r>
            <a:endParaRPr lang="de-DE" sz="1600" dirty="0"/>
          </a:p>
        </p:txBody>
      </p:sp>
      <p:grpSp>
        <p:nvGrpSpPr>
          <p:cNvPr id="10" name="Gruppieren 9">
            <a:extLst>
              <a:ext uri="{FF2B5EF4-FFF2-40B4-BE49-F238E27FC236}">
                <a16:creationId xmlns:a16="http://schemas.microsoft.com/office/drawing/2014/main" id="{3B0E8E88-921F-4492-B522-242E3C147EE7}"/>
              </a:ext>
            </a:extLst>
          </p:cNvPr>
          <p:cNvGrpSpPr/>
          <p:nvPr/>
        </p:nvGrpSpPr>
        <p:grpSpPr>
          <a:xfrm>
            <a:off x="1124183" y="1697675"/>
            <a:ext cx="3354354" cy="1805736"/>
            <a:chOff x="618849" y="1625483"/>
            <a:chExt cx="3354354" cy="1805736"/>
          </a:xfrm>
        </p:grpSpPr>
        <p:pic>
          <p:nvPicPr>
            <p:cNvPr id="8" name="Grafik 7">
              <a:extLst>
                <a:ext uri="{FF2B5EF4-FFF2-40B4-BE49-F238E27FC236}">
                  <a16:creationId xmlns:a16="http://schemas.microsoft.com/office/drawing/2014/main" id="{8F232CBB-5358-41AC-8AAF-A25199B38B4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18849" y="1953948"/>
              <a:ext cx="3354354" cy="1477271"/>
            </a:xfrm>
            <a:prstGeom prst="rect">
              <a:avLst/>
            </a:prstGeom>
            <a:ln>
              <a:noFill/>
            </a:ln>
            <a:effectLst>
              <a:outerShdw blurRad="292100" dist="139700" dir="2700000" algn="tl" rotWithShape="0">
                <a:srgbClr val="333333">
                  <a:alpha val="65000"/>
                </a:srgbClr>
              </a:outerShdw>
            </a:effectLst>
          </p:spPr>
        </p:pic>
        <p:sp>
          <p:nvSpPr>
            <p:cNvPr id="9" name="Textplatzhalter 4">
              <a:extLst>
                <a:ext uri="{FF2B5EF4-FFF2-40B4-BE49-F238E27FC236}">
                  <a16:creationId xmlns:a16="http://schemas.microsoft.com/office/drawing/2014/main" id="{0CEE57D6-8551-4ABB-9CAB-37423D13721F}"/>
                </a:ext>
              </a:extLst>
            </p:cNvPr>
            <p:cNvSpPr txBox="1">
              <a:spLocks/>
            </p:cNvSpPr>
            <p:nvPr/>
          </p:nvSpPr>
          <p:spPr>
            <a:xfrm>
              <a:off x="1305210" y="1625483"/>
              <a:ext cx="1619354" cy="313932"/>
            </a:xfrm>
            <a:prstGeom prst="rect">
              <a:avLst/>
            </a:prstGeom>
          </p:spPr>
          <p:txBody>
            <a:bodyPr wrap="none">
              <a:sp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baseline="0">
                  <a:solidFill>
                    <a:srgbClr val="005597"/>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baseline="0">
                  <a:solidFill>
                    <a:srgbClr val="005597"/>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baseline="0">
                  <a:solidFill>
                    <a:srgbClr val="005597"/>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baseline="0">
                  <a:solidFill>
                    <a:srgbClr val="00559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600" dirty="0"/>
                <a:t>PCS </a:t>
              </a:r>
              <a:r>
                <a:rPr lang="de-DE" sz="1600" dirty="0" err="1"/>
                <a:t>sequencer</a:t>
              </a:r>
              <a:endParaRPr lang="de-DE" sz="1600" dirty="0"/>
            </a:p>
          </p:txBody>
        </p:sp>
      </p:grpSp>
      <p:cxnSp>
        <p:nvCxnSpPr>
          <p:cNvPr id="13" name="Gerade Verbindung mit Pfeil 12">
            <a:extLst>
              <a:ext uri="{FF2B5EF4-FFF2-40B4-BE49-F238E27FC236}">
                <a16:creationId xmlns:a16="http://schemas.microsoft.com/office/drawing/2014/main" id="{42C3688F-F11C-4416-B61F-62552717B707}"/>
              </a:ext>
            </a:extLst>
          </p:cNvPr>
          <p:cNvCxnSpPr>
            <a:cxnSpLocks/>
          </p:cNvCxnSpPr>
          <p:nvPr/>
        </p:nvCxnSpPr>
        <p:spPr>
          <a:xfrm>
            <a:off x="3164305" y="3585411"/>
            <a:ext cx="577516" cy="55345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5" name="Gerade Verbindung mit Pfeil 24">
            <a:extLst>
              <a:ext uri="{FF2B5EF4-FFF2-40B4-BE49-F238E27FC236}">
                <a16:creationId xmlns:a16="http://schemas.microsoft.com/office/drawing/2014/main" id="{B1CEBD69-44BA-4793-9706-2B265F491AFF}"/>
              </a:ext>
            </a:extLst>
          </p:cNvPr>
          <p:cNvCxnSpPr>
            <a:cxnSpLocks/>
          </p:cNvCxnSpPr>
          <p:nvPr/>
        </p:nvCxnSpPr>
        <p:spPr>
          <a:xfrm flipH="1">
            <a:off x="1780530" y="3613533"/>
            <a:ext cx="533012" cy="36892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7864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05174FAD-BBEE-4BAB-BBCB-56A5DD21F499}"/>
              </a:ext>
            </a:extLst>
          </p:cNvPr>
          <p:cNvSpPr txBox="1">
            <a:spLocks/>
          </p:cNvSpPr>
          <p:nvPr/>
        </p:nvSpPr>
        <p:spPr>
          <a:xfrm>
            <a:off x="507690" y="365125"/>
            <a:ext cx="9418504" cy="813593"/>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000" b="1" kern="1200" cap="all" baseline="0">
                <a:solidFill>
                  <a:schemeClr val="accent1"/>
                </a:solidFill>
                <a:latin typeface="+mj-lt"/>
                <a:ea typeface="+mj-ea"/>
                <a:cs typeface="+mj-cs"/>
              </a:defRPr>
            </a:lvl1pPr>
          </a:lstStyle>
          <a:p>
            <a:r>
              <a:rPr lang="de-DE" dirty="0"/>
              <a:t>FURTHER Controls LOOPS: Temporal </a:t>
            </a:r>
            <a:r>
              <a:rPr lang="de-DE" dirty="0" err="1"/>
              <a:t>stabilization</a:t>
            </a:r>
            <a:endParaRPr lang="de-DE" dirty="0"/>
          </a:p>
        </p:txBody>
      </p:sp>
      <p:sp>
        <p:nvSpPr>
          <p:cNvPr id="37" name="Slide Number Placeholder 3">
            <a:extLst>
              <a:ext uri="{FF2B5EF4-FFF2-40B4-BE49-F238E27FC236}">
                <a16:creationId xmlns:a16="http://schemas.microsoft.com/office/drawing/2014/main" id="{D1214126-2DCD-4FAC-B9F7-E1B824239D8A}"/>
              </a:ext>
            </a:extLst>
          </p:cNvPr>
          <p:cNvSpPr>
            <a:spLocks noGrp="1"/>
          </p:cNvSpPr>
          <p:nvPr>
            <p:ph type="sldNum" sz="quarter" idx="11"/>
          </p:nvPr>
        </p:nvSpPr>
        <p:spPr>
          <a:xfrm>
            <a:off x="10848973" y="6420642"/>
            <a:ext cx="504825" cy="365125"/>
          </a:xfrm>
        </p:spPr>
        <p:txBody>
          <a:bodyPr/>
          <a:lstStyle/>
          <a:p>
            <a:fld id="{B7B9D68D-A9E2-4D20-A28B-EE5DB10D54AA}" type="slidenum">
              <a:rPr lang="de-DE" smtClean="0"/>
              <a:pPr/>
              <a:t>9</a:t>
            </a:fld>
            <a:endParaRPr lang="de-DE" dirty="0"/>
          </a:p>
        </p:txBody>
      </p:sp>
      <p:pic>
        <p:nvPicPr>
          <p:cNvPr id="36" name="Grafik 35">
            <a:extLst>
              <a:ext uri="{FF2B5EF4-FFF2-40B4-BE49-F238E27FC236}">
                <a16:creationId xmlns:a16="http://schemas.microsoft.com/office/drawing/2014/main" id="{829F96BF-266F-4002-88B5-7C254B4143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0729" y="1568794"/>
            <a:ext cx="1576800" cy="1659350"/>
          </a:xfrm>
          <a:prstGeom prst="rect">
            <a:avLst/>
          </a:prstGeom>
        </p:spPr>
      </p:pic>
      <p:pic>
        <p:nvPicPr>
          <p:cNvPr id="3" name="Grafik 2">
            <a:extLst>
              <a:ext uri="{FF2B5EF4-FFF2-40B4-BE49-F238E27FC236}">
                <a16:creationId xmlns:a16="http://schemas.microsoft.com/office/drawing/2014/main" id="{F813AD96-39C4-4A42-BFBC-658D97D8B29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28956" y="2731921"/>
            <a:ext cx="776393" cy="494294"/>
          </a:xfrm>
          <a:prstGeom prst="rect">
            <a:avLst/>
          </a:prstGeom>
        </p:spPr>
      </p:pic>
      <p:grpSp>
        <p:nvGrpSpPr>
          <p:cNvPr id="42" name="Gruppieren 41">
            <a:extLst>
              <a:ext uri="{FF2B5EF4-FFF2-40B4-BE49-F238E27FC236}">
                <a16:creationId xmlns:a16="http://schemas.microsoft.com/office/drawing/2014/main" id="{CE81378C-275A-4D70-B0F9-5563A5F2EA77}"/>
              </a:ext>
            </a:extLst>
          </p:cNvPr>
          <p:cNvGrpSpPr/>
          <p:nvPr/>
        </p:nvGrpSpPr>
        <p:grpSpPr>
          <a:xfrm>
            <a:off x="179221" y="1122251"/>
            <a:ext cx="2978208" cy="2451632"/>
            <a:chOff x="520815" y="3017146"/>
            <a:chExt cx="2251763" cy="1853630"/>
          </a:xfrm>
        </p:grpSpPr>
        <p:pic>
          <p:nvPicPr>
            <p:cNvPr id="43" name="Grafik 42">
              <a:extLst>
                <a:ext uri="{FF2B5EF4-FFF2-40B4-BE49-F238E27FC236}">
                  <a16:creationId xmlns:a16="http://schemas.microsoft.com/office/drawing/2014/main" id="{E7322953-3A5B-454A-9E5D-6E7EC4B6468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0815" y="3191191"/>
              <a:ext cx="2251763" cy="1679585"/>
            </a:xfrm>
            <a:prstGeom prst="rect">
              <a:avLst/>
            </a:prstGeom>
          </p:spPr>
        </p:pic>
        <p:sp>
          <p:nvSpPr>
            <p:cNvPr id="49" name="Textfeld 48">
              <a:extLst>
                <a:ext uri="{FF2B5EF4-FFF2-40B4-BE49-F238E27FC236}">
                  <a16:creationId xmlns:a16="http://schemas.microsoft.com/office/drawing/2014/main" id="{DBC8A8A3-EF8C-4FC3-ABFB-9DFEBE0551DC}"/>
                </a:ext>
              </a:extLst>
            </p:cNvPr>
            <p:cNvSpPr txBox="1"/>
            <p:nvPr/>
          </p:nvSpPr>
          <p:spPr>
            <a:xfrm>
              <a:off x="1347147" y="3017146"/>
              <a:ext cx="996506" cy="232704"/>
            </a:xfrm>
            <a:prstGeom prst="rect">
              <a:avLst/>
            </a:prstGeom>
          </p:spPr>
          <p:txBody>
            <a:bodyPr vert="horz" wrap="none" lIns="91440" tIns="45720" rIns="91440" bIns="45720" rtlCol="0" anchor="t">
              <a:spAutoFit/>
            </a:bodyPr>
            <a:lstStyle/>
            <a:p>
              <a:pPr algn="l"/>
              <a:r>
                <a:rPr lang="de-DE" sz="1400" b="1" dirty="0" err="1"/>
                <a:t>Spectral</a:t>
              </a:r>
              <a:r>
                <a:rPr lang="de-DE" sz="1400" b="1" dirty="0"/>
                <a:t> shift</a:t>
              </a:r>
            </a:p>
          </p:txBody>
        </p:sp>
      </p:grpSp>
      <p:grpSp>
        <p:nvGrpSpPr>
          <p:cNvPr id="61" name="Gruppieren 60">
            <a:extLst>
              <a:ext uri="{FF2B5EF4-FFF2-40B4-BE49-F238E27FC236}">
                <a16:creationId xmlns:a16="http://schemas.microsoft.com/office/drawing/2014/main" id="{83997994-0804-44A3-AD40-0DB4FC7A2EDA}"/>
              </a:ext>
            </a:extLst>
          </p:cNvPr>
          <p:cNvGrpSpPr/>
          <p:nvPr/>
        </p:nvGrpSpPr>
        <p:grpSpPr>
          <a:xfrm>
            <a:off x="3340816" y="1121242"/>
            <a:ext cx="2978207" cy="2457759"/>
            <a:chOff x="3480639" y="3010664"/>
            <a:chExt cx="2254003" cy="1860111"/>
          </a:xfrm>
        </p:grpSpPr>
        <p:pic>
          <p:nvPicPr>
            <p:cNvPr id="62" name="Grafik 61" descr="Ein Bild, das Text, Screenshot, Display, Zahl enthält.&#10;&#10;Automatisch generierte Beschreibung">
              <a:extLst>
                <a:ext uri="{FF2B5EF4-FFF2-40B4-BE49-F238E27FC236}">
                  <a16:creationId xmlns:a16="http://schemas.microsoft.com/office/drawing/2014/main" id="{959885D1-EA00-431A-B96B-4AF96B4117A2}"/>
                </a:ext>
              </a:extLst>
            </p:cNvPr>
            <p:cNvPicPr>
              <a:picLocks noChangeAspect="1"/>
            </p:cNvPicPr>
            <p:nvPr/>
          </p:nvPicPr>
          <p:blipFill>
            <a:blip r:embed="rId8"/>
            <a:stretch>
              <a:fillRect/>
            </a:stretch>
          </p:blipFill>
          <p:spPr>
            <a:xfrm>
              <a:off x="3480639" y="3191190"/>
              <a:ext cx="2254003" cy="1679585"/>
            </a:xfrm>
            <a:prstGeom prst="rect">
              <a:avLst/>
            </a:prstGeom>
          </p:spPr>
        </p:pic>
        <p:sp>
          <p:nvSpPr>
            <p:cNvPr id="63" name="Textfeld 62">
              <a:extLst>
                <a:ext uri="{FF2B5EF4-FFF2-40B4-BE49-F238E27FC236}">
                  <a16:creationId xmlns:a16="http://schemas.microsoft.com/office/drawing/2014/main" id="{F4D1006D-0732-4F1A-ADB9-3FEFC097C6A5}"/>
                </a:ext>
              </a:extLst>
            </p:cNvPr>
            <p:cNvSpPr txBox="1"/>
            <p:nvPr/>
          </p:nvSpPr>
          <p:spPr>
            <a:xfrm>
              <a:off x="3961593" y="3010664"/>
              <a:ext cx="1704794" cy="232936"/>
            </a:xfrm>
            <a:prstGeom prst="rect">
              <a:avLst/>
            </a:prstGeom>
          </p:spPr>
          <p:txBody>
            <a:bodyPr vert="horz" wrap="none" lIns="91440" tIns="45720" rIns="91440" bIns="45720" rtlCol="0" anchor="t">
              <a:spAutoFit/>
            </a:bodyPr>
            <a:lstStyle/>
            <a:p>
              <a:pPr algn="l"/>
              <a:r>
                <a:rPr lang="de-DE" sz="1400" b="1" dirty="0" err="1"/>
                <a:t>Spectral</a:t>
              </a:r>
              <a:r>
                <a:rPr lang="de-DE" sz="1400" b="1" dirty="0"/>
                <a:t> shift </a:t>
              </a:r>
              <a:r>
                <a:rPr lang="de-DE" sz="1400" b="1" dirty="0" err="1"/>
                <a:t>over</a:t>
              </a:r>
              <a:r>
                <a:rPr lang="de-DE" sz="1400" b="1" dirty="0"/>
                <a:t> </a:t>
              </a:r>
              <a:r>
                <a:rPr lang="de-DE" sz="1400" b="1" dirty="0" err="1"/>
                <a:t>delay</a:t>
              </a:r>
              <a:endParaRPr lang="de-DE" sz="1400" b="1" dirty="0"/>
            </a:p>
          </p:txBody>
        </p:sp>
      </p:grpSp>
      <p:grpSp>
        <p:nvGrpSpPr>
          <p:cNvPr id="64" name="Gruppieren 63">
            <a:extLst>
              <a:ext uri="{FF2B5EF4-FFF2-40B4-BE49-F238E27FC236}">
                <a16:creationId xmlns:a16="http://schemas.microsoft.com/office/drawing/2014/main" id="{BD371B2E-9047-441A-A302-C75516BD2875}"/>
              </a:ext>
            </a:extLst>
          </p:cNvPr>
          <p:cNvGrpSpPr/>
          <p:nvPr/>
        </p:nvGrpSpPr>
        <p:grpSpPr>
          <a:xfrm>
            <a:off x="32085" y="4034115"/>
            <a:ext cx="7931892" cy="2223863"/>
            <a:chOff x="5980733" y="3784762"/>
            <a:chExt cx="6056326" cy="1698011"/>
          </a:xfrm>
        </p:grpSpPr>
        <p:pic>
          <p:nvPicPr>
            <p:cNvPr id="65" name="Grafik 64" descr="Ein Bild, das Text, Screenshot, Reihe, Diagramm enthält.&#10;&#10;Automatisch generierte Beschreibung">
              <a:extLst>
                <a:ext uri="{FF2B5EF4-FFF2-40B4-BE49-F238E27FC236}">
                  <a16:creationId xmlns:a16="http://schemas.microsoft.com/office/drawing/2014/main" id="{E59A4454-902F-4DBF-8DE3-EA032430AD01}"/>
                </a:ext>
              </a:extLst>
            </p:cNvPr>
            <p:cNvPicPr>
              <a:picLocks noChangeAspect="1"/>
            </p:cNvPicPr>
            <p:nvPr/>
          </p:nvPicPr>
          <p:blipFill>
            <a:blip r:embed="rId9"/>
            <a:stretch>
              <a:fillRect/>
            </a:stretch>
          </p:blipFill>
          <p:spPr>
            <a:xfrm>
              <a:off x="5980733" y="3980211"/>
              <a:ext cx="6056326" cy="1502562"/>
            </a:xfrm>
            <a:prstGeom prst="rect">
              <a:avLst/>
            </a:prstGeom>
          </p:spPr>
        </p:pic>
        <p:sp>
          <p:nvSpPr>
            <p:cNvPr id="66" name="Textfeld 65">
              <a:extLst>
                <a:ext uri="{FF2B5EF4-FFF2-40B4-BE49-F238E27FC236}">
                  <a16:creationId xmlns:a16="http://schemas.microsoft.com/office/drawing/2014/main" id="{68E8AEBD-AFCB-44AD-98AA-015ABC0F1C1E}"/>
                </a:ext>
              </a:extLst>
            </p:cNvPr>
            <p:cNvSpPr txBox="1"/>
            <p:nvPr/>
          </p:nvSpPr>
          <p:spPr>
            <a:xfrm>
              <a:off x="8326398" y="3784762"/>
              <a:ext cx="1174021" cy="235000"/>
            </a:xfrm>
            <a:prstGeom prst="rect">
              <a:avLst/>
            </a:prstGeom>
          </p:spPr>
          <p:txBody>
            <a:bodyPr vert="horz" wrap="none" lIns="91440" tIns="45720" rIns="91440" bIns="45720" rtlCol="0" anchor="t">
              <a:spAutoFit/>
            </a:bodyPr>
            <a:lstStyle/>
            <a:p>
              <a:pPr algn="l"/>
              <a:r>
                <a:rPr lang="de-DE" sz="1400" b="1" dirty="0"/>
                <a:t>Energy </a:t>
              </a:r>
              <a:r>
                <a:rPr lang="de-DE" sz="1400" b="1" dirty="0" err="1"/>
                <a:t>Stability</a:t>
              </a:r>
              <a:endParaRPr lang="de-DE" sz="1400" b="1" dirty="0"/>
            </a:p>
          </p:txBody>
        </p:sp>
      </p:grpSp>
      <p:sp>
        <p:nvSpPr>
          <p:cNvPr id="69" name="Textplatzhalter 4">
            <a:extLst>
              <a:ext uri="{FF2B5EF4-FFF2-40B4-BE49-F238E27FC236}">
                <a16:creationId xmlns:a16="http://schemas.microsoft.com/office/drawing/2014/main" id="{A101EFD9-C3D2-45DB-8813-D33A57A8279B}"/>
              </a:ext>
            </a:extLst>
          </p:cNvPr>
          <p:cNvSpPr>
            <a:spLocks noGrp="1"/>
          </p:cNvSpPr>
          <p:nvPr>
            <p:ph type="body" sz="quarter" idx="13"/>
          </p:nvPr>
        </p:nvSpPr>
        <p:spPr>
          <a:xfrm>
            <a:off x="6294955" y="1496123"/>
            <a:ext cx="5720576" cy="1731820"/>
          </a:xfrm>
        </p:spPr>
        <p:txBody>
          <a:bodyPr>
            <a:normAutofit/>
          </a:bodyPr>
          <a:lstStyle/>
          <a:p>
            <a:r>
              <a:rPr lang="en-US" sz="2000" dirty="0"/>
              <a:t>Different paths of pump and signal of </a:t>
            </a:r>
            <a:r>
              <a:rPr lang="en-US" sz="2000" dirty="0" err="1"/>
              <a:t>ps</a:t>
            </a:r>
            <a:r>
              <a:rPr lang="en-US" sz="2000" dirty="0"/>
              <a:t>-OPA: </a:t>
            </a:r>
            <a:br>
              <a:rPr lang="en-US" sz="2000" dirty="0"/>
            </a:br>
            <a:r>
              <a:rPr lang="en-US" sz="2000" dirty="0"/>
              <a:t>temporal drift </a:t>
            </a:r>
            <a:r>
              <a:rPr lang="en-US" sz="2000" dirty="0">
                <a:sym typeface="Wingdings" panose="05000000000000000000" pitchFamily="2" charset="2"/>
              </a:rPr>
              <a:t> gain fluctuation</a:t>
            </a:r>
            <a:endParaRPr lang="en-US" sz="2000" dirty="0"/>
          </a:p>
          <a:p>
            <a:r>
              <a:rPr lang="en-US" sz="2000" dirty="0"/>
              <a:t>Chirped signal + temporal drift: </a:t>
            </a:r>
            <a:r>
              <a:rPr lang="en-US" sz="2000" dirty="0">
                <a:sym typeface="Wingdings" panose="05000000000000000000" pitchFamily="2" charset="2"/>
              </a:rPr>
              <a:t>spectral shift</a:t>
            </a:r>
          </a:p>
          <a:p>
            <a:r>
              <a:rPr lang="en-US" sz="2000" dirty="0">
                <a:sym typeface="Wingdings" panose="05000000000000000000" pitchFamily="2" charset="2"/>
              </a:rPr>
              <a:t>Use spectral shift to stabilize temporal drift</a:t>
            </a:r>
            <a:endParaRPr lang="en-US" sz="2000" dirty="0"/>
          </a:p>
        </p:txBody>
      </p:sp>
    </p:spTree>
    <p:extLst>
      <p:ext uri="{BB962C8B-B14F-4D97-AF65-F5344CB8AC3E}">
        <p14:creationId xmlns:p14="http://schemas.microsoft.com/office/powerpoint/2010/main" val="11316715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7000" decel="8000" fill="remove" nodeType="clickEffect">
                                  <p:stCondLst>
                                    <p:cond delay="0"/>
                                  </p:stCondLst>
                                  <p:childTnLst>
                                    <p:animMotion origin="layout" path="M 4.16667E-6 0.00023 L 0.01549 0.00023 L -0.01654 0.00023 L 0.01679 0.00023 L -0.01771 0.00023 L 0.01731 0.00023 " pathEditMode="relative" rAng="0" ptsTypes="AAAAAA">
                                      <p:cBhvr>
                                        <p:cTn id="6" dur="5000" fill="hold"/>
                                        <p:tgtEl>
                                          <p:spTgt spid="3"/>
                                        </p:tgtEl>
                                        <p:attrNameLst>
                                          <p:attrName>ppt_x</p:attrName>
                                          <p:attrName>ppt_y</p:attrName>
                                        </p:attrNameLst>
                                      </p:cBhvr>
                                      <p:rCtr x="-26" y="0"/>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3"/>
                                        </p:tgtEl>
                                      </p:cBhvr>
                                    </p:animEffect>
                                    <p:set>
                                      <p:cBhvr>
                                        <p:cTn id="11" dur="1" fill="hold">
                                          <p:stCondLst>
                                            <p:cond delay="499"/>
                                          </p:stCondLst>
                                        </p:cTn>
                                        <p:tgtEl>
                                          <p:spTgt spid="3"/>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500"/>
                                        <p:tgtEl>
                                          <p:spTgt spid="36"/>
                                        </p:tgtEl>
                                      </p:cBhvr>
                                    </p:animEffect>
                                    <p:set>
                                      <p:cBhvr>
                                        <p:cTn id="14" dur="1" fill="hold">
                                          <p:stCondLst>
                                            <p:cond delay="499"/>
                                          </p:stCondLst>
                                        </p:cTn>
                                        <p:tgtEl>
                                          <p:spTgt spid="36"/>
                                        </p:tgtEl>
                                        <p:attrNameLst>
                                          <p:attrName>style.visibility</p:attrName>
                                        </p:attrNameLst>
                                      </p:cBhvr>
                                      <p:to>
                                        <p:strVal val="hidden"/>
                                      </p:to>
                                    </p:se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500"/>
                                        <p:tgtEl>
                                          <p:spTgt spid="42"/>
                                        </p:tgtEl>
                                      </p:cBhvr>
                                    </p:animEffect>
                                  </p:childTnLst>
                                </p:cTn>
                              </p:par>
                              <p:par>
                                <p:cTn id="19" presetID="10" presetClass="entr" presetSubtype="0" fill="hold" nodeType="with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500"/>
                                        <p:tgtEl>
                                          <p:spTgt spid="61"/>
                                        </p:tgtEl>
                                      </p:cBhvr>
                                    </p:animEffect>
                                  </p:childTnLst>
                                </p:cTn>
                              </p:par>
                              <p:par>
                                <p:cTn id="22" presetID="10" presetClass="entr" presetSubtype="0" fill="hold" nodeType="withEffect">
                                  <p:stCondLst>
                                    <p:cond delay="0"/>
                                  </p:stCondLst>
                                  <p:childTnLst>
                                    <p:set>
                                      <p:cBhvr>
                                        <p:cTn id="23" dur="1" fill="hold">
                                          <p:stCondLst>
                                            <p:cond delay="0"/>
                                          </p:stCondLst>
                                        </p:cTn>
                                        <p:tgtEl>
                                          <p:spTgt spid="69">
                                            <p:txEl>
                                              <p:pRg st="1" end="1"/>
                                            </p:txEl>
                                          </p:spTgt>
                                        </p:tgtEl>
                                        <p:attrNameLst>
                                          <p:attrName>style.visibility</p:attrName>
                                        </p:attrNameLst>
                                      </p:cBhvr>
                                      <p:to>
                                        <p:strVal val="visible"/>
                                      </p:to>
                                    </p:set>
                                    <p:animEffect transition="in" filter="fade">
                                      <p:cBhvr>
                                        <p:cTn id="24" dur="500"/>
                                        <p:tgtEl>
                                          <p:spTgt spid="69">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9">
                                            <p:txEl>
                                              <p:pRg st="2" end="2"/>
                                            </p:txEl>
                                          </p:spTgt>
                                        </p:tgtEl>
                                        <p:attrNameLst>
                                          <p:attrName>style.visibility</p:attrName>
                                        </p:attrNameLst>
                                      </p:cBhvr>
                                      <p:to>
                                        <p:strVal val="visible"/>
                                      </p:to>
                                    </p:set>
                                    <p:animEffect transition="in" filter="fade">
                                      <p:cBhvr>
                                        <p:cTn id="29" dur="500"/>
                                        <p:tgtEl>
                                          <p:spTgt spid="69">
                                            <p:txEl>
                                              <p:pRg st="2" end="2"/>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fade">
                                      <p:cBhvr>
                                        <p:cTn id="3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HRILL">
      <a:dk1>
        <a:srgbClr val="373737"/>
      </a:dk1>
      <a:lt1>
        <a:sysClr val="window" lastClr="FFFFFF"/>
      </a:lt1>
      <a:dk2>
        <a:srgbClr val="005597"/>
      </a:dk2>
      <a:lt2>
        <a:srgbClr val="E7E6E6"/>
      </a:lt2>
      <a:accent1>
        <a:srgbClr val="22B3C9"/>
      </a:accent1>
      <a:accent2>
        <a:srgbClr val="167180"/>
      </a:accent2>
      <a:accent3>
        <a:srgbClr val="A5A5A5"/>
      </a:accent3>
      <a:accent4>
        <a:srgbClr val="D4E3E1"/>
      </a:accent4>
      <a:accent5>
        <a:srgbClr val="86B0AA"/>
      </a:accent5>
      <a:accent6>
        <a:srgbClr val="003E6C"/>
      </a:accent6>
      <a:hlink>
        <a:srgbClr val="22B3C9"/>
      </a:hlink>
      <a:folHlink>
        <a:srgbClr val="22B3C9"/>
      </a:folHlink>
    </a:clrScheme>
    <a:fontScheme name="THRILL">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494</Words>
  <Application>Microsoft Office PowerPoint</Application>
  <PresentationFormat>Breitbild</PresentationFormat>
  <Paragraphs>114</Paragraphs>
  <Slides>11</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11</vt:i4>
      </vt:variant>
    </vt:vector>
  </HeadingPairs>
  <TitlesOfParts>
    <vt:vector size="15" baseType="lpstr">
      <vt:lpstr>Arial</vt:lpstr>
      <vt:lpstr>Arial Narrow</vt:lpstr>
      <vt:lpstr>Calibri</vt:lpstr>
      <vt:lpstr>Office Theme</vt:lpstr>
      <vt:lpstr>Adaptive optics integration at PHELIX </vt:lpstr>
      <vt:lpstr>Phelix in a nutshell</vt:lpstr>
      <vt:lpstr>Wavefront Aberrations</vt:lpstr>
      <vt:lpstr>Static Aberrations</vt:lpstr>
      <vt:lpstr>On-Shot Aberrations</vt:lpstr>
      <vt:lpstr>PHELIX Control System (PCS)</vt:lpstr>
      <vt:lpstr>Wavefront Control Integration I</vt:lpstr>
      <vt:lpstr>Wavefront Control IntegrAtion II</vt:lpstr>
      <vt:lpstr>PowerPoint-Präsentation</vt:lpstr>
      <vt:lpstr>Future Automations</vt:lpstr>
      <vt:lpstr>PowerPoint-Präsentation</vt:lpstr>
    </vt:vector>
  </TitlesOfParts>
  <Company>MBI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Marina Fischer</dc:creator>
  <cp:lastModifiedBy>Eisenbarth, Udo Dr.</cp:lastModifiedBy>
  <cp:revision>74</cp:revision>
  <dcterms:created xsi:type="dcterms:W3CDTF">2023-03-28T12:52:20Z</dcterms:created>
  <dcterms:modified xsi:type="dcterms:W3CDTF">2025-01-13T09:24:14Z</dcterms:modified>
</cp:coreProperties>
</file>