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sldIdLst>
    <p:sldId id="451" r:id="rId2"/>
    <p:sldId id="714" r:id="rId3"/>
    <p:sldId id="647" r:id="rId4"/>
    <p:sldId id="649" r:id="rId5"/>
    <p:sldId id="651" r:id="rId6"/>
    <p:sldId id="700" r:id="rId7"/>
    <p:sldId id="703" r:id="rId8"/>
    <p:sldId id="661" r:id="rId9"/>
    <p:sldId id="678" r:id="rId10"/>
    <p:sldId id="704" r:id="rId11"/>
    <p:sldId id="705" r:id="rId12"/>
    <p:sldId id="709" r:id="rId13"/>
    <p:sldId id="710" r:id="rId14"/>
    <p:sldId id="462" r:id="rId15"/>
    <p:sldId id="712" r:id="rId16"/>
    <p:sldId id="707" r:id="rId17"/>
    <p:sldId id="711" r:id="rId18"/>
    <p:sldId id="449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05"/>
    <p:restoredTop sz="94671"/>
  </p:normalViewPr>
  <p:slideViewPr>
    <p:cSldViewPr snapToGrid="0" snapToObjects="1">
      <p:cViewPr varScale="1">
        <p:scale>
          <a:sx n="105" d="100"/>
          <a:sy n="105" d="100"/>
        </p:scale>
        <p:origin x="1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E04C7-AF84-AB4F-B3E6-3CEDABCE274E}" type="datetimeFigureOut">
              <a:rPr lang="de-DE" smtClean="0"/>
              <a:t>08.05.19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03DAD-4412-8949-B6D3-4087BD9BA1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89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</a:t>
            </a:r>
            <a:r>
              <a:rPr lang="en-US" baseline="0" dirty="0"/>
              <a:t> CALA, the Laser system ATLAS3000 will provide laser pulses with up to 3 PW peak power and 1 Hz repetition rate. This can be used in 4 experimental areas, one of which is dedicated to laser-ion (LION) acceleration studies and applications.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B62BC-21BA-49B4-9EB0-292DB538936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89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DA8E7-FAAD-6B42-9FD1-90BB611198A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87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potentially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) </a:t>
            </a:r>
            <a:r>
              <a:rPr lang="de-DE" dirty="0" err="1"/>
              <a:t>independently</a:t>
            </a:r>
            <a:r>
              <a:rPr lang="de-DE" dirty="0"/>
              <a:t> </a:t>
            </a:r>
            <a:r>
              <a:rPr lang="de-DE" dirty="0" err="1"/>
              <a:t>tunable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utilizing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-front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colliding</a:t>
            </a:r>
            <a:r>
              <a:rPr lang="de-DE" dirty="0"/>
              <a:t> pulse </a:t>
            </a:r>
            <a:r>
              <a:rPr lang="de-DE" dirty="0" err="1"/>
              <a:t>injection</a:t>
            </a:r>
            <a:r>
              <a:rPr lang="de-DE" dirty="0"/>
              <a:t> in a </a:t>
            </a:r>
            <a:r>
              <a:rPr lang="de-DE" dirty="0" err="1"/>
              <a:t>supersonic</a:t>
            </a:r>
            <a:r>
              <a:rPr lang="de-DE" dirty="0"/>
              <a:t> gas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simultaneously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realization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in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shot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in an </a:t>
            </a:r>
            <a:r>
              <a:rPr lang="de-DE" dirty="0" err="1"/>
              <a:t>alternating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. This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investigating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/>
              <a:t>.</a:t>
            </a:r>
            <a:endParaRPr lang="de-DE" dirty="0"/>
          </a:p>
          <a:p>
            <a:endParaRPr lang="de-DE" dirty="0"/>
          </a:p>
          <a:p>
            <a:r>
              <a:rPr lang="de-DE" dirty="0"/>
              <a:t>Top </a:t>
            </a:r>
            <a:r>
              <a:rPr lang="de-DE" dirty="0" err="1"/>
              <a:t>left</a:t>
            </a:r>
            <a:r>
              <a:rPr lang="de-DE" dirty="0"/>
              <a:t>: Dual-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ATLAS-60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shock</a:t>
            </a:r>
            <a:r>
              <a:rPr lang="de-DE" dirty="0"/>
              <a:t>-front </a:t>
            </a:r>
            <a:r>
              <a:rPr lang="de-DE" dirty="0" err="1"/>
              <a:t>injector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fixed-energy</a:t>
            </a:r>
            <a:r>
              <a:rPr lang="de-DE" dirty="0"/>
              <a:t> 35-MeV </a:t>
            </a:r>
            <a:r>
              <a:rPr lang="de-DE" dirty="0" err="1"/>
              <a:t>electrons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colliding</a:t>
            </a:r>
            <a:r>
              <a:rPr lang="de-DE" dirty="0"/>
              <a:t> pulse </a:t>
            </a:r>
            <a:r>
              <a:rPr lang="de-DE" dirty="0" err="1"/>
              <a:t>with</a:t>
            </a:r>
            <a:r>
              <a:rPr lang="de-DE" dirty="0"/>
              <a:t> variable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tunable</a:t>
            </a:r>
            <a:r>
              <a:rPr lang="de-DE" dirty="0"/>
              <a:t> </a:t>
            </a:r>
            <a:r>
              <a:rPr lang="de-DE" dirty="0" err="1"/>
              <a:t>lower-energy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. The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settings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colliding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 in a </a:t>
            </a:r>
            <a:r>
              <a:rPr lang="de-DE" dirty="0" err="1"/>
              <a:t>steeply</a:t>
            </a:r>
            <a:r>
              <a:rPr lang="de-DE" dirty="0"/>
              <a:t> </a:t>
            </a:r>
            <a:r>
              <a:rPr lang="de-DE" dirty="0" err="1"/>
              <a:t>rising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, so </a:t>
            </a:r>
            <a:r>
              <a:rPr lang="de-DE" dirty="0" err="1"/>
              <a:t>no</a:t>
            </a:r>
            <a:r>
              <a:rPr lang="de-DE" dirty="0"/>
              <a:t> additional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colliding</a:t>
            </a:r>
            <a:r>
              <a:rPr lang="de-DE" dirty="0"/>
              <a:t> pulse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-front </a:t>
            </a:r>
            <a:r>
              <a:rPr lang="de-DE" dirty="0" err="1"/>
              <a:t>injected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. The </a:t>
            </a:r>
            <a:r>
              <a:rPr lang="de-DE" dirty="0" err="1"/>
              <a:t>forth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collising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overlapping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an </a:t>
            </a:r>
            <a:r>
              <a:rPr lang="de-DE" dirty="0" err="1"/>
              <a:t>enhanced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injected</a:t>
            </a:r>
            <a:r>
              <a:rPr lang="de-DE" dirty="0"/>
              <a:t>. Beam </a:t>
            </a: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. The </a:t>
            </a:r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</a:t>
            </a:r>
            <a:r>
              <a:rPr lang="de-DE" dirty="0" err="1"/>
              <a:t>correspond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situation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plateau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: a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ATLAS-300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/>
              <a:t>produces</a:t>
            </a:r>
            <a:r>
              <a:rPr lang="de-DE" dirty="0"/>
              <a:t> 350 </a:t>
            </a:r>
            <a:r>
              <a:rPr lang="de-DE" dirty="0" err="1"/>
              <a:t>MeV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-front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tunable</a:t>
            </a:r>
            <a:r>
              <a:rPr lang="de-DE" dirty="0"/>
              <a:t> </a:t>
            </a:r>
            <a:r>
              <a:rPr lang="de-DE" dirty="0" err="1"/>
              <a:t>colliding</a:t>
            </a:r>
            <a:r>
              <a:rPr lang="de-DE" dirty="0"/>
              <a:t> pulse - </a:t>
            </a:r>
            <a:r>
              <a:rPr lang="de-DE" dirty="0" err="1"/>
              <a:t>injected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. Scan </a:t>
            </a:r>
            <a:r>
              <a:rPr lang="de-DE" dirty="0" err="1"/>
              <a:t>direction</a:t>
            </a:r>
            <a:r>
              <a:rPr lang="de-DE" dirty="0"/>
              <a:t> </a:t>
            </a:r>
            <a:r>
              <a:rPr lang="de-DE" dirty="0" err="1"/>
              <a:t>opposite</a:t>
            </a:r>
            <a:r>
              <a:rPr lang="de-DE" dirty="0"/>
              <a:t> top </a:t>
            </a:r>
            <a:r>
              <a:rPr lang="de-DE" dirty="0" err="1"/>
              <a:t>picture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overlap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was not </a:t>
            </a:r>
            <a:r>
              <a:rPr lang="de-DE" dirty="0" err="1"/>
              <a:t>measured</a:t>
            </a:r>
            <a:r>
              <a:rPr lang="de-DE" dirty="0"/>
              <a:t>.  More </a:t>
            </a:r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colliding</a:t>
            </a:r>
            <a:r>
              <a:rPr lang="de-DE" dirty="0"/>
              <a:t> pulse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in </a:t>
            </a:r>
            <a:r>
              <a:rPr lang="de-DE" dirty="0" err="1"/>
              <a:t>low-energy</a:t>
            </a:r>
            <a:r>
              <a:rPr lang="de-DE" dirty="0"/>
              <a:t> beam.</a:t>
            </a:r>
          </a:p>
          <a:p>
            <a:endParaRPr lang="de-DE" dirty="0"/>
          </a:p>
          <a:p>
            <a:r>
              <a:rPr lang="de-DE" dirty="0" err="1"/>
              <a:t>Right</a:t>
            </a:r>
            <a:r>
              <a:rPr lang="de-DE" dirty="0"/>
              <a:t>: </a:t>
            </a:r>
          </a:p>
          <a:p>
            <a:r>
              <a:rPr lang="de-DE" dirty="0"/>
              <a:t>Top </a:t>
            </a:r>
            <a:r>
              <a:rPr lang="de-DE" dirty="0" err="1"/>
              <a:t>row</a:t>
            </a:r>
            <a:r>
              <a:rPr lang="de-DE" dirty="0"/>
              <a:t>: </a:t>
            </a:r>
            <a:r>
              <a:rPr lang="de-DE" dirty="0" err="1"/>
              <a:t>Calculated</a:t>
            </a:r>
            <a:r>
              <a:rPr lang="de-DE" dirty="0"/>
              <a:t> dual-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inset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K=0.55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(</a:t>
            </a:r>
            <a:r>
              <a:rPr lang="de-DE" dirty="0" err="1"/>
              <a:t>left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a0=1..5 Thomson </a:t>
            </a:r>
            <a:r>
              <a:rPr lang="de-DE" dirty="0" err="1"/>
              <a:t>scattering</a:t>
            </a:r>
            <a:r>
              <a:rPr lang="de-DE" dirty="0"/>
              <a:t> (</a:t>
            </a:r>
            <a:r>
              <a:rPr lang="de-DE" dirty="0" err="1"/>
              <a:t>right</a:t>
            </a:r>
            <a:r>
              <a:rPr lang="de-DE" dirty="0"/>
              <a:t>)</a:t>
            </a:r>
          </a:p>
          <a:p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: X-</a:t>
            </a:r>
            <a:r>
              <a:rPr lang="de-DE" dirty="0" err="1"/>
              <a:t>ray</a:t>
            </a:r>
            <a:r>
              <a:rPr lang="de-DE" dirty="0"/>
              <a:t> beam after </a:t>
            </a:r>
            <a:r>
              <a:rPr lang="de-DE" dirty="0" err="1"/>
              <a:t>stack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filters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 (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inset</a:t>
            </a:r>
            <a:r>
              <a:rPr lang="de-DE" dirty="0"/>
              <a:t>) , </a:t>
            </a:r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: X-</a:t>
            </a:r>
            <a:r>
              <a:rPr lang="de-DE" dirty="0" err="1"/>
              <a:t>ray</a:t>
            </a:r>
            <a:r>
              <a:rPr lang="de-DE" dirty="0"/>
              <a:t> beam after </a:t>
            </a:r>
            <a:r>
              <a:rPr lang="de-DE" dirty="0" err="1"/>
              <a:t>stack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filters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(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inset</a:t>
            </a:r>
            <a:r>
              <a:rPr lang="de-DE" dirty="0"/>
              <a:t>). </a:t>
            </a:r>
            <a:r>
              <a:rPr lang="de-DE" dirty="0" err="1"/>
              <a:t>Although</a:t>
            </a:r>
            <a:r>
              <a:rPr lang="de-DE" dirty="0"/>
              <a:t> an </a:t>
            </a:r>
            <a:r>
              <a:rPr lang="de-DE" dirty="0" err="1"/>
              <a:t>increase</a:t>
            </a:r>
            <a:r>
              <a:rPr lang="de-DE" dirty="0"/>
              <a:t> in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visible</a:t>
            </a:r>
            <a:r>
              <a:rPr lang="de-DE" dirty="0"/>
              <a:t>,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energy</a:t>
            </a:r>
            <a:r>
              <a:rPr lang="de-DE" dirty="0"/>
              <a:t> (</a:t>
            </a:r>
            <a:r>
              <a:rPr lang="de-DE" dirty="0" err="1"/>
              <a:t>several</a:t>
            </a:r>
            <a:r>
              <a:rPr lang="de-DE" dirty="0"/>
              <a:t> 100 </a:t>
            </a:r>
            <a:r>
              <a:rPr lang="de-DE" dirty="0" err="1"/>
              <a:t>keV</a:t>
            </a:r>
            <a:r>
              <a:rPr lang="de-DE" dirty="0"/>
              <a:t>)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derive</a:t>
            </a:r>
            <a:r>
              <a:rPr lang="de-DE" dirty="0"/>
              <a:t> an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shot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Accepted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Nature </a:t>
            </a:r>
            <a:r>
              <a:rPr lang="de-DE" dirty="0" err="1"/>
              <a:t>Photonics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minor </a:t>
            </a:r>
            <a:r>
              <a:rPr lang="de-DE" dirty="0" err="1"/>
              <a:t>revisions</a:t>
            </a:r>
            <a:r>
              <a:rPr lang="de-DE" dirty="0"/>
              <a:t> (2018)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35B91-62F8-CF42-A21E-EB041740814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46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9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0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lIns="91430" tIns="45716" rIns="91430" bIns="45716" anchor="t"/>
          <a:lstStyle>
            <a:lvl1pPr algn="l">
              <a:defRPr sz="40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1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 b="0" i="0">
                <a:latin typeface="Helvetica Neue Light"/>
                <a:cs typeface="Helvetica Neue Light"/>
              </a:defRPr>
            </a:lvl1pPr>
            <a:lvl2pPr>
              <a:defRPr sz="2400" b="0" i="0">
                <a:latin typeface="Helvetica Neue Light"/>
                <a:cs typeface="Helvetica Neue Light"/>
              </a:defRPr>
            </a:lvl2pPr>
            <a:lvl3pPr>
              <a:defRPr sz="2000" b="0" i="0">
                <a:latin typeface="Helvetica Neue Light"/>
                <a:cs typeface="Helvetica Neue Light"/>
              </a:defRPr>
            </a:lvl3pPr>
            <a:lvl4pPr>
              <a:defRPr sz="1800" b="0" i="0">
                <a:latin typeface="Helvetica Neue Light"/>
                <a:cs typeface="Helvetica Neue Light"/>
              </a:defRPr>
            </a:lvl4pPr>
            <a:lvl5pPr>
              <a:defRPr sz="1800" b="0" i="0">
                <a:latin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 b="0" i="0">
                <a:latin typeface="Helvetica Neue Light"/>
                <a:cs typeface="Helvetica Neue Light"/>
              </a:defRPr>
            </a:lvl1pPr>
            <a:lvl2pPr>
              <a:defRPr sz="2400" b="0" i="0">
                <a:latin typeface="Helvetica Neue Light"/>
                <a:cs typeface="Helvetica Neue Light"/>
              </a:defRPr>
            </a:lvl2pPr>
            <a:lvl3pPr>
              <a:defRPr sz="2000" b="0" i="0">
                <a:latin typeface="Helvetica Neue Light"/>
                <a:cs typeface="Helvetica Neue Light"/>
              </a:defRPr>
            </a:lvl3pPr>
            <a:lvl4pPr>
              <a:defRPr sz="1800" b="0" i="0">
                <a:latin typeface="Helvetica Neue Light"/>
                <a:cs typeface="Helvetica Neue Light"/>
              </a:defRPr>
            </a:lvl4pPr>
            <a:lvl5pPr>
              <a:defRPr sz="1800" b="0" i="0">
                <a:latin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 b="0" i="0">
                <a:latin typeface="Helvetica Neue Light"/>
                <a:cs typeface="Helvetica Neue Light"/>
              </a:defRPr>
            </a:lvl1pPr>
            <a:lvl2pPr>
              <a:defRPr sz="2000" b="0" i="0">
                <a:latin typeface="Helvetica Neue Light"/>
                <a:cs typeface="Helvetica Neue Light"/>
              </a:defRPr>
            </a:lvl2pPr>
            <a:lvl3pPr>
              <a:defRPr sz="1800" b="0" i="0">
                <a:latin typeface="Helvetica Neue Light"/>
                <a:cs typeface="Helvetica Neue Light"/>
              </a:defRPr>
            </a:lvl3pPr>
            <a:lvl4pPr>
              <a:defRPr sz="1600" b="0" i="0">
                <a:latin typeface="Helvetica Neue Light"/>
                <a:cs typeface="Helvetica Neue Light"/>
              </a:defRPr>
            </a:lvl4pPr>
            <a:lvl5pPr>
              <a:defRPr sz="1600" b="0" i="0">
                <a:latin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 b="0" i="0">
                <a:latin typeface="Helvetica Neue Light"/>
                <a:cs typeface="Helvetica Neue Light"/>
              </a:defRPr>
            </a:lvl1pPr>
            <a:lvl2pPr>
              <a:defRPr sz="2000" b="0" i="0">
                <a:latin typeface="Helvetica Neue Light"/>
                <a:cs typeface="Helvetica Neue Light"/>
              </a:defRPr>
            </a:lvl2pPr>
            <a:lvl3pPr>
              <a:defRPr sz="1800" b="0" i="0">
                <a:latin typeface="Helvetica Neue Light"/>
                <a:cs typeface="Helvetica Neue Light"/>
              </a:defRPr>
            </a:lvl3pPr>
            <a:lvl4pPr>
              <a:defRPr sz="1600" b="0" i="0">
                <a:latin typeface="Helvetica Neue Light"/>
                <a:cs typeface="Helvetica Neue Light"/>
              </a:defRPr>
            </a:lvl4pPr>
            <a:lvl5pPr>
              <a:defRPr sz="1600" b="0" i="0">
                <a:latin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9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8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9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000"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200" b="0" i="0">
                <a:latin typeface="Helvetica Neue Light"/>
                <a:cs typeface="Helvetica Neue Light"/>
              </a:defRPr>
            </a:lvl1pPr>
            <a:lvl2pPr>
              <a:defRPr sz="2800" b="0" i="0">
                <a:latin typeface="Helvetica Neue Light"/>
                <a:cs typeface="Helvetica Neue Light"/>
              </a:defRPr>
            </a:lvl2pPr>
            <a:lvl3pPr>
              <a:defRPr sz="2400" b="0" i="0">
                <a:latin typeface="Helvetica Neue Light"/>
                <a:cs typeface="Helvetica Neue Light"/>
              </a:defRPr>
            </a:lvl3pPr>
            <a:lvl4pPr>
              <a:defRPr sz="2000" b="0" i="0">
                <a:latin typeface="Helvetica Neue Light"/>
                <a:cs typeface="Helvetica Neue Light"/>
              </a:defRPr>
            </a:lvl4pPr>
            <a:lvl5pPr>
              <a:defRPr sz="2000" b="0" i="0">
                <a:latin typeface="Helvetica Neue Light"/>
                <a:cs typeface="Helvetica Neue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8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000"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32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00EE91D-C31C-4C15-A66E-8365555C3BD1}" type="datetimeFigureOut">
              <a:rPr lang="ru-RU" smtClean="0">
                <a:solidFill>
                  <a:prstClr val="black"/>
                </a:solidFill>
              </a:rPr>
              <a:pPr defTabSz="457106"/>
              <a:t>08.05.2019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‹Nr.›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9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ostya\Desktop\160412_CostTalk\Comb-mirror_web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600"/>
                    </a14:imgEffect>
                    <a14:imgEffect>
                      <a14:saturation sat="20000"/>
                    </a14:imgEffect>
                    <a14:imgEffect>
                      <a14:brightnessContrast bright="-1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34" y="-27383"/>
            <a:ext cx="9149442" cy="8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kostya\Desktop\160412_CostTalk\lmu.svg-path3-730.png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14" y="99298"/>
            <a:ext cx="1321161" cy="6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kostya\Desktop\160412_CostTalk\tum.svg-g3-124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543" y="179212"/>
            <a:ext cx="1462304" cy="4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507076" y="99298"/>
            <a:ext cx="1440160" cy="626319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450862" y="99296"/>
            <a:ext cx="2952328" cy="630904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8" descr="D:\CALA\CALA.pn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474" y="231766"/>
            <a:ext cx="1116347" cy="4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4407734" y="482672"/>
            <a:ext cx="2710943" cy="26545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06"/>
            <a:r>
              <a:rPr lang="en-US" sz="1100" dirty="0">
                <a:solidFill>
                  <a:prstClr val="white"/>
                </a:solidFill>
                <a:latin typeface="SansSerif" panose="00000400000000000000" pitchFamily="2" charset="2"/>
              </a:rPr>
              <a:t>Center for Advanced Laser Applications</a:t>
            </a:r>
            <a:endParaRPr lang="ru-RU" sz="11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8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785FDE2-BDCC-B349-B7BF-DF0118355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9" y="1802296"/>
            <a:ext cx="9115227" cy="326003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8120" y="1934816"/>
            <a:ext cx="8732519" cy="95409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marL="0" marR="0" lvl="0" indent="0" algn="ctr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Status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of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CALA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overview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of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LMU‘s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LWFA-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related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activities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35326" y="5604044"/>
            <a:ext cx="3530604" cy="113875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marL="0" marR="0" lvl="0" indent="0" algn="ctr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Stefan Karsch</a:t>
            </a:r>
          </a:p>
          <a:p>
            <a:pPr marL="0" marR="0" lvl="0" indent="0" algn="ctr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Ludwig-Maximilians-Universität München/</a:t>
            </a:r>
          </a:p>
          <a:p>
            <a:pPr marL="0" marR="0" lvl="0" indent="0" algn="ctr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MPI für Quantenoptik</a:t>
            </a:r>
          </a:p>
          <a:p>
            <a:pPr marL="0" marR="0" lvl="0" indent="0" algn="ctr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Garching, Germany</a:t>
            </a:r>
          </a:p>
        </p:txBody>
      </p:sp>
    </p:spTree>
    <p:extLst>
      <p:ext uri="{BB962C8B-B14F-4D97-AF65-F5344CB8AC3E}">
        <p14:creationId xmlns:p14="http://schemas.microsoft.com/office/powerpoint/2010/main" val="1424178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94790B1-F0C4-EE4F-8EB1-6C34784BE232}"/>
              </a:ext>
            </a:extLst>
          </p:cNvPr>
          <p:cNvSpPr txBox="1"/>
          <p:nvPr/>
        </p:nvSpPr>
        <p:spPr>
          <a:xfrm>
            <a:off x="2258009" y="895739"/>
            <a:ext cx="4893061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Emittance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control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: Hybrid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acceleration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?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6D6956-61CF-544F-B4C2-D8084EC1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93" y="2673015"/>
            <a:ext cx="7117476" cy="263610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CB9B892-62FE-9140-90E9-E82254DFCEA3}"/>
              </a:ext>
            </a:extLst>
          </p:cNvPr>
          <p:cNvSpPr txBox="1"/>
          <p:nvPr/>
        </p:nvSpPr>
        <p:spPr>
          <a:xfrm>
            <a:off x="3517640" y="1962848"/>
            <a:ext cx="2836507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A. Martinez de la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Ossa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et al.</a:t>
            </a:r>
          </a:p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Wakefield-induced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ionization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injection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369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60695E8-126E-024F-B4DC-C1FA9BF3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3190658"/>
            <a:ext cx="4294747" cy="34852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F18A44A-5E96-F742-8DA3-2EE6CB9C2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112" y="3435040"/>
            <a:ext cx="4569318" cy="31192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27BC8E-C32F-EB4E-9905-799B2DF1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415" y="859458"/>
            <a:ext cx="4488713" cy="23311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F533EF-4F51-FC40-B34E-0469A9EE7272}"/>
              </a:ext>
            </a:extLst>
          </p:cNvPr>
          <p:cNvSpPr txBox="1"/>
          <p:nvPr/>
        </p:nvSpPr>
        <p:spPr>
          <a:xfrm>
            <a:off x="3304032" y="3052376"/>
            <a:ext cx="5596128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				        	...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can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accelerate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particles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1501A7-C2DF-6844-88DE-ECDC7C8286BC}"/>
              </a:ext>
            </a:extLst>
          </p:cNvPr>
          <p:cNvSpPr txBox="1"/>
          <p:nvPr/>
        </p:nvSpPr>
        <p:spPr>
          <a:xfrm>
            <a:off x="0" y="832508"/>
            <a:ext cx="5698785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LWFA-beam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driven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wakefields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and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externally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injected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hybrid PWFA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101F390-4A53-D647-BBCD-3A18365D1A24}"/>
              </a:ext>
            </a:extLst>
          </p:cNvPr>
          <p:cNvSpPr txBox="1"/>
          <p:nvPr/>
        </p:nvSpPr>
        <p:spPr>
          <a:xfrm>
            <a:off x="-55986" y="6636991"/>
            <a:ext cx="2978754" cy="27699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Gilljohann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et al., Phys.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Rev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. X 9, 011046 (2019)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36DEB13-A674-8E4F-BDD6-FFF8220A7819}"/>
              </a:ext>
            </a:extLst>
          </p:cNvPr>
          <p:cNvCxnSpPr>
            <a:cxnSpLocks/>
          </p:cNvCxnSpPr>
          <p:nvPr/>
        </p:nvCxnSpPr>
        <p:spPr>
          <a:xfrm>
            <a:off x="5057192" y="6064898"/>
            <a:ext cx="24259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D1051D4-C72C-EE42-8631-25A8D98614D1}"/>
              </a:ext>
            </a:extLst>
          </p:cNvPr>
          <p:cNvCxnSpPr>
            <a:cxnSpLocks/>
          </p:cNvCxnSpPr>
          <p:nvPr/>
        </p:nvCxnSpPr>
        <p:spPr>
          <a:xfrm flipH="1">
            <a:off x="5524614" y="6064898"/>
            <a:ext cx="24259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F919519-B57E-2443-A5A5-FD9C712385CC}"/>
              </a:ext>
            </a:extLst>
          </p:cNvPr>
          <p:cNvSpPr txBox="1"/>
          <p:nvPr/>
        </p:nvSpPr>
        <p:spPr>
          <a:xfrm>
            <a:off x="5299788" y="6467715"/>
            <a:ext cx="3186503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energy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gain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scales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with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drive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bunch</a:t>
            </a:r>
            <a:r>
              <a:rPr lang="de-DE" sz="1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Gill Sans Light"/>
                <a:cs typeface="Gill Sans Light"/>
              </a:rPr>
              <a:t>charge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C2D95D-B879-154D-94EA-3A93097E580B}"/>
              </a:ext>
            </a:extLst>
          </p:cNvPr>
          <p:cNvSpPr txBox="1"/>
          <p:nvPr/>
        </p:nvSpPr>
        <p:spPr>
          <a:xfrm>
            <a:off x="4891447" y="3457754"/>
            <a:ext cx="1024245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1</a:t>
            </a: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jet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only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5D1016-6811-3A42-B525-EEED42BC9B64}"/>
              </a:ext>
            </a:extLst>
          </p:cNvPr>
          <p:cNvSpPr txBox="1"/>
          <p:nvPr/>
        </p:nvSpPr>
        <p:spPr>
          <a:xfrm>
            <a:off x="4891446" y="4879538"/>
            <a:ext cx="1114398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1</a:t>
            </a: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&amp; 2</a:t>
            </a: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jet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4DB2FFA-607C-7F4B-AAFB-BF01143D0EB0}"/>
              </a:ext>
            </a:extLst>
          </p:cNvPr>
          <p:cNvSpPr/>
          <p:nvPr/>
        </p:nvSpPr>
        <p:spPr>
          <a:xfrm>
            <a:off x="223992" y="2683044"/>
            <a:ext cx="369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High-charge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beams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driven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wakefields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... 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5D7A20B-DBAC-ED4E-A374-CB6D1180E3E4}"/>
              </a:ext>
            </a:extLst>
          </p:cNvPr>
          <p:cNvSpPr/>
          <p:nvPr/>
        </p:nvSpPr>
        <p:spPr>
          <a:xfrm rot="1132711">
            <a:off x="60955" y="4776118"/>
            <a:ext cx="4700109" cy="883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quantitative </a:t>
            </a:r>
            <a:r>
              <a:rPr lang="de-DE" dirty="0" err="1">
                <a:solidFill>
                  <a:schemeClr val="tx1"/>
                </a:solidFill>
              </a:rPr>
              <a:t>wakefield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reconstruction</a:t>
            </a:r>
            <a:r>
              <a:rPr lang="de-DE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see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poster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Moritz Förster</a:t>
            </a:r>
          </a:p>
        </p:txBody>
      </p:sp>
    </p:spTree>
    <p:extLst>
      <p:ext uri="{BB962C8B-B14F-4D97-AF65-F5344CB8AC3E}">
        <p14:creationId xmlns:p14="http://schemas.microsoft.com/office/powerpoint/2010/main" val="10984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7E93A27-AB54-4942-9B4C-7B3B812BCAD6}"/>
              </a:ext>
            </a:extLst>
          </p:cNvPr>
          <p:cNvSpPr txBox="1"/>
          <p:nvPr/>
        </p:nvSpPr>
        <p:spPr>
          <a:xfrm>
            <a:off x="3284376" y="886409"/>
            <a:ext cx="2786137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Betatron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tomography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C0469DD-15B4-E54F-A116-E51C0ED94A1D}"/>
              </a:ext>
            </a:extLst>
          </p:cNvPr>
          <p:cNvGrpSpPr/>
          <p:nvPr/>
        </p:nvGrpSpPr>
        <p:grpSpPr>
          <a:xfrm>
            <a:off x="419572" y="1869226"/>
            <a:ext cx="5422626" cy="2877010"/>
            <a:chOff x="-2" y="1704802"/>
            <a:chExt cx="4334376" cy="2093451"/>
          </a:xfrm>
        </p:grpSpPr>
        <p:pic>
          <p:nvPicPr>
            <p:cNvPr id="6" name="Bild 3">
              <a:extLst>
                <a:ext uri="{FF2B5EF4-FFF2-40B4-BE49-F238E27FC236}">
                  <a16:creationId xmlns:a16="http://schemas.microsoft.com/office/drawing/2014/main" id="{6C434BEE-4F46-0149-B626-CA79865E8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12" t="650" r="50580" b="-650"/>
            <a:stretch/>
          </p:blipFill>
          <p:spPr>
            <a:xfrm>
              <a:off x="-2" y="1704802"/>
              <a:ext cx="1279714" cy="2093451"/>
            </a:xfrm>
            <a:prstGeom prst="rect">
              <a:avLst/>
            </a:prstGeom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26F7AF1-93C1-B04F-B83E-F8F0064440DC}"/>
                </a:ext>
              </a:extLst>
            </p:cNvPr>
            <p:cNvGrpSpPr/>
            <p:nvPr/>
          </p:nvGrpSpPr>
          <p:grpSpPr>
            <a:xfrm>
              <a:off x="1220112" y="1918461"/>
              <a:ext cx="3114262" cy="1716176"/>
              <a:chOff x="755374" y="1626296"/>
              <a:chExt cx="3525079" cy="2064454"/>
            </a:xfrm>
          </p:grpSpPr>
          <p:pic>
            <p:nvPicPr>
              <p:cNvPr id="8" name="Bild 4" descr="Final_Fig3.png">
                <a:extLst>
                  <a:ext uri="{FF2B5EF4-FFF2-40B4-BE49-F238E27FC236}">
                    <a16:creationId xmlns:a16="http://schemas.microsoft.com/office/drawing/2014/main" id="{1A4BF520-646F-0943-8700-4632E573B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5374" y="1626297"/>
                <a:ext cx="2163132" cy="1873714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D1D02833-5F82-FE44-9A57-B336662E3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0791" y="1626296"/>
                <a:ext cx="2439662" cy="1768998"/>
              </a:xfrm>
              <a:prstGeom prst="rect">
                <a:avLst/>
              </a:prstGeom>
            </p:spPr>
          </p:pic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BB8D9F80-F412-8142-8F71-86B29DD409AF}"/>
                  </a:ext>
                </a:extLst>
              </p:cNvPr>
              <p:cNvSpPr/>
              <p:nvPr/>
            </p:nvSpPr>
            <p:spPr>
              <a:xfrm>
                <a:off x="1840791" y="3395294"/>
                <a:ext cx="796392" cy="295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65F1A97-703E-5145-B5D3-947EEA1375DE}"/>
              </a:ext>
            </a:extLst>
          </p:cNvPr>
          <p:cNvSpPr txBox="1"/>
          <p:nvPr/>
        </p:nvSpPr>
        <p:spPr>
          <a:xfrm>
            <a:off x="653174" y="1389024"/>
            <a:ext cx="6641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2012: Green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lacewing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6keV, 3h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acquisition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time (0.2 Hz, 10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shots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/angle)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DB9B17-71D0-ED49-84E4-0BE2A62451EC}"/>
              </a:ext>
            </a:extLst>
          </p:cNvPr>
          <p:cNvSpPr txBox="1"/>
          <p:nvPr/>
        </p:nvSpPr>
        <p:spPr>
          <a:xfrm>
            <a:off x="261483" y="5063457"/>
            <a:ext cx="32450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2016: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trabecular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bone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12keV, 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 min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acquisition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time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(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higher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electron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charge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1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shot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/angle, 1Hz)</a:t>
            </a:r>
          </a:p>
        </p:txBody>
      </p:sp>
      <p:pic>
        <p:nvPicPr>
          <p:cNvPr id="13" name="Picture 18" descr="Download.png">
            <a:extLst>
              <a:ext uri="{FF2B5EF4-FFF2-40B4-BE49-F238E27FC236}">
                <a16:creationId xmlns:a16="http://schemas.microsoft.com/office/drawing/2014/main" id="{CD56BBAE-F1AB-6A41-B4A0-3BE82EFDE2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981" y="4746236"/>
            <a:ext cx="3224242" cy="2027168"/>
          </a:xfrm>
          <a:prstGeom prst="rect">
            <a:avLst/>
          </a:prstGeom>
        </p:spPr>
      </p:pic>
      <p:pic>
        <p:nvPicPr>
          <p:cNvPr id="14" name="Picture 67">
            <a:extLst>
              <a:ext uri="{FF2B5EF4-FFF2-40B4-BE49-F238E27FC236}">
                <a16:creationId xmlns:a16="http://schemas.microsoft.com/office/drawing/2014/main" id="{38200902-7790-5A42-BD0C-934A4D7DB0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380" y="5328393"/>
            <a:ext cx="2235096" cy="13920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" descr="Fig2.pdf">
            <a:extLst>
              <a:ext uri="{FF2B5EF4-FFF2-40B4-BE49-F238E27FC236}">
                <a16:creationId xmlns:a16="http://schemas.microsoft.com/office/drawing/2014/main" id="{43874954-5978-EC47-9C6E-EB23A6004B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96" t="15533" r="40164" b="34744"/>
          <a:stretch/>
        </p:blipFill>
        <p:spPr>
          <a:xfrm>
            <a:off x="6743380" y="3748344"/>
            <a:ext cx="2234427" cy="148518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C082B0F-40E3-0444-B599-61FC7F0F7DAD}"/>
              </a:ext>
            </a:extLst>
          </p:cNvPr>
          <p:cNvSpPr/>
          <p:nvPr/>
        </p:nvSpPr>
        <p:spPr>
          <a:xfrm>
            <a:off x="2190454" y="1758356"/>
            <a:ext cx="2632068" cy="246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Gill Sans Light"/>
                <a:cs typeface="Gill Sans Light"/>
              </a:rPr>
              <a:t>J. Wenz et al., Nat. </a:t>
            </a:r>
            <a:r>
              <a:rPr lang="de-DE" sz="1000" dirty="0" err="1">
                <a:latin typeface="Gill Sans Light"/>
                <a:cs typeface="Gill Sans Light"/>
              </a:rPr>
              <a:t>Comm</a:t>
            </a:r>
            <a:r>
              <a:rPr lang="de-DE" sz="1000" dirty="0">
                <a:latin typeface="Gill Sans Light"/>
                <a:cs typeface="Gill Sans Light"/>
              </a:rPr>
              <a:t>. 6 7568 (2015)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5DFD1F1-E13F-1749-B05B-AAAD3D1E6752}"/>
              </a:ext>
            </a:extLst>
          </p:cNvPr>
          <p:cNvSpPr/>
          <p:nvPr/>
        </p:nvSpPr>
        <p:spPr>
          <a:xfrm>
            <a:off x="248833" y="6540785"/>
            <a:ext cx="2632068" cy="246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Gill Sans Light"/>
                <a:cs typeface="Gill Sans Light"/>
              </a:rPr>
              <a:t>A. </a:t>
            </a:r>
            <a:r>
              <a:rPr lang="de-DE" sz="1000" dirty="0" err="1">
                <a:latin typeface="Gill Sans Light"/>
                <a:cs typeface="Gill Sans Light"/>
              </a:rPr>
              <a:t>Döpp</a:t>
            </a:r>
            <a:r>
              <a:rPr lang="de-DE" sz="1000" dirty="0">
                <a:latin typeface="Gill Sans Light"/>
                <a:cs typeface="Gill Sans Light"/>
              </a:rPr>
              <a:t> et al., </a:t>
            </a:r>
            <a:r>
              <a:rPr lang="de-DE" sz="1000" dirty="0" err="1">
                <a:latin typeface="Gill Sans Light"/>
                <a:cs typeface="Gill Sans Light"/>
              </a:rPr>
              <a:t>Optica</a:t>
            </a:r>
            <a:r>
              <a:rPr lang="de-DE" sz="1000" dirty="0">
                <a:latin typeface="Gill Sans Light"/>
                <a:cs typeface="Gill Sans Light"/>
              </a:rPr>
              <a:t> 5, 199 (2018)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E3C17EF-0D79-A94D-9CCF-2A3FC623BCB3}"/>
              </a:ext>
            </a:extLst>
          </p:cNvPr>
          <p:cNvSpPr/>
          <p:nvPr/>
        </p:nvSpPr>
        <p:spPr>
          <a:xfrm rot="1625466">
            <a:off x="5915277" y="2296398"/>
            <a:ext cx="3067832" cy="1060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polarized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betatron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radiation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simulations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see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poster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Tim Hager</a:t>
            </a:r>
          </a:p>
        </p:txBody>
      </p:sp>
    </p:spTree>
    <p:extLst>
      <p:ext uri="{BB962C8B-B14F-4D97-AF65-F5344CB8AC3E}">
        <p14:creationId xmlns:p14="http://schemas.microsoft.com/office/powerpoint/2010/main" val="29553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C739ED-D764-7147-B142-58AE2CFD2D7F}"/>
              </a:ext>
            </a:extLst>
          </p:cNvPr>
          <p:cNvGrpSpPr/>
          <p:nvPr/>
        </p:nvGrpSpPr>
        <p:grpSpPr>
          <a:xfrm>
            <a:off x="3034611" y="4615395"/>
            <a:ext cx="3280667" cy="1746325"/>
            <a:chOff x="2584715" y="2991442"/>
            <a:chExt cx="6402698" cy="3832256"/>
          </a:xfrm>
        </p:grpSpPr>
        <p:pic>
          <p:nvPicPr>
            <p:cNvPr id="5" name="Bild 6" descr="Thomson_imaging.png">
              <a:extLst>
                <a:ext uri="{FF2B5EF4-FFF2-40B4-BE49-F238E27FC236}">
                  <a16:creationId xmlns:a16="http://schemas.microsoft.com/office/drawing/2014/main" id="{A12AE271-C42B-C640-81DE-4E773359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4715" y="2991442"/>
              <a:ext cx="6402698" cy="3738871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87483A1-D86A-474E-87B8-5D580376192A}"/>
                </a:ext>
              </a:extLst>
            </p:cNvPr>
            <p:cNvSpPr txBox="1"/>
            <p:nvPr/>
          </p:nvSpPr>
          <p:spPr>
            <a:xfrm>
              <a:off x="2584967" y="4421200"/>
              <a:ext cx="1017387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220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3246167-6BA9-6A47-847A-E20173A185A2}"/>
                </a:ext>
              </a:extLst>
            </p:cNvPr>
            <p:cNvSpPr txBox="1"/>
            <p:nvPr/>
          </p:nvSpPr>
          <p:spPr>
            <a:xfrm>
              <a:off x="4769365" y="4421200"/>
              <a:ext cx="1017387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175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77E1225-EC65-1048-8B43-C3979DADAA1B}"/>
                </a:ext>
              </a:extLst>
            </p:cNvPr>
            <p:cNvSpPr txBox="1"/>
            <p:nvPr/>
          </p:nvSpPr>
          <p:spPr>
            <a:xfrm>
              <a:off x="6953766" y="4411134"/>
              <a:ext cx="1017387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150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70BD7BD-F0DB-2945-AC18-4A2C34965D03}"/>
                </a:ext>
              </a:extLst>
            </p:cNvPr>
            <p:cNvSpPr txBox="1"/>
            <p:nvPr/>
          </p:nvSpPr>
          <p:spPr>
            <a:xfrm>
              <a:off x="2597789" y="6350913"/>
              <a:ext cx="1017387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110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839AB5D-8449-BF4E-BBCB-A6196E7A0293}"/>
                </a:ext>
              </a:extLst>
            </p:cNvPr>
            <p:cNvSpPr txBox="1"/>
            <p:nvPr/>
          </p:nvSpPr>
          <p:spPr>
            <a:xfrm>
              <a:off x="4769365" y="6318648"/>
              <a:ext cx="917273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75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BD7301B-8E60-C149-BD2A-8F0759DFFF5A}"/>
                </a:ext>
              </a:extLst>
            </p:cNvPr>
            <p:cNvSpPr txBox="1"/>
            <p:nvPr/>
          </p:nvSpPr>
          <p:spPr>
            <a:xfrm>
              <a:off x="6953771" y="6318648"/>
              <a:ext cx="917273" cy="472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de-DE" sz="800" dirty="0">
                  <a:solidFill>
                    <a:srgbClr val="FFFFFF"/>
                  </a:solidFill>
                  <a:latin typeface="Gill Sans Light"/>
                  <a:cs typeface="Gill Sans Light"/>
                </a:rPr>
                <a:t>45 </a:t>
              </a:r>
              <a:r>
                <a:rPr lang="de-DE" sz="800" dirty="0" err="1">
                  <a:solidFill>
                    <a:srgbClr val="FFFFFF"/>
                  </a:solidFill>
                  <a:latin typeface="Gill Sans Light"/>
                  <a:cs typeface="Gill Sans Light"/>
                </a:rPr>
                <a:t>keV</a:t>
              </a:r>
              <a:endParaRPr lang="de-DE" sz="800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3C6DC06-760B-F243-9D0B-770E987AB751}"/>
              </a:ext>
            </a:extLst>
          </p:cNvPr>
          <p:cNvSpPr txBox="1"/>
          <p:nvPr/>
        </p:nvSpPr>
        <p:spPr>
          <a:xfrm>
            <a:off x="3433016" y="840505"/>
            <a:ext cx="430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Thomson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scattering</a:t>
            </a:r>
            <a:endParaRPr lang="de-DE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1491E24-6825-9B43-A210-A4FEC8488ED8}"/>
              </a:ext>
            </a:extLst>
          </p:cNvPr>
          <p:cNvGrpSpPr/>
          <p:nvPr/>
        </p:nvGrpSpPr>
        <p:grpSpPr>
          <a:xfrm>
            <a:off x="6354234" y="3918857"/>
            <a:ext cx="3184176" cy="2917686"/>
            <a:chOff x="4190360" y="3143305"/>
            <a:chExt cx="3046168" cy="2746794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268C81F-216E-884F-BEC7-8B7130602148}"/>
                </a:ext>
              </a:extLst>
            </p:cNvPr>
            <p:cNvSpPr/>
            <p:nvPr/>
          </p:nvSpPr>
          <p:spPr>
            <a:xfrm>
              <a:off x="4190360" y="3721135"/>
              <a:ext cx="2507942" cy="1952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uppierung 33">
              <a:extLst>
                <a:ext uri="{FF2B5EF4-FFF2-40B4-BE49-F238E27FC236}">
                  <a16:creationId xmlns:a16="http://schemas.microsoft.com/office/drawing/2014/main" id="{6116327A-279A-6F48-BFF0-30D75F748FC0}"/>
                </a:ext>
              </a:extLst>
            </p:cNvPr>
            <p:cNvGrpSpPr/>
            <p:nvPr/>
          </p:nvGrpSpPr>
          <p:grpSpPr>
            <a:xfrm>
              <a:off x="4190360" y="3143305"/>
              <a:ext cx="3046168" cy="2746794"/>
              <a:chOff x="-117255" y="698257"/>
              <a:chExt cx="4099701" cy="3522805"/>
            </a:xfrm>
          </p:grpSpPr>
          <p:pic>
            <p:nvPicPr>
              <p:cNvPr id="16" name="Bild 7" descr="Thomson_spectra.png">
                <a:extLst>
                  <a:ext uri="{FF2B5EF4-FFF2-40B4-BE49-F238E27FC236}">
                    <a16:creationId xmlns:a16="http://schemas.microsoft.com/office/drawing/2014/main" id="{E53243A0-60DD-FC4E-9EEC-D0A13040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367367"/>
                <a:ext cx="3333740" cy="248496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9F66788-61ED-6C4A-9C77-84E16DE9DA3C}"/>
                  </a:ext>
                </a:extLst>
              </p:cNvPr>
              <p:cNvSpPr/>
              <p:nvPr/>
            </p:nvSpPr>
            <p:spPr>
              <a:xfrm>
                <a:off x="186247" y="1439333"/>
                <a:ext cx="248786" cy="215053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txBody>
              <a:bodyPr rtlCol="0" anchor="ctr"/>
              <a:lstStyle/>
              <a:p>
                <a:pPr algn="ctr" defTabSz="457154"/>
                <a:endParaRPr lang="de-DE" sz="80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A8A3CDC4-237D-C243-8AA0-63F50443E33A}"/>
                  </a:ext>
                </a:extLst>
              </p:cNvPr>
              <p:cNvSpPr/>
              <p:nvPr/>
            </p:nvSpPr>
            <p:spPr>
              <a:xfrm>
                <a:off x="321733" y="3589867"/>
                <a:ext cx="2802467" cy="2624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 defTabSz="457154"/>
                <a:endParaRPr lang="de-DE" sz="80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A43B37A-ED1A-854A-BB77-F996CBE56C57}"/>
                  </a:ext>
                </a:extLst>
              </p:cNvPr>
              <p:cNvSpPr txBox="1"/>
              <p:nvPr/>
            </p:nvSpPr>
            <p:spPr>
              <a:xfrm>
                <a:off x="296635" y="3550240"/>
                <a:ext cx="658759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0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88DC11A-B2E9-BF48-9467-D34BB9FCC9B8}"/>
                  </a:ext>
                </a:extLst>
              </p:cNvPr>
              <p:cNvSpPr txBox="1"/>
              <p:nvPr/>
            </p:nvSpPr>
            <p:spPr>
              <a:xfrm>
                <a:off x="526205" y="3550240"/>
                <a:ext cx="80196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50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F21C1C5-C8E4-8F4D-9020-210EC2950120}"/>
                  </a:ext>
                </a:extLst>
              </p:cNvPr>
              <p:cNvSpPr txBox="1"/>
              <p:nvPr/>
            </p:nvSpPr>
            <p:spPr>
              <a:xfrm>
                <a:off x="756512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100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651B70A-B8CF-7D4E-B506-6EE3DF270356}"/>
                  </a:ext>
                </a:extLst>
              </p:cNvPr>
              <p:cNvSpPr txBox="1"/>
              <p:nvPr/>
            </p:nvSpPr>
            <p:spPr>
              <a:xfrm>
                <a:off x="1017322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150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03F4EC94-643B-0649-BFDA-33B327429504}"/>
                  </a:ext>
                </a:extLst>
              </p:cNvPr>
              <p:cNvSpPr txBox="1"/>
              <p:nvPr/>
            </p:nvSpPr>
            <p:spPr>
              <a:xfrm>
                <a:off x="1278129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200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2EBCC0D4-9811-C344-AD36-F05C6F7296D9}"/>
                  </a:ext>
                </a:extLst>
              </p:cNvPr>
              <p:cNvSpPr txBox="1"/>
              <p:nvPr/>
            </p:nvSpPr>
            <p:spPr>
              <a:xfrm>
                <a:off x="1530469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250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C0B462BB-25D3-1441-A299-4DB54755515D}"/>
                  </a:ext>
                </a:extLst>
              </p:cNvPr>
              <p:cNvSpPr txBox="1"/>
              <p:nvPr/>
            </p:nvSpPr>
            <p:spPr>
              <a:xfrm>
                <a:off x="1799744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300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D1B30F98-BA0B-6B4D-A832-F69722E72C8D}"/>
                  </a:ext>
                </a:extLst>
              </p:cNvPr>
              <p:cNvSpPr txBox="1"/>
              <p:nvPr/>
            </p:nvSpPr>
            <p:spPr>
              <a:xfrm>
                <a:off x="2060555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350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C585274-7FEE-1C47-BD0B-BDCE279EE485}"/>
                  </a:ext>
                </a:extLst>
              </p:cNvPr>
              <p:cNvSpPr txBox="1"/>
              <p:nvPr/>
            </p:nvSpPr>
            <p:spPr>
              <a:xfrm>
                <a:off x="2312895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400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EEB1BBE-D353-AA41-9344-F1C399FBA37F}"/>
                  </a:ext>
                </a:extLst>
              </p:cNvPr>
              <p:cNvSpPr txBox="1"/>
              <p:nvPr/>
            </p:nvSpPr>
            <p:spPr>
              <a:xfrm>
                <a:off x="2573702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450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82874F56-A9C5-174C-9D84-DEB98E0DD83A}"/>
                  </a:ext>
                </a:extLst>
              </p:cNvPr>
              <p:cNvSpPr txBox="1"/>
              <p:nvPr/>
            </p:nvSpPr>
            <p:spPr>
              <a:xfrm>
                <a:off x="2817574" y="3550240"/>
                <a:ext cx="945176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500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5290DC5-E62B-4A45-8D4F-D476E3A68DAF}"/>
                  </a:ext>
                </a:extLst>
              </p:cNvPr>
              <p:cNvSpPr txBox="1"/>
              <p:nvPr/>
            </p:nvSpPr>
            <p:spPr>
              <a:xfrm>
                <a:off x="1130806" y="3703822"/>
                <a:ext cx="2851640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en-GB" sz="80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photon energy [keV]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AF82081-FFE5-6A4F-AC25-06400DD13C09}"/>
                  </a:ext>
                </a:extLst>
              </p:cNvPr>
              <p:cNvSpPr txBox="1"/>
              <p:nvPr/>
            </p:nvSpPr>
            <p:spPr>
              <a:xfrm>
                <a:off x="97071" y="3278617"/>
                <a:ext cx="658759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4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17EB3CA7-EE62-554E-865B-1EA2ACABB893}"/>
                  </a:ext>
                </a:extLst>
              </p:cNvPr>
              <p:cNvSpPr txBox="1"/>
              <p:nvPr/>
            </p:nvSpPr>
            <p:spPr>
              <a:xfrm>
                <a:off x="97071" y="2940641"/>
                <a:ext cx="85119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3.9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DEB4797-A0FE-F94F-87D2-55A569BDF0DF}"/>
                  </a:ext>
                </a:extLst>
              </p:cNvPr>
              <p:cNvSpPr txBox="1"/>
              <p:nvPr/>
            </p:nvSpPr>
            <p:spPr>
              <a:xfrm>
                <a:off x="97071" y="2593509"/>
                <a:ext cx="85119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3.8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0134FBC4-A5B1-8A44-B2AA-FF3F35626097}"/>
                  </a:ext>
                </a:extLst>
              </p:cNvPr>
              <p:cNvSpPr txBox="1"/>
              <p:nvPr/>
            </p:nvSpPr>
            <p:spPr>
              <a:xfrm>
                <a:off x="97071" y="2254841"/>
                <a:ext cx="85119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3.7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F3811561-F071-D641-95A5-BE7650C36260}"/>
                  </a:ext>
                </a:extLst>
              </p:cNvPr>
              <p:cNvSpPr txBox="1"/>
              <p:nvPr/>
            </p:nvSpPr>
            <p:spPr>
              <a:xfrm>
                <a:off x="97071" y="1916173"/>
                <a:ext cx="85119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3.6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A8D72B2-9B6F-7F4B-BFC6-7F46A6947954}"/>
                  </a:ext>
                </a:extLst>
              </p:cNvPr>
              <p:cNvSpPr txBox="1"/>
              <p:nvPr/>
            </p:nvSpPr>
            <p:spPr>
              <a:xfrm>
                <a:off x="97071" y="1577206"/>
                <a:ext cx="851198" cy="517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de-DE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3.5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2A159CE5-929B-BE43-8FF0-DC4F65C911B5}"/>
                  </a:ext>
                </a:extLst>
              </p:cNvPr>
              <p:cNvSpPr txBox="1"/>
              <p:nvPr/>
            </p:nvSpPr>
            <p:spPr>
              <a:xfrm rot="16200000">
                <a:off x="-1077286" y="1658288"/>
                <a:ext cx="2521540" cy="601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54"/>
                <a:r>
                  <a:rPr lang="en-GB" sz="800" dirty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S hock position [mm]</a:t>
                </a:r>
              </a:p>
            </p:txBody>
          </p:sp>
        </p:grpSp>
      </p:grpSp>
      <p:grpSp>
        <p:nvGrpSpPr>
          <p:cNvPr id="38" name="Gruppierung 1">
            <a:extLst>
              <a:ext uri="{FF2B5EF4-FFF2-40B4-BE49-F238E27FC236}">
                <a16:creationId xmlns:a16="http://schemas.microsoft.com/office/drawing/2014/main" id="{1DA1261C-F682-184A-8F78-0BB5BC61EB2B}"/>
              </a:ext>
            </a:extLst>
          </p:cNvPr>
          <p:cNvGrpSpPr/>
          <p:nvPr/>
        </p:nvGrpSpPr>
        <p:grpSpPr>
          <a:xfrm>
            <a:off x="156605" y="1339674"/>
            <a:ext cx="4860809" cy="2579184"/>
            <a:chOff x="529386" y="1952549"/>
            <a:chExt cx="7898425" cy="4905451"/>
          </a:xfrm>
        </p:grpSpPr>
        <p:pic>
          <p:nvPicPr>
            <p:cNvPr id="39" name="Bild 6" descr="Thomson_Fig3.pdf">
              <a:extLst>
                <a:ext uri="{FF2B5EF4-FFF2-40B4-BE49-F238E27FC236}">
                  <a16:creationId xmlns:a16="http://schemas.microsoft.com/office/drawing/2014/main" id="{0B6FA1EF-C83F-8E49-B657-203D9BC70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386" y="1952549"/>
              <a:ext cx="7898425" cy="4905451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CCEDEF28-6B3C-AE40-A3F5-E4FE44A5C673}"/>
                </a:ext>
              </a:extLst>
            </p:cNvPr>
            <p:cNvSpPr txBox="1"/>
            <p:nvPr/>
          </p:nvSpPr>
          <p:spPr>
            <a:xfrm>
              <a:off x="679425" y="2673434"/>
              <a:ext cx="1616900" cy="456310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Gill Sans Light"/>
                  <a:cs typeface="Gill Sans Light"/>
                </a:rPr>
                <a:t>DAQ </a:t>
              </a:r>
              <a:r>
                <a:rPr lang="de-DE" sz="1200" dirty="0" err="1">
                  <a:solidFill>
                    <a:schemeClr val="bg1"/>
                  </a:solidFill>
                  <a:latin typeface="Gill Sans Light"/>
                  <a:cs typeface="Gill Sans Light"/>
                </a:rPr>
                <a:t>failure</a:t>
              </a:r>
              <a:endParaRPr lang="de-DE" sz="12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7BA55013-2BAE-DF40-BED2-0B77C8A6D5F4}"/>
              </a:ext>
            </a:extLst>
          </p:cNvPr>
          <p:cNvSpPr txBox="1"/>
          <p:nvPr/>
        </p:nvSpPr>
        <p:spPr>
          <a:xfrm>
            <a:off x="5377832" y="1339673"/>
            <a:ext cx="2323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Khrennikov</a:t>
            </a:r>
            <a:r>
              <a:rPr lang="de-DE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al., PRL 114, 195003 (2015)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6C096B7-3447-EF4F-A42D-3C1B7E8CD940}"/>
              </a:ext>
            </a:extLst>
          </p:cNvPr>
          <p:cNvSpPr txBox="1"/>
          <p:nvPr/>
        </p:nvSpPr>
        <p:spPr>
          <a:xfrm>
            <a:off x="5109750" y="1789397"/>
            <a:ext cx="3924820" cy="132343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prstClr val="black"/>
                </a:solidFill>
                <a:latin typeface="Gill Sans Light"/>
                <a:cs typeface="Gill Sans Light"/>
              </a:rPr>
              <a:t>N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onlinear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Thomson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scattering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1.2J, 26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driver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0.3J, 26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collider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.</a:t>
            </a: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6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measured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X-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ray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spectra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correspond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very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well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those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predicted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from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electron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spectra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 </a:t>
            </a:r>
          </a:p>
        </p:txBody>
      </p:sp>
      <p:sp>
        <p:nvSpPr>
          <p:cNvPr id="43" name="Pfeil nach unten 42">
            <a:extLst>
              <a:ext uri="{FF2B5EF4-FFF2-40B4-BE49-F238E27FC236}">
                <a16:creationId xmlns:a16="http://schemas.microsoft.com/office/drawing/2014/main" id="{1625458A-73E1-0A44-B42B-8A25DF686626}"/>
              </a:ext>
            </a:extLst>
          </p:cNvPr>
          <p:cNvSpPr/>
          <p:nvPr/>
        </p:nvSpPr>
        <p:spPr>
          <a:xfrm>
            <a:off x="6733097" y="3198604"/>
            <a:ext cx="442387" cy="317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01F1AE0-12C5-DA40-8521-C2BEBDD337AD}"/>
              </a:ext>
            </a:extLst>
          </p:cNvPr>
          <p:cNvSpPr txBox="1"/>
          <p:nvPr/>
        </p:nvSpPr>
        <p:spPr>
          <a:xfrm>
            <a:off x="5284702" y="3592338"/>
            <a:ext cx="3506549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electrons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allow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to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predict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X-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ray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spectrum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B2AB518-783E-F14C-BC4A-FBAAAD1D2F95}"/>
              </a:ext>
            </a:extLst>
          </p:cNvPr>
          <p:cNvSpPr/>
          <p:nvPr/>
        </p:nvSpPr>
        <p:spPr>
          <a:xfrm>
            <a:off x="164324" y="4514158"/>
            <a:ext cx="2846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/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Nonlinear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Thomson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scattering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with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2.5J, 28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fs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driver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reflected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of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a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tape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collision</a:t>
            </a:r>
            <a:endParaRPr lang="de-DE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defTabSz="457154"/>
            <a:endParaRPr lang="de-DE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defTabSz="457154"/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different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absorption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contrast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different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photon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energies</a:t>
            </a:r>
            <a:endParaRPr lang="de-DE" dirty="0">
              <a:solidFill>
                <a:prstClr val="black"/>
              </a:solidFill>
              <a:latin typeface="Gill Sans Light"/>
              <a:cs typeface="Gill Sans Ligh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7EE5DBE-6A88-2348-971F-42119DE7B35C}"/>
              </a:ext>
            </a:extLst>
          </p:cNvPr>
          <p:cNvSpPr/>
          <p:nvPr/>
        </p:nvSpPr>
        <p:spPr>
          <a:xfrm rot="20796582">
            <a:off x="3503118" y="4953745"/>
            <a:ext cx="4700109" cy="883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see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poster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Sabine Schindler</a:t>
            </a:r>
          </a:p>
        </p:txBody>
      </p:sp>
    </p:spTree>
    <p:extLst>
      <p:ext uri="{BB962C8B-B14F-4D97-AF65-F5344CB8AC3E}">
        <p14:creationId xmlns:p14="http://schemas.microsoft.com/office/powerpoint/2010/main" val="21475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8A344A9A-34EA-2F41-B9CC-A82C550AA002}"/>
              </a:ext>
            </a:extLst>
          </p:cNvPr>
          <p:cNvSpPr txBox="1"/>
          <p:nvPr/>
        </p:nvSpPr>
        <p:spPr>
          <a:xfrm>
            <a:off x="92764" y="859661"/>
            <a:ext cx="4739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Towards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dual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color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Thomson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sources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D741E7-D824-7E44-8F3F-A7D0CBA5DF9A}"/>
              </a:ext>
            </a:extLst>
          </p:cNvPr>
          <p:cNvSpPr txBox="1"/>
          <p:nvPr/>
        </p:nvSpPr>
        <p:spPr>
          <a:xfrm>
            <a:off x="4795934" y="5135073"/>
            <a:ext cx="434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Bottom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Thomson 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source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without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left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 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and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with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right</a:t>
            </a:r>
            <a:r>
              <a:rPr 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 dual </a:t>
            </a:r>
            <a:r>
              <a:rPr lang="de-D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beams</a:t>
            </a:r>
            <a:endParaRPr lang="de-DE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EBAD07D-F7D9-294B-AAE7-6E9913BB739D}"/>
              </a:ext>
            </a:extLst>
          </p:cNvPr>
          <p:cNvSpPr txBox="1"/>
          <p:nvPr/>
        </p:nvSpPr>
        <p:spPr>
          <a:xfrm>
            <a:off x="4679510" y="6563656"/>
            <a:ext cx="4551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Wenz et al., Nature </a:t>
            </a:r>
            <a:r>
              <a:rPr lang="de-DE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Photonics</a:t>
            </a:r>
            <a:r>
              <a:rPr lang="de-DE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DOI: 10.1038/s41566-019-0356-z (2019)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42EDE55-E475-844F-84D2-5026A3BD568C}"/>
              </a:ext>
            </a:extLst>
          </p:cNvPr>
          <p:cNvSpPr/>
          <p:nvPr/>
        </p:nvSpPr>
        <p:spPr>
          <a:xfrm>
            <a:off x="436480" y="4174124"/>
            <a:ext cx="3953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Collider tunable over 50-200 MeV, while shock injection at 350 MeV</a:t>
            </a:r>
            <a:br>
              <a:rPr lang="en-US" altLang="de-D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8F26F9-3CAB-6E4C-950C-F12ACDC5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51" y="1776330"/>
            <a:ext cx="4590844" cy="335874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2302021-71E9-AD45-9887-64D28B9947D1}"/>
              </a:ext>
            </a:extLst>
          </p:cNvPr>
          <p:cNvGrpSpPr/>
          <p:nvPr/>
        </p:nvGrpSpPr>
        <p:grpSpPr>
          <a:xfrm>
            <a:off x="198248" y="1583575"/>
            <a:ext cx="4083299" cy="2520833"/>
            <a:chOff x="-48153" y="2516712"/>
            <a:chExt cx="4220168" cy="263275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5A82BE1-C2C1-9540-91BD-22FD1D93B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432000" y="2516712"/>
              <a:ext cx="36000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E19D85F5-2387-2C4B-9613-0260B7D1F68F}"/>
                </a:ext>
              </a:extLst>
            </p:cNvPr>
            <p:cNvGrpSpPr/>
            <p:nvPr/>
          </p:nvGrpSpPr>
          <p:grpSpPr>
            <a:xfrm>
              <a:off x="-48153" y="2678827"/>
              <a:ext cx="508443" cy="2183865"/>
              <a:chOff x="-48153" y="2678827"/>
              <a:chExt cx="508443" cy="2183865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8D58B178-C293-B14F-80DE-9EDB5FE9996F}"/>
                  </a:ext>
                </a:extLst>
              </p:cNvPr>
              <p:cNvGrpSpPr/>
              <p:nvPr/>
            </p:nvGrpSpPr>
            <p:grpSpPr>
              <a:xfrm>
                <a:off x="83274" y="2678827"/>
                <a:ext cx="377016" cy="2183865"/>
                <a:chOff x="144984" y="2681977"/>
                <a:chExt cx="377016" cy="2183865"/>
              </a:xfrm>
            </p:grpSpPr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2FBF4DD3-CD8D-F141-BBAB-D93623410D66}"/>
                    </a:ext>
                  </a:extLst>
                </p:cNvPr>
                <p:cNvSpPr txBox="1"/>
                <p:nvPr/>
              </p:nvSpPr>
              <p:spPr>
                <a:xfrm>
                  <a:off x="209104" y="4619625"/>
                  <a:ext cx="31289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50</a:t>
                  </a: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4DECC125-00C7-474F-A918-D1BB616409E3}"/>
                    </a:ext>
                  </a:extLst>
                </p:cNvPr>
                <p:cNvSpPr txBox="1"/>
                <p:nvPr/>
              </p:nvSpPr>
              <p:spPr>
                <a:xfrm>
                  <a:off x="144984" y="4342819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100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66639EC1-0697-6242-86B8-2142D664B7A4}"/>
                    </a:ext>
                  </a:extLst>
                </p:cNvPr>
                <p:cNvSpPr txBox="1"/>
                <p:nvPr/>
              </p:nvSpPr>
              <p:spPr>
                <a:xfrm>
                  <a:off x="144984" y="4066012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150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AD3D0738-FD5B-6149-BCE0-08D8E228C2C8}"/>
                    </a:ext>
                  </a:extLst>
                </p:cNvPr>
                <p:cNvSpPr txBox="1"/>
                <p:nvPr/>
              </p:nvSpPr>
              <p:spPr>
                <a:xfrm>
                  <a:off x="144984" y="3789205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200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4C34A2F5-5080-BE4E-8CEF-4B5774BE6247}"/>
                    </a:ext>
                  </a:extLst>
                </p:cNvPr>
                <p:cNvSpPr txBox="1"/>
                <p:nvPr/>
              </p:nvSpPr>
              <p:spPr>
                <a:xfrm>
                  <a:off x="144984" y="3512398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250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A72AF1E4-142E-B944-92CE-D9E684B3F45E}"/>
                    </a:ext>
                  </a:extLst>
                </p:cNvPr>
                <p:cNvSpPr txBox="1"/>
                <p:nvPr/>
              </p:nvSpPr>
              <p:spPr>
                <a:xfrm>
                  <a:off x="144984" y="3235591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300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2E48CC82-4040-8143-AD68-A0FF411ABBC9}"/>
                    </a:ext>
                  </a:extLst>
                </p:cNvPr>
                <p:cNvSpPr txBox="1"/>
                <p:nvPr/>
              </p:nvSpPr>
              <p:spPr>
                <a:xfrm>
                  <a:off x="144984" y="2958785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350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AFC23366-E580-9D4E-AE4A-AA6D20119668}"/>
                    </a:ext>
                  </a:extLst>
                </p:cNvPr>
                <p:cNvSpPr txBox="1"/>
                <p:nvPr/>
              </p:nvSpPr>
              <p:spPr>
                <a:xfrm>
                  <a:off x="144984" y="2681977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400</a:t>
                  </a:r>
                  <a:endPara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endParaRPr>
                </a:p>
              </p:txBody>
            </p:sp>
          </p:grp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065742CB-E571-C04A-959E-6C5CFDB956FC}"/>
                  </a:ext>
                </a:extLst>
              </p:cNvPr>
              <p:cNvSpPr txBox="1"/>
              <p:nvPr/>
            </p:nvSpPr>
            <p:spPr>
              <a:xfrm rot="16200000">
                <a:off x="-359614" y="3574838"/>
                <a:ext cx="869139" cy="246217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pPr marL="0" marR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000" dirty="0" err="1">
                    <a:solidFill>
                      <a:prstClr val="black"/>
                    </a:solidFill>
                    <a:latin typeface="Gill Sans Light"/>
                    <a:cs typeface="Gill Sans Light"/>
                  </a:rPr>
                  <a:t>energy</a:t>
                </a:r>
                <a:r>
                  <a:rPr lang="de-DE" sz="1000" dirty="0">
                    <a:solidFill>
                      <a:prstClr val="black"/>
                    </a:solidFill>
                    <a:latin typeface="Gill Sans Light"/>
                    <a:cs typeface="Gill Sans Light"/>
                  </a:rPr>
                  <a:t> [</a:t>
                </a:r>
                <a:r>
                  <a:rPr lang="de-DE" sz="1000" dirty="0" err="1">
                    <a:solidFill>
                      <a:prstClr val="black"/>
                    </a:solidFill>
                    <a:latin typeface="Gill Sans Light"/>
                    <a:cs typeface="Gill Sans Light"/>
                  </a:rPr>
                  <a:t>MeV</a:t>
                </a:r>
                <a:r>
                  <a:rPr lang="de-DE" sz="1000" dirty="0">
                    <a:solidFill>
                      <a:prstClr val="black"/>
                    </a:solidFill>
                    <a:latin typeface="Gill Sans Light"/>
                    <a:cs typeface="Gill Sans Light"/>
                  </a:rPr>
                  <a:t>]</a:t>
                </a:r>
                <a:endPara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A7BBDDD-B040-5B46-AC97-63C11025EFD6}"/>
                </a:ext>
              </a:extLst>
            </p:cNvPr>
            <p:cNvGrpSpPr/>
            <p:nvPr/>
          </p:nvGrpSpPr>
          <p:grpSpPr>
            <a:xfrm>
              <a:off x="347457" y="4762776"/>
              <a:ext cx="3824558" cy="386689"/>
              <a:chOff x="347457" y="4762776"/>
              <a:chExt cx="3824558" cy="386689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26E755FA-6286-A543-8AD3-E5B16EA63BED}"/>
                  </a:ext>
                </a:extLst>
              </p:cNvPr>
              <p:cNvGrpSpPr/>
              <p:nvPr/>
            </p:nvGrpSpPr>
            <p:grpSpPr>
              <a:xfrm>
                <a:off x="347457" y="4762776"/>
                <a:ext cx="3824558" cy="246217"/>
                <a:chOff x="347457" y="4762776"/>
                <a:chExt cx="3824558" cy="246217"/>
              </a:xfrm>
            </p:grpSpPr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47093C29-5C04-524B-962F-C35B4C829C78}"/>
                    </a:ext>
                  </a:extLst>
                </p:cNvPr>
                <p:cNvSpPr txBox="1"/>
                <p:nvPr/>
              </p:nvSpPr>
              <p:spPr>
                <a:xfrm>
                  <a:off x="347457" y="4762776"/>
                  <a:ext cx="24877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0</a:t>
                  </a:r>
                </a:p>
              </p:txBody>
            </p:sp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50A4314D-8DF1-174D-8C61-67B8B9866DCD}"/>
                    </a:ext>
                  </a:extLst>
                </p:cNvPr>
                <p:cNvSpPr txBox="1"/>
                <p:nvPr/>
              </p:nvSpPr>
              <p:spPr>
                <a:xfrm>
                  <a:off x="825867" y="4762776"/>
                  <a:ext cx="31289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50</a:t>
                  </a:r>
                </a:p>
              </p:txBody>
            </p:sp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CA97024B-31C0-9249-9A2E-0A9BCE0075F7}"/>
                    </a:ext>
                  </a:extLst>
                </p:cNvPr>
                <p:cNvSpPr txBox="1"/>
                <p:nvPr/>
              </p:nvSpPr>
              <p:spPr>
                <a:xfrm>
                  <a:off x="1368397" y="4762776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10</a:t>
                  </a: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0</a:t>
                  </a:r>
                </a:p>
              </p:txBody>
            </p: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D18915D6-7939-1B42-8536-4F963796D08D}"/>
                    </a:ext>
                  </a:extLst>
                </p:cNvPr>
                <p:cNvSpPr txBox="1"/>
                <p:nvPr/>
              </p:nvSpPr>
              <p:spPr>
                <a:xfrm>
                  <a:off x="1975047" y="4762776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15</a:t>
                  </a: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0</a:t>
                  </a:r>
                </a:p>
              </p:txBody>
            </p:sp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24799C26-6950-CB4B-B1F3-1819261184A2}"/>
                    </a:ext>
                  </a:extLst>
                </p:cNvPr>
                <p:cNvSpPr txBox="1"/>
                <p:nvPr/>
              </p:nvSpPr>
              <p:spPr>
                <a:xfrm>
                  <a:off x="2581697" y="4762776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200</a:t>
                  </a:r>
                </a:p>
              </p:txBody>
            </p:sp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DB356A35-EE68-8B43-B159-4E4AB0B1FB69}"/>
                    </a:ext>
                  </a:extLst>
                </p:cNvPr>
                <p:cNvSpPr txBox="1"/>
                <p:nvPr/>
              </p:nvSpPr>
              <p:spPr>
                <a:xfrm>
                  <a:off x="3188347" y="4762776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de-DE" sz="1000" dirty="0">
                      <a:solidFill>
                        <a:prstClr val="black"/>
                      </a:solidFill>
                      <a:latin typeface="Gill Sans Light"/>
                      <a:cs typeface="Gill Sans Light"/>
                    </a:rPr>
                    <a:t>25</a:t>
                  </a: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0</a:t>
                  </a:r>
                </a:p>
              </p:txBody>
            </p:sp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637E32A4-274C-C24F-BEEC-26C39142B944}"/>
                    </a:ext>
                  </a:extLst>
                </p:cNvPr>
                <p:cNvSpPr txBox="1"/>
                <p:nvPr/>
              </p:nvSpPr>
              <p:spPr>
                <a:xfrm>
                  <a:off x="3794999" y="4762776"/>
                  <a:ext cx="377016" cy="246217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marL="0" marR="0" indent="0" algn="l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rPr>
                    <a:t>300</a:t>
                  </a:r>
                </a:p>
              </p:txBody>
            </p: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39E5486-EF5D-0949-818A-991B43C36996}"/>
                  </a:ext>
                </a:extLst>
              </p:cNvPr>
              <p:cNvSpPr txBox="1"/>
              <p:nvPr/>
            </p:nvSpPr>
            <p:spPr>
              <a:xfrm>
                <a:off x="1609501" y="4903248"/>
                <a:ext cx="1255462" cy="246217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pPr marL="0" marR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collider</a:t>
                </a: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 </a:t>
                </a:r>
                <a:r>
                  <a:rPr kumimoji="0" lang="de-DE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position</a:t>
                </a: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 [</a:t>
                </a:r>
                <a:r>
                  <a:rPr kumimoji="0" lang="de-DE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a.u</a:t>
                </a: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.]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65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3C50A5-71E4-674E-9B66-6BCD19D15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617" y="1217095"/>
            <a:ext cx="2771191" cy="53793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80FAA94-B848-9D45-890B-F61194D423F8}"/>
              </a:ext>
            </a:extLst>
          </p:cNvPr>
          <p:cNvSpPr txBox="1"/>
          <p:nvPr/>
        </p:nvSpPr>
        <p:spPr>
          <a:xfrm>
            <a:off x="1716833" y="839754"/>
            <a:ext cx="3199392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Theoretical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x-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ray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spectra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B67006-BC89-0644-9AB6-005AEAFEFDF6}"/>
              </a:ext>
            </a:extLst>
          </p:cNvPr>
          <p:cNvSpPr txBox="1"/>
          <p:nvPr/>
        </p:nvSpPr>
        <p:spPr>
          <a:xfrm>
            <a:off x="466531" y="1707502"/>
            <a:ext cx="5018671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measured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electron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trum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used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as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simulation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input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A179FC-0BD3-1B46-A9CF-FCA6A27C6076}"/>
              </a:ext>
            </a:extLst>
          </p:cNvPr>
          <p:cNvSpPr txBox="1"/>
          <p:nvPr/>
        </p:nvSpPr>
        <p:spPr>
          <a:xfrm>
            <a:off x="466531" y="3260454"/>
            <a:ext cx="5332604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angle-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resolved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VUV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spectrum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from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a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magnetic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undulator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(K=0.55,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λ</a:t>
            </a:r>
            <a:r>
              <a:rPr lang="de-DE" baseline="-25000" dirty="0" err="1">
                <a:solidFill>
                  <a:prstClr val="black"/>
                </a:solidFill>
                <a:latin typeface="Gill Sans Light"/>
                <a:cs typeface="Gill Sans Light"/>
              </a:rPr>
              <a:t>u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=5mm,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N</a:t>
            </a:r>
            <a:r>
              <a:rPr lang="de-DE" baseline="-25000" dirty="0" err="1">
                <a:solidFill>
                  <a:prstClr val="black"/>
                </a:solidFill>
                <a:latin typeface="Gill Sans Light"/>
                <a:cs typeface="Gill Sans Light"/>
              </a:rPr>
              <a:t>period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= 60)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AC51FD-74DA-F74E-8C79-446723C13F69}"/>
              </a:ext>
            </a:extLst>
          </p:cNvPr>
          <p:cNvSpPr txBox="1"/>
          <p:nvPr/>
        </p:nvSpPr>
        <p:spPr>
          <a:xfrm>
            <a:off x="466531" y="5269646"/>
            <a:ext cx="5514391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angle-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resolved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x-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ray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spectrum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from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Compton-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backscattering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(a</a:t>
            </a:r>
            <a:r>
              <a:rPr lang="de-DE" baseline="-25000" dirty="0">
                <a:solidFill>
                  <a:prstClr val="black"/>
                </a:solidFill>
                <a:latin typeface="Gill Sans Light"/>
                <a:cs typeface="Gill Sans Light"/>
              </a:rPr>
              <a:t>0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=1.5,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λ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=800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nm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Gill Sans Light"/>
                <a:cs typeface="Gill Sans Light"/>
              </a:rPr>
              <a:t>Δt</a:t>
            </a: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 = 30fs)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944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9D782FC-9C6B-EF44-BDF3-31954E2C8E10}"/>
              </a:ext>
            </a:extLst>
          </p:cNvPr>
          <p:cNvSpPr txBox="1"/>
          <p:nvPr/>
        </p:nvSpPr>
        <p:spPr>
          <a:xfrm>
            <a:off x="989044" y="951722"/>
            <a:ext cx="7036916" cy="83099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Prospects for multi-colour, controllable delay x-ray pulses</a:t>
            </a: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prstClr val="black"/>
                </a:solidFill>
                <a:latin typeface="Gill Sans Light"/>
                <a:cs typeface="Gill Sans Light"/>
              </a:rPr>
              <a:t>(“x-ray pump, x-ray probe”)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A8F4115B-8022-AC41-BC89-FBE89F95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07" y="1782715"/>
            <a:ext cx="4578828" cy="294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93D2D79-D69A-2F48-915D-1FB6B77D6991}"/>
              </a:ext>
            </a:extLst>
          </p:cNvPr>
          <p:cNvSpPr/>
          <p:nvPr/>
        </p:nvSpPr>
        <p:spPr>
          <a:xfrm>
            <a:off x="217107" y="4730145"/>
            <a:ext cx="48774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Clear correlation between charge of 1</a:t>
            </a:r>
            <a:r>
              <a:rPr lang="en-US" altLang="de-DE" baseline="30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st</a:t>
            </a: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beam and energy of 2</a:t>
            </a:r>
            <a:r>
              <a:rPr lang="en-US" altLang="de-DE" baseline="30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nd</a:t>
            </a: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beam: both beams sit in the same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Pulse delay given by dephasing between both injection points (down to a few fs!) - obviously coupled to 2</a:t>
            </a:r>
            <a:r>
              <a:rPr lang="en-US" altLang="de-DE" baseline="30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nd</a:t>
            </a: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bunch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Very difficult for conventional accelerators!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324AFC6-C1E0-5345-B444-37BC0D07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4" y="1988259"/>
            <a:ext cx="3778898" cy="37575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71F2A12-0627-0645-BC9C-4049CD60D00A}"/>
              </a:ext>
            </a:extLst>
          </p:cNvPr>
          <p:cNvSpPr txBox="1"/>
          <p:nvPr/>
        </p:nvSpPr>
        <p:spPr>
          <a:xfrm>
            <a:off x="5094514" y="5930475"/>
            <a:ext cx="390287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Thomson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scattering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or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undulator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after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chicane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would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allow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setting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delay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956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B693A8C-A3D4-CA4C-865C-B47910DF6A2D}"/>
              </a:ext>
            </a:extLst>
          </p:cNvPr>
          <p:cNvSpPr txBox="1"/>
          <p:nvPr/>
        </p:nvSpPr>
        <p:spPr>
          <a:xfrm>
            <a:off x="3545633" y="1175657"/>
            <a:ext cx="1694685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Conclusions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F90428-79AA-4A4B-B065-EA00AF6D5276}"/>
              </a:ext>
            </a:extLst>
          </p:cNvPr>
          <p:cNvSpPr txBox="1"/>
          <p:nvPr/>
        </p:nvSpPr>
        <p:spPr>
          <a:xfrm>
            <a:off x="587829" y="1856792"/>
            <a:ext cx="8250390" cy="378564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Electron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beams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&gt;0.5nC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charge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monoenergetic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feature</a:t>
            </a: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Injection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key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controlling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electron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beam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charge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energy</a:t>
            </a: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Multi-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bunch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injection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can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be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used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enable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multi-color X-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ray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sources</a:t>
            </a: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Hybrid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acceleration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studied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better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bunch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emittance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Scan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times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betatron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tomography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has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been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reduced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by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a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factor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50</a:t>
            </a: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First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tests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multi-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energy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Thomson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radiography</a:t>
            </a: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Hope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exciting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new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parameter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regimes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upgraded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laser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coming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soon</a:t>
            </a:r>
            <a:r>
              <a:rPr lang="de-DE" sz="2000">
                <a:solidFill>
                  <a:prstClr val="black"/>
                </a:solidFill>
                <a:latin typeface="Gill Sans Light"/>
                <a:cs typeface="Gill Sans Light"/>
              </a:rPr>
              <a:t>. </a:t>
            </a: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0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342900" marR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958439A-61B5-0E45-ACD2-E3FDB0A822F9}"/>
              </a:ext>
            </a:extLst>
          </p:cNvPr>
          <p:cNvSpPr/>
          <p:nvPr/>
        </p:nvSpPr>
        <p:spPr>
          <a:xfrm rot="20796582">
            <a:off x="2547156" y="5338209"/>
            <a:ext cx="4700109" cy="883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+ </a:t>
            </a:r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surface</a:t>
            </a:r>
            <a:r>
              <a:rPr lang="de-DE" dirty="0">
                <a:solidFill>
                  <a:schemeClr val="tx1"/>
                </a:solidFill>
              </a:rPr>
              <a:t> HHG CEP-</a:t>
            </a:r>
            <a:r>
              <a:rPr lang="de-DE" dirty="0" err="1">
                <a:solidFill>
                  <a:schemeClr val="tx1"/>
                </a:solidFill>
              </a:rPr>
              <a:t>dependence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experiments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see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poster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Olga Jahn</a:t>
            </a:r>
          </a:p>
        </p:txBody>
      </p:sp>
    </p:spTree>
    <p:extLst>
      <p:ext uri="{BB962C8B-B14F-4D97-AF65-F5344CB8AC3E}">
        <p14:creationId xmlns:p14="http://schemas.microsoft.com/office/powerpoint/2010/main" val="15470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554" y="898667"/>
            <a:ext cx="1733916" cy="5632303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WG Karsch:</a:t>
            </a:r>
          </a:p>
          <a:p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Postdoc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Döpp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PHD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candidates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J. Wenz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Heigoldt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K.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Khrennikov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Gilljohann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H. Ding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 Schindler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J. Götzfried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M. Foerster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Master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students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C. 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T. Hager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Engineers: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G. Schilling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A. Münzer</a:t>
            </a:r>
          </a:p>
          <a:p>
            <a:pPr marL="285722" indent="-285722">
              <a:buFont typeface="Arial"/>
              <a:buChar char="•"/>
            </a:pP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094877" y="1020802"/>
            <a:ext cx="878747" cy="369324"/>
          </a:xfrm>
          <a:prstGeom prst="rect">
            <a:avLst/>
          </a:prstGeom>
        </p:spPr>
        <p:txBody>
          <a:bodyPr wrap="none" lIns="91430" tIns="45716" rIns="91430" bIns="45716">
            <a:spAutoFit/>
          </a:bodyPr>
          <a:lstStyle/>
          <a:p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Credits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179864" y="2616200"/>
            <a:ext cx="1733916" cy="175431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WG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Veisz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PHD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candidates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A. Buck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S.W. Chou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Xu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42064" y="1207631"/>
            <a:ext cx="2130243" cy="1200321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 Hooker, U Oxford: 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Bajlekov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N. Bourgeois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G. Cheung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42064" y="3524531"/>
            <a:ext cx="2206097" cy="1200321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F. Pfeiffer, TU München</a:t>
            </a: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Schleede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Bech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22" indent="-285722">
              <a:buFont typeface="Arial"/>
              <a:buChar char="•"/>
            </a:pP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P. Thibault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C9FDFE-5187-4146-A8AC-3806282C2E20}"/>
              </a:ext>
            </a:extLst>
          </p:cNvPr>
          <p:cNvSpPr txBox="1"/>
          <p:nvPr/>
        </p:nvSpPr>
        <p:spPr>
          <a:xfrm>
            <a:off x="3179864" y="5151863"/>
            <a:ext cx="34182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and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HYBRID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collaboration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U. Schramm, A.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Irman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 (HZDR)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Corde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(LOA)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A. Martinez de la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Ossa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(UHH)</a:t>
            </a:r>
          </a:p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B.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Hidding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Strathclyde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</a:t>
            </a:r>
          </a:p>
          <a:p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B6DC8A-2151-6143-B868-6269344E5B44}"/>
              </a:ext>
            </a:extLst>
          </p:cNvPr>
          <p:cNvSpPr txBox="1"/>
          <p:nvPr/>
        </p:nvSpPr>
        <p:spPr>
          <a:xfrm>
            <a:off x="5542064" y="2717003"/>
            <a:ext cx="2446750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prstClr val="black"/>
                </a:solidFill>
                <a:latin typeface="Gill Sans Light"/>
                <a:cs typeface="Gill Sans Light"/>
              </a:rPr>
              <a:t>M. Kirchen, Uni Hamburg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089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>
            <a:extLst>
              <a:ext uri="{FF2B5EF4-FFF2-40B4-BE49-F238E27FC236}">
                <a16:creationId xmlns:a16="http://schemas.microsoft.com/office/drawing/2014/main" id="{67B97986-D59F-F042-B76B-9037FA6D8D0F}"/>
              </a:ext>
            </a:extLst>
          </p:cNvPr>
          <p:cNvGrpSpPr/>
          <p:nvPr/>
        </p:nvGrpSpPr>
        <p:grpSpPr>
          <a:xfrm>
            <a:off x="152400" y="952497"/>
            <a:ext cx="8851899" cy="4431009"/>
            <a:chOff x="21526251" y="21394510"/>
            <a:chExt cx="10975454" cy="4026005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2B51C1B-16B5-0845-B842-90D969FE74C1}"/>
                </a:ext>
              </a:extLst>
            </p:cNvPr>
            <p:cNvSpPr txBox="1"/>
            <p:nvPr/>
          </p:nvSpPr>
          <p:spPr>
            <a:xfrm>
              <a:off x="25746719" y="22686776"/>
              <a:ext cx="2827842" cy="33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400">
                <a:latin typeface="Helvetica Neue Light"/>
                <a:cs typeface="Helvetica Neue Light"/>
              </a:endParaRPr>
            </a:p>
          </p:txBody>
        </p:sp>
        <p:grpSp>
          <p:nvGrpSpPr>
            <p:cNvPr id="7" name="Group 100">
              <a:extLst>
                <a:ext uri="{FF2B5EF4-FFF2-40B4-BE49-F238E27FC236}">
                  <a16:creationId xmlns:a16="http://schemas.microsoft.com/office/drawing/2014/main" id="{8F1930EE-06E4-FB40-BB94-48C6F674186A}"/>
                </a:ext>
              </a:extLst>
            </p:cNvPr>
            <p:cNvGrpSpPr/>
            <p:nvPr/>
          </p:nvGrpSpPr>
          <p:grpSpPr>
            <a:xfrm>
              <a:off x="21526251" y="21394510"/>
              <a:ext cx="10975454" cy="4026005"/>
              <a:chOff x="3700094" y="3819559"/>
              <a:chExt cx="5131010" cy="1879623"/>
            </a:xfrm>
          </p:grpSpPr>
          <p:pic>
            <p:nvPicPr>
              <p:cNvPr id="15" name="Picture 2" descr="D:\CALA\CALA-Model.jpg">
                <a:extLst>
                  <a:ext uri="{FF2B5EF4-FFF2-40B4-BE49-F238E27FC236}">
                    <a16:creationId xmlns:a16="http://schemas.microsoft.com/office/drawing/2014/main" id="{2B70D3B4-EC06-3048-8485-84EF94AA3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0094" y="3819559"/>
                <a:ext cx="5131010" cy="1669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2" descr="http://www.woogieworks.at/tl_files/woogieworks/assets/shared/woogieworks.png">
                <a:extLst>
                  <a:ext uri="{FF2B5EF4-FFF2-40B4-BE49-F238E27FC236}">
                    <a16:creationId xmlns:a16="http://schemas.microsoft.com/office/drawing/2014/main" id="{3158E0DB-FA53-1D49-A433-3EC034FB50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6838" y="5587666"/>
                <a:ext cx="241362" cy="111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113D0219-1594-F745-B189-80BFD7111360}"/>
                </a:ext>
              </a:extLst>
            </p:cNvPr>
            <p:cNvSpPr txBox="1"/>
            <p:nvPr/>
          </p:nvSpPr>
          <p:spPr>
            <a:xfrm>
              <a:off x="26817711" y="22838464"/>
              <a:ext cx="1882777" cy="335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Gill Sans Light" panose="020B0302020104020203" pitchFamily="34" charset="-79"/>
                  <a:cs typeface="Gill Sans Light" panose="020B0302020104020203" pitchFamily="34" charset="-79"/>
                </a:rPr>
                <a:t>CALA </a:t>
              </a:r>
              <a:r>
                <a:rPr lang="de-DE" dirty="0" err="1">
                  <a:latin typeface="Gill Sans Light" panose="020B0302020104020203" pitchFamily="34" charset="-79"/>
                  <a:cs typeface="Gill Sans Light" panose="020B0302020104020203" pitchFamily="34" charset="-79"/>
                </a:rPr>
                <a:t>building</a:t>
              </a:r>
              <a:endParaRPr lang="en-US" dirty="0">
                <a:latin typeface="Gill Sans Light" panose="020B0302020104020203" pitchFamily="34" charset="-79"/>
                <a:cs typeface="Gill Sans Light" panose="020B0302020104020203" pitchFamily="34" charset="-79"/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59E6F4DF-3D9B-FD49-809C-83E2A4716594}"/>
              </a:ext>
            </a:extLst>
          </p:cNvPr>
          <p:cNvSpPr txBox="1"/>
          <p:nvPr/>
        </p:nvSpPr>
        <p:spPr>
          <a:xfrm>
            <a:off x="152399" y="4943168"/>
            <a:ext cx="8851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Centre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for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Advanced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Laser </a:t>
            </a: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Applications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:</a:t>
            </a:r>
          </a:p>
          <a:p>
            <a:endParaRPr lang="de-DE" sz="20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75 M€ </a:t>
            </a: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institute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run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by</a:t>
            </a:r>
            <a:r>
              <a:rPr lang="de-DE" sz="2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Ludwig-Maximilians-Universität München (LMU)</a:t>
            </a:r>
          </a:p>
          <a:p>
            <a:endParaRPr lang="de-DE" sz="20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endParaRPr lang="de-DE" sz="20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0744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172813"/>
            <a:ext cx="8896351" cy="408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5"/>
          <p:cNvGrpSpPr/>
          <p:nvPr/>
        </p:nvGrpSpPr>
        <p:grpSpPr>
          <a:xfrm>
            <a:off x="179512" y="3453896"/>
            <a:ext cx="8738641" cy="1769680"/>
            <a:chOff x="179512" y="3453896"/>
            <a:chExt cx="8738641" cy="1769680"/>
          </a:xfrm>
        </p:grpSpPr>
        <p:sp>
          <p:nvSpPr>
            <p:cNvPr id="7" name="Textfeld 6"/>
            <p:cNvSpPr txBox="1"/>
            <p:nvPr/>
          </p:nvSpPr>
          <p:spPr>
            <a:xfrm>
              <a:off x="539553" y="3476908"/>
              <a:ext cx="1008112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Infrared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spectroscopy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9512" y="4682622"/>
              <a:ext cx="138376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Laser-Technology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development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556935" y="3480356"/>
              <a:ext cx="1078961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ATLAS 3000</a:t>
              </a:r>
            </a:p>
            <a:p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3 PW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Ti:Sa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761069" y="4792689"/>
              <a:ext cx="1335346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PFS / PFS-Pro</a:t>
              </a:r>
            </a:p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High power 5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fs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524328" y="4352422"/>
              <a:ext cx="1393825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Experimental hall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photon</a:t>
              </a:r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application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830277" y="3902631"/>
              <a:ext cx="1985446" cy="2616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General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purpose</a:t>
              </a:r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electrons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236296" y="3501008"/>
              <a:ext cx="1026697" cy="2616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High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fields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136095" y="3453896"/>
              <a:ext cx="1380121" cy="2616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Laser-ION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source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830277" y="4777343"/>
              <a:ext cx="1985445" cy="2616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X-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ray</a:t>
              </a:r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-Thomson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source</a:t>
              </a:r>
              <a:endParaRPr lang="de-DE" sz="11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4830277" y="4341312"/>
              <a:ext cx="1985446" cy="2616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GeV</a:t>
              </a:r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 </a:t>
              </a:r>
              <a:r>
                <a:rPr lang="de-DE" sz="1100" dirty="0" err="1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Electron</a:t>
              </a:r>
              <a:r>
                <a:rPr lang="de-DE" sz="1100" dirty="0">
                  <a:latin typeface="Gill Sans Light" panose="020B0302020104020203" pitchFamily="34" charset="-79"/>
                  <a:ea typeface="Helvetica Neue Light" panose="02000403000000020004" pitchFamily="2" charset="0"/>
                  <a:cs typeface="Gill Sans Light" panose="020B0302020104020203" pitchFamily="34" charset="-79"/>
                </a:rPr>
                <a:t> &amp; Thomson</a:t>
              </a: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179512" y="1455167"/>
            <a:ext cx="12514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LEX </a:t>
            </a:r>
            <a:r>
              <a:rPr lang="de-DE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Photonics</a:t>
            </a:r>
            <a:endParaRPr lang="de-DE" sz="12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87412" y="1556792"/>
            <a:ext cx="9704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CALA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76200" y="1898678"/>
            <a:ext cx="1447801" cy="9524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1595438" y="1888622"/>
            <a:ext cx="7421562" cy="10057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707903" y="12594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~100 m</a:t>
            </a:r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cxnSp>
        <p:nvCxnSpPr>
          <p:cNvPr id="25" name="Gerade Verbindung mit Pfeil 24"/>
          <p:cNvCxnSpPr>
            <a:stCxn id="24" idx="3"/>
          </p:cNvCxnSpPr>
          <p:nvPr/>
        </p:nvCxnSpPr>
        <p:spPr bwMode="auto">
          <a:xfrm>
            <a:off x="4668422" y="1444134"/>
            <a:ext cx="429460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Gerade Verbindung mit Pfeil 25"/>
          <p:cNvCxnSpPr>
            <a:stCxn id="24" idx="1"/>
          </p:cNvCxnSpPr>
          <p:nvPr/>
        </p:nvCxnSpPr>
        <p:spPr bwMode="auto">
          <a:xfrm flipH="1">
            <a:off x="66675" y="1444134"/>
            <a:ext cx="3641228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5FB98AA3-E7EC-CA40-BC74-43D4A8A5A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23"/>
          <a:stretch/>
        </p:blipFill>
        <p:spPr>
          <a:xfrm>
            <a:off x="0" y="865632"/>
            <a:ext cx="91440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0.00741 L -0.0026 -0.01435 " pathEditMode="relative" ptsTypes="AA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EF1FEC-6F46-0446-81A3-2AD88F3E08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492652"/>
            <a:ext cx="3858746" cy="28940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BB0E0A-A49A-324E-A013-ABE59E44E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22" y="1482524"/>
            <a:ext cx="2176638" cy="29041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A3272D-C8F9-9E48-A169-F7FEDC55C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55" y="4694284"/>
            <a:ext cx="5813777" cy="20040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E8BCF8-CDCB-904F-9EF5-831F5F4A951A}"/>
              </a:ext>
            </a:extLst>
          </p:cNvPr>
          <p:cNvSpPr txBox="1"/>
          <p:nvPr/>
        </p:nvSpPr>
        <p:spPr>
          <a:xfrm>
            <a:off x="3320298" y="877201"/>
            <a:ext cx="313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Gill Sans Light"/>
                <a:cs typeface="Gill Sans Light"/>
              </a:rPr>
              <a:t>ATLAS-3000 </a:t>
            </a:r>
            <a:r>
              <a:rPr lang="de-DE" sz="2400" dirty="0" err="1">
                <a:latin typeface="Gill Sans Light"/>
                <a:cs typeface="Gill Sans Light"/>
              </a:rPr>
              <a:t>laser</a:t>
            </a:r>
            <a:r>
              <a:rPr lang="de-DE" sz="2400" dirty="0">
                <a:latin typeface="Gill Sans Light"/>
                <a:cs typeface="Gill Sans Light"/>
              </a:rPr>
              <a:t> </a:t>
            </a:r>
            <a:r>
              <a:rPr lang="de-DE" sz="2400" dirty="0" err="1">
                <a:latin typeface="Gill Sans Light"/>
                <a:cs typeface="Gill Sans Light"/>
              </a:rPr>
              <a:t>room</a:t>
            </a:r>
            <a:endParaRPr lang="de-DE" sz="2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311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7295384-2A13-5B4B-9CFA-13F76A446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9" t="18336" r="9057" b="3432"/>
          <a:stretch/>
        </p:blipFill>
        <p:spPr>
          <a:xfrm>
            <a:off x="142424" y="1871676"/>
            <a:ext cx="2298875" cy="2773016"/>
          </a:xfrm>
          <a:prstGeom prst="rect">
            <a:avLst/>
          </a:prstGeom>
        </p:spPr>
      </p:pic>
      <p:sp>
        <p:nvSpPr>
          <p:cNvPr id="7" name="Rectangle 59">
            <a:extLst>
              <a:ext uri="{FF2B5EF4-FFF2-40B4-BE49-F238E27FC236}">
                <a16:creationId xmlns:a16="http://schemas.microsoft.com/office/drawing/2014/main" id="{33FE7B64-7FE9-7A40-BA6E-477EE7922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858" y="784679"/>
            <a:ext cx="6267292" cy="5860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2400" dirty="0">
                <a:solidFill>
                  <a:srgbClr val="0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ATLAS-3000 </a:t>
            </a:r>
            <a:r>
              <a:rPr lang="de-DE" altLang="de-DE" sz="2400" dirty="0" err="1">
                <a:solidFill>
                  <a:srgbClr val="0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amplifier</a:t>
            </a:r>
            <a:r>
              <a:rPr lang="de-DE" altLang="de-DE" sz="2400" dirty="0">
                <a:solidFill>
                  <a:srgbClr val="0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altLang="de-DE" sz="2400" dirty="0" err="1">
                <a:solidFill>
                  <a:srgbClr val="0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performance</a:t>
            </a:r>
            <a:endParaRPr lang="de-DE" altLang="de-DE" sz="2400" dirty="0">
              <a:solidFill>
                <a:srgbClr val="000000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2BE5D1E-0DFF-B342-B9E1-181A03255642}"/>
              </a:ext>
            </a:extLst>
          </p:cNvPr>
          <p:cNvGrpSpPr/>
          <p:nvPr/>
        </p:nvGrpSpPr>
        <p:grpSpPr>
          <a:xfrm>
            <a:off x="311212" y="4590797"/>
            <a:ext cx="2117896" cy="2017267"/>
            <a:chOff x="257018" y="4542029"/>
            <a:chExt cx="2184282" cy="2080499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5533442-72AF-A349-A8AE-8C84709A46BE}"/>
                </a:ext>
              </a:extLst>
            </p:cNvPr>
            <p:cNvGrpSpPr/>
            <p:nvPr/>
          </p:nvGrpSpPr>
          <p:grpSpPr>
            <a:xfrm>
              <a:off x="257018" y="4542029"/>
              <a:ext cx="2184282" cy="2080499"/>
              <a:chOff x="6755354" y="4810254"/>
              <a:chExt cx="1573505" cy="149874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DF54926D-ABD6-DF42-AD5A-F292362F1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298" t="18256" r="23997" b="46912"/>
              <a:stretch/>
            </p:blipFill>
            <p:spPr>
              <a:xfrm rot="5400000">
                <a:off x="6827026" y="4807164"/>
                <a:ext cx="1459917" cy="1543747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AF719E41-C661-9442-8876-ACAE640F3903}"/>
                  </a:ext>
                </a:extLst>
              </p:cNvPr>
              <p:cNvSpPr txBox="1"/>
              <p:nvPr/>
            </p:nvSpPr>
            <p:spPr>
              <a:xfrm>
                <a:off x="6755354" y="4810254"/>
                <a:ext cx="15735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err="1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measured</a:t>
                </a:r>
                <a:r>
                  <a:rPr lang="de-DE" sz="1200" dirty="0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</a:t>
                </a:r>
                <a:r>
                  <a:rPr lang="de-DE" sz="1200" dirty="0" err="1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focal</a:t>
                </a:r>
                <a:r>
                  <a:rPr lang="de-DE" sz="1200" dirty="0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</a:t>
                </a:r>
                <a:r>
                  <a:rPr lang="de-DE" sz="1200" dirty="0" err="1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spot</a:t>
                </a:r>
                <a:r>
                  <a:rPr lang="de-DE" sz="1200" dirty="0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.</a:t>
                </a:r>
              </a:p>
              <a:p>
                <a:r>
                  <a:rPr lang="de-DE" sz="1200" dirty="0">
                    <a:solidFill>
                      <a:schemeClr val="bg1"/>
                    </a:solidFill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1.5 m OAP</a:t>
                </a:r>
              </a:p>
            </p:txBody>
          </p:sp>
        </p:grp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5B25AD74-DBEE-E840-A141-E8EC8CF23336}"/>
                </a:ext>
              </a:extLst>
            </p:cNvPr>
            <p:cNvCxnSpPr>
              <a:cxnSpLocks/>
            </p:cNvCxnSpPr>
            <p:nvPr/>
          </p:nvCxnSpPr>
          <p:spPr>
            <a:xfrm>
              <a:off x="298325" y="5243856"/>
              <a:ext cx="21429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6BCE8D97-4476-634A-BD72-7A6E4E7D1D8A}"/>
              </a:ext>
            </a:extLst>
          </p:cNvPr>
          <p:cNvSpPr txBox="1"/>
          <p:nvPr/>
        </p:nvSpPr>
        <p:spPr>
          <a:xfrm>
            <a:off x="351264" y="1253771"/>
            <a:ext cx="2090035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nearfield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/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farfield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90J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before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compression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C23E0CC-0A57-1A49-9066-19F0CF343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17" t="7263" r="13375" b="7726"/>
          <a:stretch/>
        </p:blipFill>
        <p:spPr>
          <a:xfrm rot="16200000">
            <a:off x="3504690" y="1137137"/>
            <a:ext cx="2312749" cy="383867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D997810-AEB4-CC42-9A88-FDD6A64B7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9" t="5962" r="8050" b="-5962"/>
          <a:stretch/>
        </p:blipFill>
        <p:spPr>
          <a:xfrm rot="16200000">
            <a:off x="3458940" y="3472788"/>
            <a:ext cx="2952000" cy="460106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207A361-4E9C-3744-8E47-36577D254046}"/>
              </a:ext>
            </a:extLst>
          </p:cNvPr>
          <p:cNvSpPr txBox="1"/>
          <p:nvPr/>
        </p:nvSpPr>
        <p:spPr>
          <a:xfrm>
            <a:off x="3058449" y="5006945"/>
            <a:ext cx="141601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Δt</a:t>
            </a:r>
            <a:r>
              <a:rPr lang="de-DE" sz="1200" baseline="-25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FWHM</a:t>
            </a:r>
            <a:r>
              <a:rPr lang="de-DE" sz="12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=   23.4 </a:t>
            </a:r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fs</a:t>
            </a:r>
            <a:endParaRPr lang="de-DE" sz="12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λ</a:t>
            </a:r>
            <a:r>
              <a:rPr lang="de-DE" sz="1200" baseline="-25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mean</a:t>
            </a:r>
            <a:r>
              <a:rPr lang="de-DE" sz="1200" baseline="-250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12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=  801.1 </a:t>
            </a:r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nm</a:t>
            </a:r>
            <a:endParaRPr lang="de-DE" sz="12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Δλ</a:t>
            </a:r>
            <a:r>
              <a:rPr lang="de-DE" sz="1200" baseline="-25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FWHM</a:t>
            </a:r>
            <a:r>
              <a:rPr lang="de-DE" sz="12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=   76.0 </a:t>
            </a:r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nm</a:t>
            </a:r>
            <a:endParaRPr lang="de-DE" sz="12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endParaRPr lang="de-DE" sz="12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Δt</a:t>
            </a:r>
            <a:r>
              <a:rPr lang="de-DE" sz="1200" baseline="-250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FTL</a:t>
            </a:r>
            <a:r>
              <a:rPr lang="de-DE" sz="12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=   23.2 </a:t>
            </a:r>
            <a:r>
              <a:rPr lang="de-DE" sz="12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fs</a:t>
            </a:r>
            <a:endParaRPr lang="de-DE" sz="12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9EB7F88-2DE9-C547-89A3-CDA4C77BF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3" t="18698" r="59749" b="25120"/>
          <a:stretch/>
        </p:blipFill>
        <p:spPr>
          <a:xfrm>
            <a:off x="5644897" y="4998006"/>
            <a:ext cx="754318" cy="116576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C5F0339-9F20-3D48-9ADA-45E46296D901}"/>
              </a:ext>
            </a:extLst>
          </p:cNvPr>
          <p:cNvSpPr txBox="1"/>
          <p:nvPr/>
        </p:nvSpPr>
        <p:spPr>
          <a:xfrm>
            <a:off x="5644897" y="5006945"/>
            <a:ext cx="614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21.11 </a:t>
            </a:r>
            <a:r>
              <a:rPr lang="de-DE" sz="1100" dirty="0" err="1">
                <a:solidFill>
                  <a:schemeClr val="bg1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fs</a:t>
            </a:r>
            <a:endParaRPr lang="de-DE" sz="1100" dirty="0">
              <a:solidFill>
                <a:schemeClr val="bg1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endParaRPr lang="de-DE" sz="1100" dirty="0">
              <a:solidFill>
                <a:schemeClr val="bg1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5F407CE-4A4B-D74C-967A-B0AA313FC099}"/>
              </a:ext>
            </a:extLst>
          </p:cNvPr>
          <p:cNvSpPr txBox="1"/>
          <p:nvPr/>
        </p:nvSpPr>
        <p:spPr>
          <a:xfrm>
            <a:off x="3861997" y="1468534"/>
            <a:ext cx="2090035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full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energy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spectra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A18465F-33E9-7D49-BD84-4AE93F3C6B39}"/>
              </a:ext>
            </a:extLst>
          </p:cNvPr>
          <p:cNvSpPr txBox="1"/>
          <p:nvPr/>
        </p:nvSpPr>
        <p:spPr>
          <a:xfrm>
            <a:off x="3357196" y="4470340"/>
            <a:ext cx="3099636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Wizzler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and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Frog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trace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(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inset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)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57F9E52-EF08-4347-B810-A7C2AE9195D0}"/>
              </a:ext>
            </a:extLst>
          </p:cNvPr>
          <p:cNvSpPr txBox="1"/>
          <p:nvPr/>
        </p:nvSpPr>
        <p:spPr>
          <a:xfrm>
            <a:off x="7099348" y="3944470"/>
            <a:ext cx="171782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far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field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in LION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chamber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(f/5)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3275A92-22DF-EC49-BC18-B63F634540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88" y="1822296"/>
            <a:ext cx="2183818" cy="215186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4D5FD67-B9C1-9F4E-94C6-D9B38394DD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88" y="4590797"/>
            <a:ext cx="2231701" cy="2151712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33D40EC8-D57C-5E45-A718-302F28296E35}"/>
              </a:ext>
            </a:extLst>
          </p:cNvPr>
          <p:cNvSpPr txBox="1"/>
          <p:nvPr/>
        </p:nvSpPr>
        <p:spPr>
          <a:xfrm>
            <a:off x="7099348" y="1170481"/>
            <a:ext cx="171782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far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field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in ETTF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chamber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(f/20)</a:t>
            </a:r>
          </a:p>
        </p:txBody>
      </p:sp>
    </p:spTree>
    <p:extLst>
      <p:ext uri="{BB962C8B-B14F-4D97-AF65-F5344CB8AC3E}">
        <p14:creationId xmlns:p14="http://schemas.microsoft.com/office/powerpoint/2010/main" val="60314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AEF0393-AD9A-5D43-A727-EF23161EB7B7}"/>
              </a:ext>
            </a:extLst>
          </p:cNvPr>
          <p:cNvSpPr txBox="1"/>
          <p:nvPr/>
        </p:nvSpPr>
        <p:spPr>
          <a:xfrm>
            <a:off x="301336" y="2748596"/>
            <a:ext cx="8530937" cy="452431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No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application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data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from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ATLAS-3000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yet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– </a:t>
            </a: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have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to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be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content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100 TW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results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32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However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: </a:t>
            </a: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Will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finally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get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radiation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safety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go-ahead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for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electron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acceleration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BL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by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the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end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of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the</a:t>
            </a:r>
            <a:r>
              <a:rPr lang="de-DE" sz="32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Gill Sans Light"/>
                <a:cs typeface="Gill Sans Light"/>
              </a:rPr>
              <a:t>week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3200" dirty="0">
              <a:solidFill>
                <a:prstClr val="black"/>
              </a:solidFill>
              <a:latin typeface="Gill Sans Light"/>
              <a:cs typeface="Gill Sans Light"/>
            </a:endParaRP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L="0" marR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2713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216AD5C-626E-2746-BA5B-356BB49440A5}"/>
              </a:ext>
            </a:extLst>
          </p:cNvPr>
          <p:cNvGrpSpPr/>
          <p:nvPr/>
        </p:nvGrpSpPr>
        <p:grpSpPr>
          <a:xfrm>
            <a:off x="2174039" y="1453893"/>
            <a:ext cx="4334543" cy="1711135"/>
            <a:chOff x="4271063" y="1281594"/>
            <a:chExt cx="4334543" cy="171113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CBFA4E66-EC61-3D4F-9C77-B18CC6E3FC63}"/>
                </a:ext>
              </a:extLst>
            </p:cNvPr>
            <p:cNvGrpSpPr/>
            <p:nvPr/>
          </p:nvGrpSpPr>
          <p:grpSpPr>
            <a:xfrm>
              <a:off x="4933295" y="1655999"/>
              <a:ext cx="3132000" cy="864000"/>
              <a:chOff x="2484918" y="1821934"/>
              <a:chExt cx="4193395" cy="1182228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ECA7B884-8BAB-654B-8A92-4AF6117EC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 t="11288" r="21369" b="23717"/>
              <a:stretch/>
            </p:blipFill>
            <p:spPr>
              <a:xfrm>
                <a:off x="2484918" y="1821934"/>
                <a:ext cx="4193395" cy="1182228"/>
              </a:xfrm>
              <a:prstGeom prst="rect">
                <a:avLst/>
              </a:prstGeom>
            </p:spPr>
          </p:pic>
          <p:cxnSp>
            <p:nvCxnSpPr>
              <p:cNvPr id="13" name="Gerade Verbindung mit Pfeil 12">
                <a:extLst>
                  <a:ext uri="{FF2B5EF4-FFF2-40B4-BE49-F238E27FC236}">
                    <a16:creationId xmlns:a16="http://schemas.microsoft.com/office/drawing/2014/main" id="{BE811A79-2278-5745-BCF3-EBDE0230B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4703" y="2594049"/>
                <a:ext cx="0" cy="26125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BEF3ABB1-B419-AE4C-BC00-0E90480C2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0819" y="2171417"/>
                <a:ext cx="0" cy="26125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54D640B-86A4-4B40-A066-E09EEA888D42}"/>
                  </a:ext>
                </a:extLst>
              </p:cNvPr>
              <p:cNvSpPr txBox="1"/>
              <p:nvPr/>
            </p:nvSpPr>
            <p:spPr>
              <a:xfrm>
                <a:off x="3305636" y="1951560"/>
                <a:ext cx="1275980" cy="307772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pPr marL="0" marR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3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mrad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</a:rPr>
                  <a:t> FWHM</a:t>
                </a:r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45D8B15-6BF3-A840-8652-07E29040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063" y="1281594"/>
              <a:ext cx="4334543" cy="1711135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1909933-80F6-2144-82BC-59E7C199D3C3}"/>
              </a:ext>
            </a:extLst>
          </p:cNvPr>
          <p:cNvGrpSpPr/>
          <p:nvPr/>
        </p:nvGrpSpPr>
        <p:grpSpPr>
          <a:xfrm>
            <a:off x="1645921" y="3111215"/>
            <a:ext cx="5933984" cy="3317886"/>
            <a:chOff x="195942" y="1324947"/>
            <a:chExt cx="8500189" cy="471335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A83B855-705D-7E4C-823F-9B4A7F459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42" y="1676219"/>
              <a:ext cx="4888435" cy="3980709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CC70A39-BC73-E648-9CB2-A96F2B255C3D}"/>
                </a:ext>
              </a:extLst>
            </p:cNvPr>
            <p:cNvGrpSpPr/>
            <p:nvPr/>
          </p:nvGrpSpPr>
          <p:grpSpPr>
            <a:xfrm>
              <a:off x="5084377" y="1324947"/>
              <a:ext cx="3611754" cy="4713350"/>
              <a:chOff x="5084377" y="1324947"/>
              <a:chExt cx="3611754" cy="4713350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65DF6D6C-73DF-2143-ACE4-B89ED1F20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4377" y="1436914"/>
                <a:ext cx="3611754" cy="4601383"/>
              </a:xfrm>
              <a:prstGeom prst="rect">
                <a:avLst/>
              </a:prstGeom>
            </p:spPr>
          </p:pic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45B8E9FD-7334-DC49-8E75-9AC7DE460EEF}"/>
                  </a:ext>
                </a:extLst>
              </p:cNvPr>
              <p:cNvSpPr/>
              <p:nvPr/>
            </p:nvSpPr>
            <p:spPr>
              <a:xfrm>
                <a:off x="8388220" y="1324947"/>
                <a:ext cx="214604" cy="351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849953C9-204C-284A-817B-DCA45C3D8118}"/>
                  </a:ext>
                </a:extLst>
              </p:cNvPr>
              <p:cNvSpPr/>
              <p:nvPr/>
            </p:nvSpPr>
            <p:spPr>
              <a:xfrm>
                <a:off x="8388220" y="5200261"/>
                <a:ext cx="214604" cy="351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72EC9EF4-D347-B64D-992E-359ED8B3C63E}"/>
              </a:ext>
            </a:extLst>
          </p:cNvPr>
          <p:cNvSpPr txBox="1"/>
          <p:nvPr/>
        </p:nvSpPr>
        <p:spPr>
          <a:xfrm>
            <a:off x="281007" y="881574"/>
            <a:ext cx="8467885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Record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charge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figures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(100TW on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target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,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before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laser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Gill Sans Light"/>
                <a:cs typeface="Gill Sans Light"/>
              </a:rPr>
              <a:t>degradation</a:t>
            </a:r>
            <a:r>
              <a:rPr lang="de-DE" sz="2400" dirty="0">
                <a:solidFill>
                  <a:prstClr val="black"/>
                </a:solidFill>
                <a:latin typeface="Gill Sans Light"/>
                <a:cs typeface="Gill Sans Light"/>
              </a:rPr>
              <a:t>)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32C286-5CF1-E443-B699-DF07270A17B4}"/>
              </a:ext>
            </a:extLst>
          </p:cNvPr>
          <p:cNvSpPr txBox="1"/>
          <p:nvPr/>
        </p:nvSpPr>
        <p:spPr>
          <a:xfrm>
            <a:off x="1143582" y="6347246"/>
            <a:ext cx="7335524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nC-class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quasi-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monoenenergetic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bunches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within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reach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!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DFE940-B04E-E44E-924E-EB60DC466185}"/>
              </a:ext>
            </a:extLst>
          </p:cNvPr>
          <p:cNvSpPr txBox="1"/>
          <p:nvPr/>
        </p:nvSpPr>
        <p:spPr>
          <a:xfrm>
            <a:off x="266479" y="1694716"/>
            <a:ext cx="2745372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8" rIns="91435" bIns="45718" rtlCol="0">
            <a:spAutoFit/>
          </a:bodyPr>
          <a:lstStyle/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approx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4 J</a:t>
            </a:r>
          </a:p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5mm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nozzle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R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3x10</a:t>
            </a:r>
            <a:r>
              <a:rPr lang="de-DE" sz="2000" baseline="30000" dirty="0">
                <a:solidFill>
                  <a:prstClr val="black"/>
                </a:solidFill>
                <a:latin typeface="Gill Sans Light"/>
                <a:cs typeface="Gill Sans Light"/>
              </a:rPr>
              <a:t>18 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cm</a:t>
            </a:r>
            <a:r>
              <a:rPr lang="de-DE" sz="2000" baseline="30000" dirty="0">
                <a:solidFill>
                  <a:prstClr val="black"/>
                </a:solidFill>
                <a:latin typeface="Gill Sans Light"/>
                <a:cs typeface="Gill Sans Light"/>
              </a:rPr>
              <a:t>-3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2ADB27-89F9-D542-AD84-323F404C8C85}"/>
              </a:ext>
            </a:extLst>
          </p:cNvPr>
          <p:cNvSpPr txBox="1"/>
          <p:nvPr/>
        </p:nvSpPr>
        <p:spPr>
          <a:xfrm>
            <a:off x="6813072" y="1662220"/>
            <a:ext cx="1415762" cy="1015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1.2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nC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total</a:t>
            </a: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&gt; 500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pC</a:t>
            </a:r>
            <a:r>
              <a:rPr lang="de-DE" sz="2000" dirty="0">
                <a:solidFill>
                  <a:prstClr val="black"/>
                </a:solidFill>
                <a:latin typeface="Gill Sans Light"/>
                <a:cs typeface="Gill Sans Light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Gill Sans Light"/>
                <a:cs typeface="Gill Sans Light"/>
              </a:rPr>
              <a:t>peak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E932F02-FD24-F244-B584-95B318E3DC43}"/>
              </a:ext>
            </a:extLst>
          </p:cNvPr>
          <p:cNvSpPr/>
          <p:nvPr/>
        </p:nvSpPr>
        <p:spPr>
          <a:xfrm rot="1625466">
            <a:off x="354086" y="4700796"/>
            <a:ext cx="3067832" cy="1060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charge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calibration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scintillation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screens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see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poster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Thomas Kurz</a:t>
            </a:r>
          </a:p>
        </p:txBody>
      </p:sp>
    </p:spTree>
    <p:extLst>
      <p:ext uri="{BB962C8B-B14F-4D97-AF65-F5344CB8AC3E}">
        <p14:creationId xmlns:p14="http://schemas.microsoft.com/office/powerpoint/2010/main" val="116134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D26B5-75AF-2245-B10C-C638B20EBA2F}"/>
              </a:ext>
            </a:extLst>
          </p:cNvPr>
          <p:cNvSpPr txBox="1">
            <a:spLocks/>
          </p:cNvSpPr>
          <p:nvPr/>
        </p:nvSpPr>
        <p:spPr>
          <a:xfrm>
            <a:off x="484024" y="8494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3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Electrons with 60-100 TW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F4E0303-0B0E-5942-8792-CD8AB4AD6D5B}"/>
              </a:ext>
            </a:extLst>
          </p:cNvPr>
          <p:cNvGrpSpPr/>
          <p:nvPr/>
        </p:nvGrpSpPr>
        <p:grpSpPr>
          <a:xfrm>
            <a:off x="243498" y="1704814"/>
            <a:ext cx="8900502" cy="5153186"/>
            <a:chOff x="609115" y="2122293"/>
            <a:chExt cx="8047115" cy="412633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B4DC0EC-F391-EC44-9609-7F43EDA63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115" y="2122293"/>
              <a:ext cx="2712195" cy="4103776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1EEED50-A004-B549-88E4-C85C33BFB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529" y="3066128"/>
              <a:ext cx="5172701" cy="3182502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7BAC47B4-DC5D-814E-9247-E37C2C207E67}"/>
              </a:ext>
            </a:extLst>
          </p:cNvPr>
          <p:cNvSpPr txBox="1"/>
          <p:nvPr/>
        </p:nvSpPr>
        <p:spPr>
          <a:xfrm>
            <a:off x="3496060" y="1345816"/>
            <a:ext cx="5787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tuneable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,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stable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,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nC-class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electron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bunches</a:t>
            </a:r>
            <a:endParaRPr lang="de-DE" sz="24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highest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spectral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charge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density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beams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yet</a:t>
            </a:r>
            <a:endParaRPr lang="de-DE" sz="2400" dirty="0"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ultrahigh-current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(multi-</a:t>
            </a:r>
            <a:r>
              <a:rPr lang="de-DE" sz="2400" dirty="0" err="1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kA</a:t>
            </a:r>
            <a:r>
              <a:rPr lang="de-DE" sz="2400" dirty="0"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)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CAAE41-44F9-0E44-BEF0-ED655EFC32F4}"/>
              </a:ext>
            </a:extLst>
          </p:cNvPr>
          <p:cNvSpPr txBox="1"/>
          <p:nvPr/>
        </p:nvSpPr>
        <p:spPr>
          <a:xfrm>
            <a:off x="4200040" y="2673154"/>
            <a:ext cx="388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wavebreaking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self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-)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injection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in a gas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cell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C6DB4D1-2AFB-2840-A3BD-F1D65ABF4271}"/>
              </a:ext>
            </a:extLst>
          </p:cNvPr>
          <p:cNvSpPr txBox="1"/>
          <p:nvPr/>
        </p:nvSpPr>
        <p:spPr>
          <a:xfrm>
            <a:off x="360322" y="1405273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shock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-front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injection</a:t>
            </a:r>
            <a:r>
              <a:rPr lang="de-D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in a gas </a:t>
            </a:r>
            <a:r>
              <a:rPr lang="de-D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jet</a:t>
            </a:r>
            <a:endParaRPr lang="de-DE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02C68BE-0610-7345-8FD6-97006E813479}"/>
              </a:ext>
            </a:extLst>
          </p:cNvPr>
          <p:cNvSpPr txBox="1"/>
          <p:nvPr/>
        </p:nvSpPr>
        <p:spPr>
          <a:xfrm>
            <a:off x="2158011" y="1878442"/>
            <a:ext cx="894787" cy="73866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∼ 250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pC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1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mrad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</a:t>
            </a: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FWHM</a:t>
            </a:r>
          </a:p>
        </p:txBody>
      </p:sp>
    </p:spTree>
    <p:extLst>
      <p:ext uri="{BB962C8B-B14F-4D97-AF65-F5344CB8AC3E}">
        <p14:creationId xmlns:p14="http://schemas.microsoft.com/office/powerpoint/2010/main" val="2467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64FFAB7-0A61-294A-9AEA-FF2D561C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416"/>
            <a:ext cx="9144000" cy="41175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3858C71-D898-314E-B01A-D867FC37D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73" y="1732237"/>
            <a:ext cx="3485071" cy="812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837A249-EA8F-1047-A51C-BEC669C84F21}"/>
              </a:ext>
            </a:extLst>
          </p:cNvPr>
          <p:cNvSpPr txBox="1"/>
          <p:nvPr/>
        </p:nvSpPr>
        <p:spPr>
          <a:xfrm>
            <a:off x="5411440" y="6270566"/>
            <a:ext cx="373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Wenz et al., Nature </a:t>
            </a:r>
            <a:r>
              <a:rPr lang="de-DE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Photonics</a:t>
            </a:r>
            <a:r>
              <a:rPr lang="de-DE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13</a:t>
            </a:r>
            <a:r>
              <a:rPr lang="de-DE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263-270 (2019)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33DFE8-09C4-7B45-84FE-F9C22B3207B8}"/>
              </a:ext>
            </a:extLst>
          </p:cNvPr>
          <p:cNvSpPr txBox="1"/>
          <p:nvPr/>
        </p:nvSpPr>
        <p:spPr>
          <a:xfrm>
            <a:off x="92764" y="859661"/>
            <a:ext cx="814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Towards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dual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color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Thomson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sources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dual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energy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electron</a:t>
            </a:r>
            <a:r>
              <a:rPr lang="de-DE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de-DE" sz="2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beams</a:t>
            </a:r>
            <a:endParaRPr lang="de-DE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AA4058B-AD1B-0E43-A0A5-82AC722E6436}"/>
              </a:ext>
            </a:extLst>
          </p:cNvPr>
          <p:cNvGrpSpPr/>
          <p:nvPr/>
        </p:nvGrpSpPr>
        <p:grpSpPr>
          <a:xfrm>
            <a:off x="6374" y="2530918"/>
            <a:ext cx="4803648" cy="4441383"/>
            <a:chOff x="6374" y="2530918"/>
            <a:chExt cx="4803648" cy="4441383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741B3A28-307F-B24E-B76C-326495053432}"/>
                </a:ext>
              </a:extLst>
            </p:cNvPr>
            <p:cNvGrpSpPr/>
            <p:nvPr/>
          </p:nvGrpSpPr>
          <p:grpSpPr>
            <a:xfrm>
              <a:off x="6374" y="2530918"/>
              <a:ext cx="4803648" cy="4441383"/>
              <a:chOff x="-97536" y="2437399"/>
              <a:chExt cx="4803648" cy="4441383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DA353963-8CCD-3F42-91F8-D66B9E79828E}"/>
                  </a:ext>
                </a:extLst>
              </p:cNvPr>
              <p:cNvSpPr/>
              <p:nvPr/>
            </p:nvSpPr>
            <p:spPr>
              <a:xfrm>
                <a:off x="-97536" y="2472094"/>
                <a:ext cx="4803648" cy="44066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735BEC55-6137-AF4D-97D4-763E61A7B8D6}"/>
                  </a:ext>
                </a:extLst>
              </p:cNvPr>
              <p:cNvGrpSpPr/>
              <p:nvPr/>
            </p:nvGrpSpPr>
            <p:grpSpPr>
              <a:xfrm>
                <a:off x="-89045" y="2437399"/>
                <a:ext cx="4269551" cy="2803434"/>
                <a:chOff x="-490" y="2516711"/>
                <a:chExt cx="4172505" cy="2632754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A9364091-5A49-614C-8667-94350EAB78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flipH="1">
                  <a:off x="432000" y="2516711"/>
                  <a:ext cx="3600000" cy="230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169E947C-1D7C-5342-90FB-6B4905B977B1}"/>
                    </a:ext>
                  </a:extLst>
                </p:cNvPr>
                <p:cNvGrpSpPr/>
                <p:nvPr/>
              </p:nvGrpSpPr>
              <p:grpSpPr>
                <a:xfrm>
                  <a:off x="-490" y="2678827"/>
                  <a:ext cx="508443" cy="2183865"/>
                  <a:chOff x="-490" y="2678827"/>
                  <a:chExt cx="508443" cy="2183865"/>
                </a:xfrm>
              </p:grpSpPr>
              <p:grpSp>
                <p:nvGrpSpPr>
                  <p:cNvPr id="22" name="Gruppieren 21">
                    <a:extLst>
                      <a:ext uri="{FF2B5EF4-FFF2-40B4-BE49-F238E27FC236}">
                        <a16:creationId xmlns:a16="http://schemas.microsoft.com/office/drawing/2014/main" id="{217DABF6-427D-EE43-8540-592C63203B64}"/>
                      </a:ext>
                    </a:extLst>
                  </p:cNvPr>
                  <p:cNvGrpSpPr/>
                  <p:nvPr/>
                </p:nvGrpSpPr>
                <p:grpSpPr>
                  <a:xfrm>
                    <a:off x="130937" y="2678827"/>
                    <a:ext cx="377016" cy="2183865"/>
                    <a:chOff x="192647" y="2681977"/>
                    <a:chExt cx="377016" cy="2183865"/>
                  </a:xfrm>
                </p:grpSpPr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D84CD086-D144-3744-BDB5-5C1457BB12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6767" y="4619625"/>
                      <a:ext cx="31289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50</a:t>
                      </a:r>
                    </a:p>
                  </p:txBody>
                </p:sp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5A91B5A4-0ABE-F343-A66E-552E7C5809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4342819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100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49A0F87C-1843-5444-8FFD-B6ACED6765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4066012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150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17" name="Textfeld 16">
                      <a:extLst>
                        <a:ext uri="{FF2B5EF4-FFF2-40B4-BE49-F238E27FC236}">
                          <a16:creationId xmlns:a16="http://schemas.microsoft.com/office/drawing/2014/main" id="{172DE84F-29CB-CF49-8B55-82E631B6BC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3789205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200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18" name="Textfeld 17">
                      <a:extLst>
                        <a:ext uri="{FF2B5EF4-FFF2-40B4-BE49-F238E27FC236}">
                          <a16:creationId xmlns:a16="http://schemas.microsoft.com/office/drawing/2014/main" id="{BE290868-B005-EC4D-8EE8-238DD042DE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3512398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250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19" name="Textfeld 18">
                      <a:extLst>
                        <a:ext uri="{FF2B5EF4-FFF2-40B4-BE49-F238E27FC236}">
                          <a16:creationId xmlns:a16="http://schemas.microsoft.com/office/drawing/2014/main" id="{F5E659FC-63A8-474B-BAD3-7BD1ADE7FD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3235591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300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CFFBAE84-1EF4-6445-AC46-8D7A8A0DEA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2958784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350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  <p:sp>
                  <p:nvSpPr>
                    <p:cNvPr id="21" name="Textfeld 20">
                      <a:extLst>
                        <a:ext uri="{FF2B5EF4-FFF2-40B4-BE49-F238E27FC236}">
                          <a16:creationId xmlns:a16="http://schemas.microsoft.com/office/drawing/2014/main" id="{7B9236F5-DBEC-934E-ACCA-6A43F444F4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2647" y="2681977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400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endParaRPr>
                    </a:p>
                  </p:txBody>
                </p:sp>
              </p:grpSp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D72C98DE-F75C-6D4E-9F13-7EA7D711EA5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11951" y="3574838"/>
                    <a:ext cx="869139" cy="246217"/>
                  </a:xfrm>
                  <a:prstGeom prst="rect">
                    <a:avLst/>
                  </a:prstGeom>
                  <a:noFill/>
                </p:spPr>
                <p:txBody>
                  <a:bodyPr wrap="none" lIns="91435" tIns="45718" rIns="91435" bIns="45718" rtlCol="0">
                    <a:spAutoFit/>
                  </a:bodyPr>
                  <a:lstStyle/>
                  <a:p>
                    <a:pPr marL="0" marR="0" indent="0" algn="l" defTabSz="4571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de-DE" sz="1000" dirty="0" err="1">
                        <a:solidFill>
                          <a:prstClr val="black"/>
                        </a:solidFill>
                        <a:latin typeface="Gill Sans Light"/>
                        <a:cs typeface="Gill Sans Light"/>
                      </a:rPr>
                      <a:t>energy</a:t>
                    </a:r>
                    <a:r>
                      <a:rPr lang="de-DE" sz="1000" dirty="0">
                        <a:solidFill>
                          <a:prstClr val="black"/>
                        </a:solidFill>
                        <a:latin typeface="Gill Sans Light"/>
                        <a:cs typeface="Gill Sans Light"/>
                      </a:rPr>
                      <a:t> [</a:t>
                    </a:r>
                    <a:r>
                      <a:rPr lang="de-DE" sz="1000" dirty="0" err="1">
                        <a:solidFill>
                          <a:prstClr val="black"/>
                        </a:solidFill>
                        <a:latin typeface="Gill Sans Light"/>
                        <a:cs typeface="Gill Sans Light"/>
                      </a:rPr>
                      <a:t>MeV</a:t>
                    </a:r>
                    <a:r>
                      <a:rPr lang="de-DE" sz="1000" dirty="0">
                        <a:solidFill>
                          <a:prstClr val="black"/>
                        </a:solidFill>
                        <a:latin typeface="Gill Sans Light"/>
                        <a:cs typeface="Gill Sans Light"/>
                      </a:rPr>
                      <a:t>]</a:t>
                    </a:r>
                    <a:endParaRPr kumimoji="0" lang="de-DE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Light"/>
                      <a:ea typeface="+mn-ea"/>
                      <a:cs typeface="Gill Sans Light"/>
                    </a:endParaRPr>
                  </a:p>
                </p:txBody>
              </p:sp>
            </p:grpSp>
            <p:grpSp>
              <p:nvGrpSpPr>
                <p:cNvPr id="34" name="Gruppieren 33">
                  <a:extLst>
                    <a:ext uri="{FF2B5EF4-FFF2-40B4-BE49-F238E27FC236}">
                      <a16:creationId xmlns:a16="http://schemas.microsoft.com/office/drawing/2014/main" id="{1F26C127-7FD1-1F44-BB50-9176D3D649F5}"/>
                    </a:ext>
                  </a:extLst>
                </p:cNvPr>
                <p:cNvGrpSpPr/>
                <p:nvPr/>
              </p:nvGrpSpPr>
              <p:grpSpPr>
                <a:xfrm>
                  <a:off x="347457" y="4762776"/>
                  <a:ext cx="3824558" cy="386689"/>
                  <a:chOff x="347457" y="4762776"/>
                  <a:chExt cx="3824558" cy="386689"/>
                </a:xfrm>
              </p:grpSpPr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96539E83-0DCB-354E-9180-BB5D6F1BDE1C}"/>
                      </a:ext>
                    </a:extLst>
                  </p:cNvPr>
                  <p:cNvGrpSpPr/>
                  <p:nvPr/>
                </p:nvGrpSpPr>
                <p:grpSpPr>
                  <a:xfrm>
                    <a:off x="347457" y="4762776"/>
                    <a:ext cx="3824558" cy="246217"/>
                    <a:chOff x="347457" y="4762776"/>
                    <a:chExt cx="3824558" cy="246217"/>
                  </a:xfrm>
                </p:grpSpPr>
                <p:sp>
                  <p:nvSpPr>
                    <p:cNvPr id="25" name="Textfeld 24">
                      <a:extLst>
                        <a:ext uri="{FF2B5EF4-FFF2-40B4-BE49-F238E27FC236}">
                          <a16:creationId xmlns:a16="http://schemas.microsoft.com/office/drawing/2014/main" id="{EE4B6A79-F615-FA4A-A9A3-543CD69BB9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7457" y="4762776"/>
                      <a:ext cx="24877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0</a:t>
                      </a:r>
                    </a:p>
                  </p:txBody>
                </p:sp>
                <p:sp>
                  <p:nvSpPr>
                    <p:cNvPr id="26" name="Textfeld 25">
                      <a:extLst>
                        <a:ext uri="{FF2B5EF4-FFF2-40B4-BE49-F238E27FC236}">
                          <a16:creationId xmlns:a16="http://schemas.microsoft.com/office/drawing/2014/main" id="{242BE15D-6923-DF43-AA28-F817F5E637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5867" y="4762776"/>
                      <a:ext cx="31289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50</a:t>
                      </a:r>
                    </a:p>
                  </p:txBody>
                </p:sp>
                <p:sp>
                  <p:nvSpPr>
                    <p:cNvPr id="27" name="Textfeld 26">
                      <a:extLst>
                        <a:ext uri="{FF2B5EF4-FFF2-40B4-BE49-F238E27FC236}">
                          <a16:creationId xmlns:a16="http://schemas.microsoft.com/office/drawing/2014/main" id="{6F6C6CF7-E778-1F4E-B155-AB0895BC1C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8397" y="4762776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10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0</a:t>
                      </a:r>
                    </a:p>
                  </p:txBody>
                </p:sp>
                <p:sp>
                  <p:nvSpPr>
                    <p:cNvPr id="28" name="Textfeld 27">
                      <a:extLst>
                        <a:ext uri="{FF2B5EF4-FFF2-40B4-BE49-F238E27FC236}">
                          <a16:creationId xmlns:a16="http://schemas.microsoft.com/office/drawing/2014/main" id="{2600D783-7CF7-134E-88A6-87FA8BF021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75047" y="4762776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15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0</a:t>
                      </a:r>
                    </a:p>
                  </p:txBody>
                </p:sp>
                <p:sp>
                  <p:nvSpPr>
                    <p:cNvPr id="29" name="Textfeld 28">
                      <a:extLst>
                        <a:ext uri="{FF2B5EF4-FFF2-40B4-BE49-F238E27FC236}">
                          <a16:creationId xmlns:a16="http://schemas.microsoft.com/office/drawing/2014/main" id="{3DBDD7CF-A0DB-C742-91E7-424A914CBB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81697" y="4762776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200</a:t>
                      </a:r>
                    </a:p>
                  </p:txBody>
                </p:sp>
                <p:sp>
                  <p:nvSpPr>
                    <p:cNvPr id="30" name="Textfeld 29">
                      <a:extLst>
                        <a:ext uri="{FF2B5EF4-FFF2-40B4-BE49-F238E27FC236}">
                          <a16:creationId xmlns:a16="http://schemas.microsoft.com/office/drawing/2014/main" id="{6CAE1CA5-977B-644E-A184-5BA43294A2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8347" y="4762776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dirty="0">
                          <a:solidFill>
                            <a:prstClr val="black"/>
                          </a:solidFill>
                          <a:latin typeface="Gill Sans Light"/>
                          <a:cs typeface="Gill Sans Light"/>
                        </a:rPr>
                        <a:t>25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0</a:t>
                      </a:r>
                    </a:p>
                  </p:txBody>
                </p:sp>
                <p:sp>
                  <p:nvSpPr>
                    <p:cNvPr id="31" name="Textfeld 30">
                      <a:extLst>
                        <a:ext uri="{FF2B5EF4-FFF2-40B4-BE49-F238E27FC236}">
                          <a16:creationId xmlns:a16="http://schemas.microsoft.com/office/drawing/2014/main" id="{8FD612D6-AEB5-1E40-9035-82F45A52A3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94999" y="4762776"/>
                      <a:ext cx="377016" cy="24621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35" tIns="45718" rIns="91435" bIns="45718" rtlCol="0">
                      <a:spAutoFit/>
                    </a:bodyPr>
                    <a:lstStyle/>
                    <a:p>
                      <a:pPr marL="0" marR="0" indent="0" algn="l" defTabSz="4571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Light"/>
                          <a:ea typeface="+mn-ea"/>
                          <a:cs typeface="Gill Sans Light"/>
                        </a:rPr>
                        <a:t>300</a:t>
                      </a:r>
                    </a:p>
                  </p:txBody>
                </p:sp>
              </p:grpSp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62F9403C-D2ED-D04C-BE9A-3085F18E3600}"/>
                      </a:ext>
                    </a:extLst>
                  </p:cNvPr>
                  <p:cNvSpPr txBox="1"/>
                  <p:nvPr/>
                </p:nvSpPr>
                <p:spPr>
                  <a:xfrm>
                    <a:off x="1609501" y="4903248"/>
                    <a:ext cx="1255462" cy="246217"/>
                  </a:xfrm>
                  <a:prstGeom prst="rect">
                    <a:avLst/>
                  </a:prstGeom>
                  <a:noFill/>
                </p:spPr>
                <p:txBody>
                  <a:bodyPr wrap="none" lIns="91435" tIns="45718" rIns="91435" bIns="45718" rtlCol="0">
                    <a:spAutoFit/>
                  </a:bodyPr>
                  <a:lstStyle/>
                  <a:p>
                    <a:pPr marL="0" marR="0" indent="0" algn="l" defTabSz="4571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de-DE" sz="1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collider</a:t>
                    </a:r>
                    <a:r>
                      <a: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 </a:t>
                    </a:r>
                    <a:r>
                      <a:rPr kumimoji="0" lang="de-DE" sz="1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position</a:t>
                    </a:r>
                    <a:r>
                      <a: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 [</a:t>
                    </a:r>
                    <a:r>
                      <a:rPr kumimoji="0" lang="de-DE" sz="1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a.u</a:t>
                    </a:r>
                    <a:r>
                      <a: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Light"/>
                        <a:ea typeface="+mn-ea"/>
                        <a:cs typeface="Gill Sans Light"/>
                      </a:rPr>
                      <a:t>.]</a:t>
                    </a:r>
                  </a:p>
                </p:txBody>
              </p:sp>
            </p:grpSp>
          </p:grpSp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1F8887A-5BF1-784F-A5F9-3F0AE2D44B10}"/>
                </a:ext>
              </a:extLst>
            </p:cNvPr>
            <p:cNvSpPr txBox="1"/>
            <p:nvPr/>
          </p:nvSpPr>
          <p:spPr>
            <a:xfrm>
              <a:off x="579979" y="5606486"/>
              <a:ext cx="3353665" cy="369328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marL="0" marR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electrons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from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1</a:t>
              </a:r>
              <a:r>
                <a:rPr kumimoji="0" lang="de-DE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st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wakefield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bucket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endParaRPr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8D97200A-4D5D-BC4F-826F-A0F049BE355D}"/>
              </a:ext>
            </a:extLst>
          </p:cNvPr>
          <p:cNvSpPr txBox="1"/>
          <p:nvPr/>
        </p:nvSpPr>
        <p:spPr>
          <a:xfrm>
            <a:off x="991782" y="1321326"/>
            <a:ext cx="2755873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Shock front &amp;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colliding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 pulse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F5818F6-6477-2D4F-9B25-5A70337DE538}"/>
              </a:ext>
            </a:extLst>
          </p:cNvPr>
          <p:cNvGrpSpPr/>
          <p:nvPr/>
        </p:nvGrpSpPr>
        <p:grpSpPr>
          <a:xfrm>
            <a:off x="4689487" y="1321326"/>
            <a:ext cx="4572000" cy="5257017"/>
            <a:chOff x="4689487" y="1321326"/>
            <a:chExt cx="4572000" cy="525701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4BA7F342-8889-FA4C-B164-968DE1A87F31}"/>
                </a:ext>
              </a:extLst>
            </p:cNvPr>
            <p:cNvGrpSpPr/>
            <p:nvPr/>
          </p:nvGrpSpPr>
          <p:grpSpPr>
            <a:xfrm>
              <a:off x="4689487" y="2610231"/>
              <a:ext cx="4572000" cy="3968112"/>
              <a:chOff x="4572000" y="2451312"/>
              <a:chExt cx="4572000" cy="3968112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33EAA44E-137A-F44E-9B0D-9120D17DE0AE}"/>
                  </a:ext>
                </a:extLst>
              </p:cNvPr>
              <p:cNvSpPr/>
              <p:nvPr/>
            </p:nvSpPr>
            <p:spPr>
              <a:xfrm>
                <a:off x="4572000" y="2451312"/>
                <a:ext cx="4572000" cy="3968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1A8CF130-306D-B241-9A3A-03A09A29F5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471" r="98" b="721"/>
              <a:stretch/>
            </p:blipFill>
            <p:spPr>
              <a:xfrm>
                <a:off x="4572000" y="2451313"/>
                <a:ext cx="4431280" cy="2632752"/>
              </a:xfrm>
              <a:prstGeom prst="rect">
                <a:avLst/>
              </a:prstGeom>
            </p:spPr>
          </p:pic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DE6D3C75-FEC6-D746-9EFF-D24A7ED1DD72}"/>
                </a:ext>
              </a:extLst>
            </p:cNvPr>
            <p:cNvSpPr txBox="1"/>
            <p:nvPr/>
          </p:nvSpPr>
          <p:spPr>
            <a:xfrm>
              <a:off x="5088816" y="5606486"/>
              <a:ext cx="3893876" cy="369328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marL="0" marR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electrons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from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1</a:t>
              </a:r>
              <a:r>
                <a:rPr kumimoji="0" lang="de-DE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st</a:t>
              </a:r>
              <a:r>
                <a:rPr kumimoji="0" lang="de-DE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&amp; 2</a:t>
              </a:r>
              <a:r>
                <a:rPr kumimoji="0" lang="de-DE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nd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wakefield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bucket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F97DD32-D105-BA49-B471-05121BA63FFA}"/>
                </a:ext>
              </a:extLst>
            </p:cNvPr>
            <p:cNvSpPr txBox="1"/>
            <p:nvPr/>
          </p:nvSpPr>
          <p:spPr>
            <a:xfrm>
              <a:off x="6012099" y="1321326"/>
              <a:ext cx="1786056" cy="369328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marL="0" marR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Shock front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</a:rPr>
                <a:t>alone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91435" tIns="45718" rIns="91435" bIns="45718" rtlCol="0">
        <a:spAutoFit/>
      </a:bodyPr>
      <a:lstStyle>
        <a:defPPr marL="0" marR="0" indent="0" algn="l" defTabSz="457154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Gill Sans Light"/>
            <a:ea typeface="+mn-ea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1442</Words>
  <Application>Microsoft Macintosh PowerPoint</Application>
  <PresentationFormat>Bildschirmpräsentation (4:3)</PresentationFormat>
  <Paragraphs>243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ＭＳ Ｐゴシック</vt:lpstr>
      <vt:lpstr>Arial</vt:lpstr>
      <vt:lpstr>Calibri</vt:lpstr>
      <vt:lpstr>Gill Sans Light</vt:lpstr>
      <vt:lpstr>Gill Sans MT</vt:lpstr>
      <vt:lpstr>Helvetica Neue Light</vt:lpstr>
      <vt:lpstr>SansSerif</vt:lpstr>
      <vt:lpstr>Custom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Microsoft Office-Benutzer</cp:lastModifiedBy>
  <cp:revision>78</cp:revision>
  <dcterms:created xsi:type="dcterms:W3CDTF">2019-03-31T21:15:34Z</dcterms:created>
  <dcterms:modified xsi:type="dcterms:W3CDTF">2019-05-08T09:14:05Z</dcterms:modified>
</cp:coreProperties>
</file>