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6" r:id="rId2"/>
    <p:sldId id="459" r:id="rId3"/>
    <p:sldId id="487" r:id="rId4"/>
    <p:sldId id="488" r:id="rId5"/>
    <p:sldId id="489" r:id="rId6"/>
    <p:sldId id="490" r:id="rId7"/>
    <p:sldId id="491" r:id="rId8"/>
    <p:sldId id="492" r:id="rId9"/>
    <p:sldId id="493" r:id="rId10"/>
    <p:sldId id="494" r:id="rId11"/>
    <p:sldId id="495" r:id="rId12"/>
    <p:sldId id="496" r:id="rId13"/>
    <p:sldId id="486" r:id="rId14"/>
  </p:sldIdLst>
  <p:sldSz cx="9144000" cy="6858000" type="screen4x3"/>
  <p:notesSz cx="6858000" cy="9144000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1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1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1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  <a:srgbClr val="FFFF00"/>
    <a:srgbClr val="9999CC"/>
    <a:srgbClr val="FF0000"/>
    <a:srgbClr val="0000FF"/>
    <a:srgbClr val="FFFFCC"/>
    <a:srgbClr val="D2E6FF"/>
    <a:srgbClr val="66FF33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01" autoAdjust="0"/>
    <p:restoredTop sz="83940" autoAdjust="0"/>
  </p:normalViewPr>
  <p:slideViewPr>
    <p:cSldViewPr>
      <p:cViewPr varScale="1">
        <p:scale>
          <a:sx n="91" d="100"/>
          <a:sy n="91" d="100"/>
        </p:scale>
        <p:origin x="1056" y="62"/>
      </p:cViewPr>
      <p:guideLst>
        <p:guide orient="horz" pos="2160"/>
        <p:guide pos="2880"/>
      </p:guideLst>
    </p:cSldViewPr>
  </p:slideViewPr>
  <p:outlineViewPr>
    <p:cViewPr>
      <p:scale>
        <a:sx n="25" d="100"/>
        <a:sy n="25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74C76A88-3BDC-4683-8460-756173549BC6}" type="datetimeFigureOut">
              <a:rPr lang="ru-RU"/>
              <a:pPr>
                <a:defRPr/>
              </a:pPr>
              <a:t>06.05.2019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A2D4406D-39AC-43E1-83AA-98CCA086DA6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337452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084112-AB54-4F60-8F20-A7DDA0B8CE9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570143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83AB29-9027-4137-B25E-6F0C8062B97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535809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DEF759-922A-4FB2-A37C-6A7EB9030BE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304195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B854CB-60A4-404E-9677-60AAFDB4C60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581159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7183A5-5340-46F0-BB6E-CA1665B426B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146534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166D18-2A6D-4A97-B586-2A7333E815B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054481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3FAB67-B8F1-4CC5-B512-493ABF11D62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669458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72123D-FC8D-4D90-958C-389A7E96D6C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982819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26A8CA-84C4-4D78-899A-D453352DF52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810185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46DD0D-FD15-47DC-807A-0A5B6B96D4E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693540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947EA0-52B3-422D-A868-8FA5872B87B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41833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+mn-lt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>
                <a:latin typeface="+mn-lt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>
                <a:latin typeface="+mn-lt"/>
              </a:defRPr>
            </a:lvl1pPr>
          </a:lstStyle>
          <a:p>
            <a:pPr>
              <a:defRPr/>
            </a:pPr>
            <a:fld id="{FC4315AF-B0CE-4C31-9CA4-D5C898B5FB2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6" r:id="rId1"/>
    <p:sldLayoutId id="2147483817" r:id="rId2"/>
    <p:sldLayoutId id="2147483818" r:id="rId3"/>
    <p:sldLayoutId id="2147483819" r:id="rId4"/>
    <p:sldLayoutId id="2147483820" r:id="rId5"/>
    <p:sldLayoutId id="2147483821" r:id="rId6"/>
    <p:sldLayoutId id="2147483822" r:id="rId7"/>
    <p:sldLayoutId id="2147483823" r:id="rId8"/>
    <p:sldLayoutId id="2147483824" r:id="rId9"/>
    <p:sldLayoutId id="2147483825" r:id="rId10"/>
    <p:sldLayoutId id="214748382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5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5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3"/>
          <p:cNvSpPr>
            <a:spLocks noChangeArrowheads="1"/>
          </p:cNvSpPr>
          <p:nvPr/>
        </p:nvSpPr>
        <p:spPr bwMode="auto">
          <a:xfrm>
            <a:off x="733724" y="548680"/>
            <a:ext cx="7789053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dirty="0">
                <a:latin typeface="Arial" panose="020B0604020202020204" pitchFamily="34" charset="0"/>
              </a:rPr>
              <a:t>Simulations of long-term wakefield evolution in a radially bounded plasma</a:t>
            </a:r>
            <a:endParaRPr lang="ru-RU" altLang="ru-RU" dirty="0">
              <a:latin typeface="Arial" panose="020B0604020202020204" pitchFamily="34" charset="0"/>
            </a:endParaRPr>
          </a:p>
        </p:txBody>
      </p:sp>
      <p:sp>
        <p:nvSpPr>
          <p:cNvPr id="27651" name="Rectangle 4"/>
          <p:cNvSpPr>
            <a:spLocks noChangeArrowheads="1"/>
          </p:cNvSpPr>
          <p:nvPr/>
        </p:nvSpPr>
        <p:spPr bwMode="auto">
          <a:xfrm>
            <a:off x="1098322" y="1988840"/>
            <a:ext cx="7335726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ctr" hangingPunct="1">
              <a:spcBef>
                <a:spcPct val="0"/>
              </a:spcBef>
              <a:buFontTx/>
              <a:buNone/>
            </a:pPr>
            <a:r>
              <a:rPr lang="en-US" altLang="ru-RU" sz="2000" u="sng" dirty="0">
                <a:latin typeface="Arial" panose="020B0604020202020204" pitchFamily="34" charset="0"/>
              </a:rPr>
              <a:t>K. V. </a:t>
            </a:r>
            <a:r>
              <a:rPr lang="en-US" altLang="ru-RU" sz="2000" u="sng" dirty="0" smtClean="0">
                <a:latin typeface="Arial" panose="020B0604020202020204" pitchFamily="34" charset="0"/>
              </a:rPr>
              <a:t>Lotov</a:t>
            </a:r>
            <a:r>
              <a:rPr lang="en-US" altLang="ru-RU" sz="2000" dirty="0" smtClean="0">
                <a:latin typeface="Arial" panose="020B0604020202020204" pitchFamily="34" charset="0"/>
              </a:rPr>
              <a:t>,</a:t>
            </a:r>
            <a:r>
              <a:rPr lang="en-US" altLang="ru-RU" sz="2000" baseline="30000" dirty="0" smtClean="0">
                <a:latin typeface="Arial" panose="020B0604020202020204" pitchFamily="34" charset="0"/>
              </a:rPr>
              <a:t>1,2</a:t>
            </a:r>
            <a:r>
              <a:rPr lang="en-US" altLang="ru-RU" sz="2000" dirty="0" smtClean="0">
                <a:latin typeface="Arial" panose="020B0604020202020204" pitchFamily="34" charset="0"/>
              </a:rPr>
              <a:t> </a:t>
            </a:r>
            <a:r>
              <a:rPr lang="en-US" altLang="ru-RU" sz="2000" dirty="0">
                <a:latin typeface="Arial" panose="020B0604020202020204" pitchFamily="34" charset="0"/>
              </a:rPr>
              <a:t>M. C. </a:t>
            </a:r>
            <a:r>
              <a:rPr lang="en-US" altLang="ru-RU" sz="2000" dirty="0" smtClean="0">
                <a:latin typeface="Arial" panose="020B0604020202020204" pitchFamily="34" charset="0"/>
              </a:rPr>
              <a:t>Downer,</a:t>
            </a:r>
            <a:r>
              <a:rPr lang="en-US" altLang="ru-RU" sz="2000" baseline="30000" dirty="0" smtClean="0">
                <a:latin typeface="Arial" panose="020B0604020202020204" pitchFamily="34" charset="0"/>
              </a:rPr>
              <a:t>3</a:t>
            </a:r>
            <a:r>
              <a:rPr lang="en-US" altLang="ru-RU" sz="2000" dirty="0" smtClean="0">
                <a:latin typeface="Arial" panose="020B0604020202020204" pitchFamily="34" charset="0"/>
              </a:rPr>
              <a:t> </a:t>
            </a:r>
            <a:r>
              <a:rPr lang="en-US" altLang="ru-RU" sz="2000" dirty="0">
                <a:latin typeface="Arial" panose="020B0604020202020204" pitchFamily="34" charset="0"/>
              </a:rPr>
              <a:t>M.J. </a:t>
            </a:r>
            <a:r>
              <a:rPr lang="en-US" altLang="ru-RU" sz="2000" dirty="0" smtClean="0">
                <a:latin typeface="Arial" panose="020B0604020202020204" pitchFamily="34" charset="0"/>
              </a:rPr>
              <a:t>Hogan,</a:t>
            </a:r>
            <a:r>
              <a:rPr lang="en-US" altLang="ru-RU" sz="2000" baseline="30000" dirty="0" smtClean="0">
                <a:latin typeface="Arial" panose="020B0604020202020204" pitchFamily="34" charset="0"/>
              </a:rPr>
              <a:t>4</a:t>
            </a:r>
            <a:r>
              <a:rPr lang="en-US" altLang="ru-RU" sz="2000" dirty="0" smtClean="0">
                <a:latin typeface="Arial" panose="020B0604020202020204" pitchFamily="34" charset="0"/>
              </a:rPr>
              <a:t> V</a:t>
            </a:r>
            <a:r>
              <a:rPr lang="en-US" altLang="ru-RU" sz="2000" dirty="0">
                <a:latin typeface="Arial" panose="020B0604020202020204" pitchFamily="34" charset="0"/>
              </a:rPr>
              <a:t>. K. </a:t>
            </a:r>
            <a:r>
              <a:rPr lang="en-US" altLang="ru-RU" sz="2000" dirty="0" smtClean="0">
                <a:latin typeface="Arial" panose="020B0604020202020204" pitchFamily="34" charset="0"/>
              </a:rPr>
              <a:t>Khudyakov,</a:t>
            </a:r>
            <a:r>
              <a:rPr lang="en-US" altLang="ru-RU" sz="2000" baseline="30000" dirty="0" smtClean="0">
                <a:latin typeface="Arial" panose="020B0604020202020204" pitchFamily="34" charset="0"/>
              </a:rPr>
              <a:t>1,2</a:t>
            </a:r>
            <a:r>
              <a:rPr lang="en-US" altLang="ru-RU" sz="2000" dirty="0" smtClean="0">
                <a:latin typeface="Arial" panose="020B0604020202020204" pitchFamily="34" charset="0"/>
              </a:rPr>
              <a:t> </a:t>
            </a:r>
          </a:p>
          <a:p>
            <a:pPr algn="ctr" eaLnBrk="1" fontAlgn="ctr" hangingPunct="1">
              <a:spcBef>
                <a:spcPct val="0"/>
              </a:spcBef>
              <a:buFontTx/>
              <a:buNone/>
            </a:pPr>
            <a:r>
              <a:rPr lang="en-US" altLang="ru-RU" sz="2000" dirty="0" smtClean="0">
                <a:latin typeface="Arial" panose="020B0604020202020204" pitchFamily="34" charset="0"/>
              </a:rPr>
              <a:t>T</a:t>
            </a:r>
            <a:r>
              <a:rPr lang="en-US" altLang="ru-RU" sz="2000" dirty="0">
                <a:latin typeface="Arial" panose="020B0604020202020204" pitchFamily="34" charset="0"/>
              </a:rPr>
              <a:t>. </a:t>
            </a:r>
            <a:r>
              <a:rPr lang="en-US" altLang="ru-RU" sz="2000" dirty="0" smtClean="0">
                <a:latin typeface="Arial" panose="020B0604020202020204" pitchFamily="34" charset="0"/>
              </a:rPr>
              <a:t>Silva,</a:t>
            </a:r>
            <a:r>
              <a:rPr lang="en-US" altLang="ru-RU" sz="2000" baseline="30000" dirty="0" smtClean="0">
                <a:latin typeface="Arial" panose="020B0604020202020204" pitchFamily="34" charset="0"/>
              </a:rPr>
              <a:t>5</a:t>
            </a:r>
            <a:r>
              <a:rPr lang="en-US" altLang="ru-RU" sz="2000" dirty="0" smtClean="0">
                <a:latin typeface="Arial" panose="020B0604020202020204" pitchFamily="34" charset="0"/>
              </a:rPr>
              <a:t> </a:t>
            </a:r>
            <a:r>
              <a:rPr lang="en-US" altLang="ru-RU" sz="2000" dirty="0">
                <a:latin typeface="Arial" panose="020B0604020202020204" pitchFamily="34" charset="0"/>
              </a:rPr>
              <a:t>A. </a:t>
            </a:r>
            <a:r>
              <a:rPr lang="en-US" altLang="ru-RU" sz="2000" dirty="0" smtClean="0">
                <a:latin typeface="Arial" panose="020B0604020202020204" pitchFamily="34" charset="0"/>
              </a:rPr>
              <a:t>Sosedkin,</a:t>
            </a:r>
            <a:r>
              <a:rPr lang="en-US" altLang="ru-RU" sz="2000" baseline="30000" dirty="0" smtClean="0">
                <a:latin typeface="Arial" panose="020B0604020202020204" pitchFamily="34" charset="0"/>
              </a:rPr>
              <a:t>1,2</a:t>
            </a:r>
            <a:r>
              <a:rPr lang="en-US" altLang="ru-RU" sz="2000" dirty="0" smtClean="0">
                <a:latin typeface="Arial" panose="020B0604020202020204" pitchFamily="34" charset="0"/>
              </a:rPr>
              <a:t> </a:t>
            </a:r>
            <a:r>
              <a:rPr lang="en-US" altLang="ru-RU" sz="2000" dirty="0">
                <a:latin typeface="Arial" panose="020B0604020202020204" pitchFamily="34" charset="0"/>
              </a:rPr>
              <a:t>J. </a:t>
            </a:r>
            <a:r>
              <a:rPr lang="en-US" altLang="ru-RU" sz="2000" dirty="0" smtClean="0">
                <a:latin typeface="Arial" panose="020B0604020202020204" pitchFamily="34" charset="0"/>
              </a:rPr>
              <a:t>Vieira</a:t>
            </a:r>
            <a:r>
              <a:rPr lang="en-US" altLang="ru-RU" sz="2000" dirty="0">
                <a:latin typeface="Arial" panose="020B0604020202020204" pitchFamily="34" charset="0"/>
              </a:rPr>
              <a:t>,</a:t>
            </a:r>
            <a:r>
              <a:rPr lang="en-US" altLang="ru-RU" sz="2000" baseline="30000" dirty="0">
                <a:latin typeface="Arial" panose="020B0604020202020204" pitchFamily="34" charset="0"/>
              </a:rPr>
              <a:t>5</a:t>
            </a:r>
            <a:r>
              <a:rPr lang="en-US" altLang="ru-RU" sz="2000" dirty="0" smtClean="0">
                <a:latin typeface="Arial" panose="020B0604020202020204" pitchFamily="34" charset="0"/>
              </a:rPr>
              <a:t> </a:t>
            </a:r>
            <a:r>
              <a:rPr lang="en-US" altLang="ru-RU" sz="2000" dirty="0">
                <a:latin typeface="Arial" panose="020B0604020202020204" pitchFamily="34" charset="0"/>
              </a:rPr>
              <a:t>V. </a:t>
            </a:r>
            <a:r>
              <a:rPr lang="en-US" altLang="ru-RU" sz="2000" dirty="0" smtClean="0">
                <a:latin typeface="Arial" panose="020B0604020202020204" pitchFamily="34" charset="0"/>
              </a:rPr>
              <a:t>Yakimenko</a:t>
            </a:r>
            <a:r>
              <a:rPr lang="en-US" altLang="ru-RU" sz="2000" dirty="0">
                <a:latin typeface="Arial" panose="020B0604020202020204" pitchFamily="34" charset="0"/>
              </a:rPr>
              <a:t>,</a:t>
            </a:r>
            <a:r>
              <a:rPr lang="en-US" altLang="ru-RU" sz="2000" baseline="30000" dirty="0">
                <a:latin typeface="Arial" panose="020B0604020202020204" pitchFamily="34" charset="0"/>
              </a:rPr>
              <a:t>4</a:t>
            </a:r>
            <a:r>
              <a:rPr lang="en-US" altLang="ru-RU" sz="2000" dirty="0" smtClean="0">
                <a:latin typeface="Arial" panose="020B0604020202020204" pitchFamily="34" charset="0"/>
              </a:rPr>
              <a:t> </a:t>
            </a:r>
            <a:r>
              <a:rPr lang="en-US" altLang="ru-RU" sz="2000" dirty="0">
                <a:latin typeface="Arial" panose="020B0604020202020204" pitchFamily="34" charset="0"/>
              </a:rPr>
              <a:t>R. </a:t>
            </a:r>
            <a:r>
              <a:rPr lang="en-US" altLang="ru-RU" sz="2000" dirty="0" smtClean="0">
                <a:latin typeface="Arial" panose="020B0604020202020204" pitchFamily="34" charset="0"/>
              </a:rPr>
              <a:t>Zgadzaj</a:t>
            </a:r>
            <a:r>
              <a:rPr lang="en-US" altLang="ru-RU" sz="2000" baseline="30000" dirty="0" smtClean="0">
                <a:latin typeface="Arial" panose="020B0604020202020204" pitchFamily="34" charset="0"/>
              </a:rPr>
              <a:t>3</a:t>
            </a:r>
            <a:endParaRPr lang="en-US" altLang="ru-RU" sz="2000" dirty="0" smtClean="0">
              <a:latin typeface="Arial" panose="020B0604020202020204" pitchFamily="34" charset="0"/>
            </a:endParaRPr>
          </a:p>
        </p:txBody>
      </p:sp>
      <p:sp>
        <p:nvSpPr>
          <p:cNvPr id="27652" name="Rectangle 5"/>
          <p:cNvSpPr>
            <a:spLocks noChangeArrowheads="1"/>
          </p:cNvSpPr>
          <p:nvPr/>
        </p:nvSpPr>
        <p:spPr bwMode="auto">
          <a:xfrm>
            <a:off x="1908175" y="3428429"/>
            <a:ext cx="6955750" cy="2585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ctr" hangingPunct="1">
              <a:spcBef>
                <a:spcPct val="0"/>
              </a:spcBef>
              <a:buFontTx/>
              <a:buNone/>
            </a:pPr>
            <a:r>
              <a:rPr lang="en-US" altLang="ru-RU" sz="1800" baseline="30000" dirty="0" smtClean="0">
                <a:latin typeface="Arial" panose="020B0604020202020204" pitchFamily="34" charset="0"/>
              </a:rPr>
              <a:t>1 </a:t>
            </a:r>
            <a:r>
              <a:rPr lang="ru-RU" altLang="ru-RU" sz="1800" dirty="0" err="1" smtClean="0">
                <a:latin typeface="Arial" panose="020B0604020202020204" pitchFamily="34" charset="0"/>
              </a:rPr>
              <a:t>Budker</a:t>
            </a:r>
            <a:r>
              <a:rPr lang="ru-RU" altLang="ru-RU" sz="1800" dirty="0" smtClean="0">
                <a:latin typeface="Arial" panose="020B0604020202020204" pitchFamily="34" charset="0"/>
              </a:rPr>
              <a:t> </a:t>
            </a:r>
            <a:r>
              <a:rPr lang="ru-RU" altLang="ru-RU" sz="1800" dirty="0">
                <a:latin typeface="Arial" panose="020B0604020202020204" pitchFamily="34" charset="0"/>
              </a:rPr>
              <a:t>I</a:t>
            </a:r>
            <a:r>
              <a:rPr lang="en-US" altLang="ru-RU" sz="1800" dirty="0" err="1">
                <a:latin typeface="Arial" panose="020B0604020202020204" pitchFamily="34" charset="0"/>
              </a:rPr>
              <a:t>nstitute</a:t>
            </a:r>
            <a:r>
              <a:rPr lang="en-US" altLang="ru-RU" sz="1800" dirty="0">
                <a:latin typeface="Arial" panose="020B0604020202020204" pitchFamily="34" charset="0"/>
              </a:rPr>
              <a:t> of </a:t>
            </a:r>
            <a:r>
              <a:rPr lang="ru-RU" altLang="ru-RU" sz="1800" dirty="0">
                <a:latin typeface="Arial" panose="020B0604020202020204" pitchFamily="34" charset="0"/>
              </a:rPr>
              <a:t>N</a:t>
            </a:r>
            <a:r>
              <a:rPr lang="en-US" altLang="ru-RU" sz="1800" dirty="0" err="1">
                <a:latin typeface="Arial" panose="020B0604020202020204" pitchFamily="34" charset="0"/>
              </a:rPr>
              <a:t>uclear</a:t>
            </a:r>
            <a:r>
              <a:rPr lang="en-US" altLang="ru-RU" sz="1800" dirty="0">
                <a:latin typeface="Arial" panose="020B0604020202020204" pitchFamily="34" charset="0"/>
              </a:rPr>
              <a:t> </a:t>
            </a:r>
            <a:r>
              <a:rPr lang="ru-RU" altLang="ru-RU" sz="1800" dirty="0">
                <a:latin typeface="Arial" panose="020B0604020202020204" pitchFamily="34" charset="0"/>
              </a:rPr>
              <a:t>P</a:t>
            </a:r>
            <a:r>
              <a:rPr lang="en-US" altLang="ru-RU" sz="1800" dirty="0" err="1">
                <a:latin typeface="Arial" panose="020B0604020202020204" pitchFamily="34" charset="0"/>
              </a:rPr>
              <a:t>hysics</a:t>
            </a:r>
            <a:r>
              <a:rPr lang="en-US" altLang="ru-RU" sz="1800" dirty="0">
                <a:latin typeface="Arial" panose="020B0604020202020204" pitchFamily="34" charset="0"/>
              </a:rPr>
              <a:t> SB RAS, </a:t>
            </a:r>
            <a:r>
              <a:rPr lang="ru-RU" altLang="ru-RU" sz="1800" dirty="0" err="1">
                <a:latin typeface="Arial" panose="020B0604020202020204" pitchFamily="34" charset="0"/>
              </a:rPr>
              <a:t>Novosibirsk</a:t>
            </a:r>
            <a:r>
              <a:rPr lang="ru-RU" altLang="ru-RU" sz="1800" dirty="0">
                <a:latin typeface="Arial" panose="020B0604020202020204" pitchFamily="34" charset="0"/>
              </a:rPr>
              <a:t>, </a:t>
            </a:r>
            <a:r>
              <a:rPr lang="ru-RU" altLang="ru-RU" sz="1800" dirty="0" err="1">
                <a:latin typeface="Arial" panose="020B0604020202020204" pitchFamily="34" charset="0"/>
              </a:rPr>
              <a:t>Russia</a:t>
            </a:r>
            <a:endParaRPr lang="en-US" altLang="ru-RU" sz="1800" dirty="0">
              <a:latin typeface="Arial" panose="020B0604020202020204" pitchFamily="34" charset="0"/>
            </a:endParaRPr>
          </a:p>
          <a:p>
            <a:pPr eaLnBrk="1" fontAlgn="ctr" hangingPunct="1">
              <a:spcBef>
                <a:spcPct val="0"/>
              </a:spcBef>
              <a:buFontTx/>
              <a:buNone/>
            </a:pPr>
            <a:endParaRPr lang="en-US" altLang="ru-RU" sz="1800" dirty="0">
              <a:latin typeface="Arial" panose="020B0604020202020204" pitchFamily="34" charset="0"/>
            </a:endParaRPr>
          </a:p>
          <a:p>
            <a:pPr eaLnBrk="1" fontAlgn="ctr" hangingPunct="1">
              <a:spcBef>
                <a:spcPct val="0"/>
              </a:spcBef>
              <a:buFontTx/>
              <a:buNone/>
            </a:pPr>
            <a:r>
              <a:rPr lang="en-US" altLang="ru-RU" sz="1800" baseline="30000" dirty="0" smtClean="0">
                <a:latin typeface="Arial" panose="020B0604020202020204" pitchFamily="34" charset="0"/>
              </a:rPr>
              <a:t>2 </a:t>
            </a:r>
            <a:r>
              <a:rPr lang="en-US" altLang="ru-RU" sz="1800" dirty="0" smtClean="0">
                <a:latin typeface="Arial" panose="020B0604020202020204" pitchFamily="34" charset="0"/>
              </a:rPr>
              <a:t>Novosibirsk </a:t>
            </a:r>
            <a:r>
              <a:rPr lang="en-US" altLang="ru-RU" sz="1800" dirty="0">
                <a:latin typeface="Arial" panose="020B0604020202020204" pitchFamily="34" charset="0"/>
              </a:rPr>
              <a:t>State University, </a:t>
            </a:r>
            <a:r>
              <a:rPr lang="ru-RU" altLang="ru-RU" sz="1800" dirty="0" err="1">
                <a:latin typeface="Arial" panose="020B0604020202020204" pitchFamily="34" charset="0"/>
              </a:rPr>
              <a:t>Novosibirsk</a:t>
            </a:r>
            <a:r>
              <a:rPr lang="ru-RU" altLang="ru-RU" sz="1800" dirty="0">
                <a:latin typeface="Arial" panose="020B0604020202020204" pitchFamily="34" charset="0"/>
              </a:rPr>
              <a:t>, </a:t>
            </a:r>
            <a:r>
              <a:rPr lang="ru-RU" altLang="ru-RU" sz="1800" dirty="0" err="1" smtClean="0">
                <a:latin typeface="Arial" panose="020B0604020202020204" pitchFamily="34" charset="0"/>
              </a:rPr>
              <a:t>Russia</a:t>
            </a:r>
            <a:endParaRPr lang="en-US" altLang="ru-RU" sz="1800" dirty="0" smtClean="0">
              <a:latin typeface="Arial" panose="020B0604020202020204" pitchFamily="34" charset="0"/>
            </a:endParaRPr>
          </a:p>
          <a:p>
            <a:pPr eaLnBrk="1" fontAlgn="ctr" hangingPunct="1">
              <a:spcBef>
                <a:spcPct val="0"/>
              </a:spcBef>
              <a:buFontTx/>
              <a:buNone/>
            </a:pPr>
            <a:endParaRPr lang="en-US" altLang="ru-RU" sz="1800" dirty="0">
              <a:latin typeface="Arial" panose="020B0604020202020204" pitchFamily="34" charset="0"/>
            </a:endParaRPr>
          </a:p>
          <a:p>
            <a:pPr eaLnBrk="1" fontAlgn="ctr" hangingPunct="1">
              <a:spcBef>
                <a:spcPct val="0"/>
              </a:spcBef>
              <a:buFontTx/>
              <a:buNone/>
            </a:pPr>
            <a:r>
              <a:rPr lang="en-US" altLang="ru-RU" sz="1800" baseline="30000" dirty="0">
                <a:latin typeface="Arial" panose="020B0604020202020204" pitchFamily="34" charset="0"/>
              </a:rPr>
              <a:t>3 </a:t>
            </a:r>
            <a:r>
              <a:rPr lang="en-US" altLang="ru-RU" sz="1800" dirty="0">
                <a:latin typeface="Arial" panose="020B0604020202020204" pitchFamily="34" charset="0"/>
              </a:rPr>
              <a:t>The University of Texas at Austin, Austin, </a:t>
            </a:r>
            <a:r>
              <a:rPr lang="en-US" altLang="ru-RU" sz="1800" dirty="0" smtClean="0">
                <a:latin typeface="Arial" panose="020B0604020202020204" pitchFamily="34" charset="0"/>
              </a:rPr>
              <a:t>Texas, USA</a:t>
            </a:r>
          </a:p>
          <a:p>
            <a:pPr eaLnBrk="1" fontAlgn="ctr" hangingPunct="1">
              <a:spcBef>
                <a:spcPct val="0"/>
              </a:spcBef>
              <a:buFontTx/>
              <a:buNone/>
            </a:pPr>
            <a:endParaRPr lang="en-US" altLang="ru-RU" sz="1800" dirty="0">
              <a:latin typeface="Arial" panose="020B0604020202020204" pitchFamily="34" charset="0"/>
            </a:endParaRPr>
          </a:p>
          <a:p>
            <a:pPr eaLnBrk="1" fontAlgn="ctr" hangingPunct="1">
              <a:spcBef>
                <a:spcPct val="0"/>
              </a:spcBef>
              <a:buFontTx/>
              <a:buNone/>
            </a:pPr>
            <a:r>
              <a:rPr lang="en-US" altLang="ru-RU" sz="1800" baseline="30000" dirty="0">
                <a:latin typeface="Arial" panose="020B0604020202020204" pitchFamily="34" charset="0"/>
              </a:rPr>
              <a:t>4 </a:t>
            </a:r>
            <a:r>
              <a:rPr lang="en-US" altLang="ru-RU" sz="1800" dirty="0">
                <a:latin typeface="Arial" panose="020B0604020202020204" pitchFamily="34" charset="0"/>
              </a:rPr>
              <a:t>SLAC National Accelerator Laboratory, Menlo Park, </a:t>
            </a:r>
            <a:r>
              <a:rPr lang="en-US" altLang="ru-RU" sz="1800" dirty="0" smtClean="0">
                <a:latin typeface="Arial" panose="020B0604020202020204" pitchFamily="34" charset="0"/>
              </a:rPr>
              <a:t>CA, USA</a:t>
            </a:r>
          </a:p>
          <a:p>
            <a:pPr eaLnBrk="1" fontAlgn="ctr" hangingPunct="1">
              <a:spcBef>
                <a:spcPct val="0"/>
              </a:spcBef>
              <a:buFontTx/>
              <a:buNone/>
            </a:pPr>
            <a:endParaRPr lang="en-US" altLang="ru-RU" sz="1800" dirty="0">
              <a:latin typeface="Arial" panose="020B0604020202020204" pitchFamily="34" charset="0"/>
            </a:endParaRPr>
          </a:p>
          <a:p>
            <a:pPr eaLnBrk="1" fontAlgn="ctr" hangingPunct="1">
              <a:spcBef>
                <a:spcPct val="0"/>
              </a:spcBef>
              <a:buFontTx/>
              <a:buNone/>
            </a:pPr>
            <a:r>
              <a:rPr lang="en-US" altLang="ru-RU" sz="1800" baseline="30000" dirty="0" smtClean="0">
                <a:latin typeface="Arial" panose="020B0604020202020204" pitchFamily="34" charset="0"/>
              </a:rPr>
              <a:t>5 </a:t>
            </a:r>
            <a:r>
              <a:rPr lang="pt-BR" altLang="ru-RU" sz="1800" dirty="0">
                <a:latin typeface="Arial" panose="020B0604020202020204" pitchFamily="34" charset="0"/>
              </a:rPr>
              <a:t>Insituto Superior </a:t>
            </a:r>
            <a:r>
              <a:rPr lang="pt-BR" altLang="ru-RU" sz="1800" dirty="0" smtClean="0">
                <a:latin typeface="Arial" panose="020B0604020202020204" pitchFamily="34" charset="0"/>
              </a:rPr>
              <a:t>Tecnico</a:t>
            </a:r>
            <a:r>
              <a:rPr lang="pt-BR" altLang="ru-RU" sz="1800" dirty="0">
                <a:latin typeface="Arial" panose="020B0604020202020204" pitchFamily="34" charset="0"/>
              </a:rPr>
              <a:t>, Lisboa, Portugal</a:t>
            </a:r>
            <a:endParaRPr lang="ru-RU" altLang="ru-RU" sz="1800" dirty="0">
              <a:latin typeface="Arial" panose="020B0604020202020204" pitchFamily="34" charset="0"/>
            </a:endParaRPr>
          </a:p>
        </p:txBody>
      </p:sp>
      <p:pic>
        <p:nvPicPr>
          <p:cNvPr id="27654" name="Picture 2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3356992"/>
            <a:ext cx="935038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650" y="3977469"/>
            <a:ext cx="1152525" cy="430358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650" y="4593406"/>
            <a:ext cx="1152525" cy="32424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5650" y="5673526"/>
            <a:ext cx="1152525" cy="26642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3724" y="5152001"/>
            <a:ext cx="1152525" cy="1930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20725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678" name="Text Box 6"/>
          <p:cNvSpPr txBox="1">
            <a:spLocks noChangeArrowheads="1"/>
          </p:cNvSpPr>
          <p:nvPr/>
        </p:nvSpPr>
        <p:spPr bwMode="auto">
          <a:xfrm>
            <a:off x="144463" y="549275"/>
            <a:ext cx="882015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ru-RU" sz="1800" dirty="0" smtClean="0">
                <a:solidFill>
                  <a:srgbClr val="0070C0"/>
                </a:solidFill>
                <a:latin typeface="Arial" panose="020B0604020202020204" pitchFamily="34" charset="0"/>
              </a:rPr>
              <a:t>Physics </a:t>
            </a:r>
            <a:r>
              <a:rPr lang="en-US" altLang="ru-RU" sz="1800" dirty="0">
                <a:solidFill>
                  <a:srgbClr val="0070C0"/>
                </a:solidFill>
                <a:latin typeface="Arial" panose="020B0604020202020204" pitchFamily="34" charset="0"/>
              </a:rPr>
              <a:t>of long-term </a:t>
            </a:r>
            <a:r>
              <a:rPr lang="en-US" altLang="ru-RU" sz="1800" dirty="0" smtClean="0">
                <a:solidFill>
                  <a:srgbClr val="0070C0"/>
                </a:solidFill>
                <a:latin typeface="Arial" panose="020B0604020202020204" pitchFamily="34" charset="0"/>
              </a:rPr>
              <a:t>wake </a:t>
            </a:r>
            <a:r>
              <a:rPr lang="en-US" altLang="ru-RU" sz="1800" dirty="0">
                <a:solidFill>
                  <a:srgbClr val="0070C0"/>
                </a:solidFill>
                <a:latin typeface="Arial" panose="020B0604020202020204" pitchFamily="34" charset="0"/>
              </a:rPr>
              <a:t>evolution </a:t>
            </a:r>
          </a:p>
        </p:txBody>
      </p:sp>
      <p:sp>
        <p:nvSpPr>
          <p:cNvPr id="14" name="Text Box 2"/>
          <p:cNvSpPr txBox="1">
            <a:spLocks noChangeArrowheads="1"/>
          </p:cNvSpPr>
          <p:nvPr/>
        </p:nvSpPr>
        <p:spPr bwMode="auto">
          <a:xfrm>
            <a:off x="2376489" y="0"/>
            <a:ext cx="6767512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None/>
            </a:pPr>
            <a:r>
              <a:rPr lang="en-US" altLang="ru-RU" sz="1400" dirty="0">
                <a:latin typeface="Tahoma" panose="020B0604030504040204" pitchFamily="34" charset="0"/>
              </a:rPr>
              <a:t>presented by </a:t>
            </a:r>
            <a:r>
              <a:rPr lang="en-US" altLang="ru-RU" sz="1400" dirty="0" err="1">
                <a:latin typeface="Tahoma" panose="020B0604030504040204" pitchFamily="34" charset="0"/>
              </a:rPr>
              <a:t>K.Lotov</a:t>
            </a:r>
            <a:r>
              <a:rPr lang="en-US" altLang="ru-RU" sz="1400" dirty="0">
                <a:latin typeface="Tahoma" panose="020B0604030504040204" pitchFamily="34" charset="0"/>
              </a:rPr>
              <a:t> at </a:t>
            </a:r>
            <a:r>
              <a:rPr lang="en-US" altLang="ru-RU" sz="1400" dirty="0" smtClean="0">
                <a:latin typeface="Tahoma" panose="020B0604030504040204" pitchFamily="34" charset="0"/>
              </a:rPr>
              <a:t>LPAW-2019, Split, Croatia, 06.05.2019</a:t>
            </a:r>
            <a:r>
              <a:rPr lang="en-US" altLang="ru-RU" sz="1400" dirty="0">
                <a:latin typeface="Tahoma" panose="020B0604030504040204" pitchFamily="34" charset="0"/>
              </a:rPr>
              <a:t>	page </a:t>
            </a:r>
            <a:r>
              <a:rPr lang="en-US" altLang="ru-RU" sz="1400" dirty="0" smtClean="0">
                <a:latin typeface="Tahoma" panose="020B0604030504040204" pitchFamily="34" charset="0"/>
              </a:rPr>
              <a:t>10 </a:t>
            </a:r>
            <a:r>
              <a:rPr lang="en-US" altLang="ru-RU" sz="1400" dirty="0">
                <a:latin typeface="Tahoma" panose="020B0604030504040204" pitchFamily="34" charset="0"/>
              </a:rPr>
              <a:t>of 13</a:t>
            </a:r>
            <a:endParaRPr lang="ru-RU" altLang="ru-RU" sz="1400" dirty="0">
              <a:latin typeface="Tahoma" panose="020B0604030504040204" pitchFamily="34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584" y="0"/>
            <a:ext cx="1152525" cy="430358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438" y="1268760"/>
            <a:ext cx="8446062" cy="460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611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20725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678" name="Text Box 6"/>
          <p:cNvSpPr txBox="1">
            <a:spLocks noChangeArrowheads="1"/>
          </p:cNvSpPr>
          <p:nvPr/>
        </p:nvSpPr>
        <p:spPr bwMode="auto">
          <a:xfrm>
            <a:off x="144463" y="549275"/>
            <a:ext cx="882015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ru-RU" sz="1800" dirty="0" smtClean="0">
                <a:solidFill>
                  <a:srgbClr val="0070C0"/>
                </a:solidFill>
                <a:latin typeface="Arial" panose="020B0604020202020204" pitchFamily="34" charset="0"/>
              </a:rPr>
              <a:t>Initial ionization</a:t>
            </a:r>
            <a:endParaRPr lang="en-US" altLang="ru-RU" sz="1800" dirty="0">
              <a:solidFill>
                <a:srgbClr val="0070C0"/>
              </a:solidFill>
              <a:latin typeface="Arial" panose="020B0604020202020204" pitchFamily="34" charset="0"/>
            </a:endParaRPr>
          </a:p>
        </p:txBody>
      </p:sp>
      <p:sp>
        <p:nvSpPr>
          <p:cNvPr id="14" name="Text Box 2"/>
          <p:cNvSpPr txBox="1">
            <a:spLocks noChangeArrowheads="1"/>
          </p:cNvSpPr>
          <p:nvPr/>
        </p:nvSpPr>
        <p:spPr bwMode="auto">
          <a:xfrm>
            <a:off x="2376489" y="0"/>
            <a:ext cx="6767512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None/>
            </a:pPr>
            <a:r>
              <a:rPr lang="en-US" altLang="ru-RU" sz="1400" dirty="0">
                <a:latin typeface="Tahoma" panose="020B0604030504040204" pitchFamily="34" charset="0"/>
              </a:rPr>
              <a:t>presented by </a:t>
            </a:r>
            <a:r>
              <a:rPr lang="en-US" altLang="ru-RU" sz="1400" dirty="0" err="1">
                <a:latin typeface="Tahoma" panose="020B0604030504040204" pitchFamily="34" charset="0"/>
              </a:rPr>
              <a:t>K.Lotov</a:t>
            </a:r>
            <a:r>
              <a:rPr lang="en-US" altLang="ru-RU" sz="1400" dirty="0">
                <a:latin typeface="Tahoma" panose="020B0604030504040204" pitchFamily="34" charset="0"/>
              </a:rPr>
              <a:t> at </a:t>
            </a:r>
            <a:r>
              <a:rPr lang="en-US" altLang="ru-RU" sz="1400" dirty="0" smtClean="0">
                <a:latin typeface="Tahoma" panose="020B0604030504040204" pitchFamily="34" charset="0"/>
              </a:rPr>
              <a:t>LPAW-2019, Split, Croatia, 06.05.2019</a:t>
            </a:r>
            <a:r>
              <a:rPr lang="en-US" altLang="ru-RU" sz="1400" dirty="0">
                <a:latin typeface="Tahoma" panose="020B0604030504040204" pitchFamily="34" charset="0"/>
              </a:rPr>
              <a:t>	page </a:t>
            </a:r>
            <a:r>
              <a:rPr lang="en-US" altLang="ru-RU" sz="1400" dirty="0" smtClean="0">
                <a:latin typeface="Tahoma" panose="020B0604030504040204" pitchFamily="34" charset="0"/>
              </a:rPr>
              <a:t>11 </a:t>
            </a:r>
            <a:r>
              <a:rPr lang="en-US" altLang="ru-RU" sz="1400" dirty="0">
                <a:latin typeface="Tahoma" panose="020B0604030504040204" pitchFamily="34" charset="0"/>
              </a:rPr>
              <a:t>of 13</a:t>
            </a:r>
            <a:endParaRPr lang="ru-RU" altLang="ru-RU" sz="1400" dirty="0">
              <a:latin typeface="Tahoma" panose="020B0604030504040204" pitchFamily="34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584" y="0"/>
            <a:ext cx="1152525" cy="430358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5616" y="1064657"/>
            <a:ext cx="4784589" cy="32645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012160" y="2636912"/>
            <a:ext cx="302523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1. High-energy </a:t>
            </a:r>
            <a:r>
              <a:rPr lang="en-US" dirty="0"/>
              <a:t>electrons, which </a:t>
            </a:r>
            <a:r>
              <a:rPr lang="en-US" dirty="0" smtClean="0"/>
              <a:t>enter the surrounding gas first</a:t>
            </a:r>
            <a:r>
              <a:rPr lang="en-US" dirty="0"/>
              <a:t>, ionize </a:t>
            </a:r>
            <a:r>
              <a:rPr lang="en-US" dirty="0" smtClean="0"/>
              <a:t>inefficiently, as </a:t>
            </a:r>
            <a:r>
              <a:rPr lang="en-US" dirty="0"/>
              <a:t>their </a:t>
            </a:r>
            <a:r>
              <a:rPr lang="en-US" dirty="0" smtClean="0"/>
              <a:t>density is low </a:t>
            </a:r>
            <a:r>
              <a:rPr lang="en-US" dirty="0"/>
              <a:t>and ionization cross-section </a:t>
            </a:r>
            <a:r>
              <a:rPr lang="en-US" dirty="0" smtClean="0"/>
              <a:t>is small because of a high energy.</a:t>
            </a:r>
            <a:endParaRPr lang="ru-RU" dirty="0"/>
          </a:p>
        </p:txBody>
      </p:sp>
      <p:cxnSp>
        <p:nvCxnSpPr>
          <p:cNvPr id="5" name="Прямая со стрелкой 4"/>
          <p:cNvCxnSpPr>
            <a:stCxn id="3" idx="1"/>
          </p:cNvCxnSpPr>
          <p:nvPr/>
        </p:nvCxnSpPr>
        <p:spPr>
          <a:xfrm flipH="1">
            <a:off x="4355976" y="3221688"/>
            <a:ext cx="1656184" cy="63936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6012160" y="1085262"/>
            <a:ext cx="270424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2. Original ions are accelerated to multi-</a:t>
            </a:r>
            <a:r>
              <a:rPr lang="en-US" dirty="0" err="1" smtClean="0"/>
              <a:t>keV</a:t>
            </a:r>
            <a:r>
              <a:rPr lang="en-US" dirty="0" smtClean="0"/>
              <a:t> energies and efficiently ionize neutrals (many new ions per original ion).</a:t>
            </a:r>
          </a:p>
          <a:p>
            <a:r>
              <a:rPr lang="en-US" dirty="0" smtClean="0"/>
              <a:t>A </a:t>
            </a:r>
            <a:r>
              <a:rPr lang="en-US" dirty="0"/>
              <a:t>moving front of fast ions creates </a:t>
            </a:r>
            <a:r>
              <a:rPr lang="en-US" dirty="0" smtClean="0"/>
              <a:t>more ions than it has.</a:t>
            </a:r>
            <a:endParaRPr lang="ru-RU" dirty="0"/>
          </a:p>
        </p:txBody>
      </p:sp>
      <p:cxnSp>
        <p:nvCxnSpPr>
          <p:cNvPr id="10" name="Прямая со стрелкой 9"/>
          <p:cNvCxnSpPr/>
          <p:nvPr/>
        </p:nvCxnSpPr>
        <p:spPr>
          <a:xfrm flipH="1">
            <a:off x="3779912" y="2302075"/>
            <a:ext cx="2232248" cy="28025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4499992" y="4442558"/>
            <a:ext cx="345638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3. Once </a:t>
            </a:r>
            <a:r>
              <a:rPr lang="en-US" dirty="0"/>
              <a:t>ions appear at a given location, more electrons come, including lower-energy plasma electrons with </a:t>
            </a:r>
            <a:r>
              <a:rPr lang="en-US" dirty="0" smtClean="0"/>
              <a:t>large </a:t>
            </a:r>
            <a:r>
              <a:rPr lang="en-US" dirty="0"/>
              <a:t>impact-ionization cross </a:t>
            </a:r>
            <a:r>
              <a:rPr lang="en-US" dirty="0" smtClean="0"/>
              <a:t>sections, and speed-up ionization.</a:t>
            </a:r>
            <a:endParaRPr lang="ru-RU" dirty="0"/>
          </a:p>
        </p:txBody>
      </p:sp>
      <p:cxnSp>
        <p:nvCxnSpPr>
          <p:cNvPr id="16" name="Прямая со стрелкой 15"/>
          <p:cNvCxnSpPr/>
          <p:nvPr/>
        </p:nvCxnSpPr>
        <p:spPr>
          <a:xfrm flipH="1" flipV="1">
            <a:off x="3059832" y="2470257"/>
            <a:ext cx="1494706" cy="197556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831199" y="4504100"/>
            <a:ext cx="309634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4. Growth </a:t>
            </a:r>
            <a:r>
              <a:rPr lang="en-US" dirty="0"/>
              <a:t>of </a:t>
            </a:r>
            <a:r>
              <a:rPr lang="en-US" dirty="0" smtClean="0"/>
              <a:t>electron population </a:t>
            </a:r>
            <a:r>
              <a:rPr lang="en-US" dirty="0"/>
              <a:t>triggers near-exponential plasma density growth.</a:t>
            </a:r>
            <a:endParaRPr lang="ru-RU" dirty="0"/>
          </a:p>
        </p:txBody>
      </p:sp>
      <p:cxnSp>
        <p:nvCxnSpPr>
          <p:cNvPr id="19" name="Прямая со стрелкой 18"/>
          <p:cNvCxnSpPr/>
          <p:nvPr/>
        </p:nvCxnSpPr>
        <p:spPr>
          <a:xfrm flipV="1">
            <a:off x="1763688" y="1196462"/>
            <a:ext cx="612801" cy="324609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Стрелка вправо 3"/>
          <p:cNvSpPr/>
          <p:nvPr/>
        </p:nvSpPr>
        <p:spPr>
          <a:xfrm>
            <a:off x="3491880" y="2996952"/>
            <a:ext cx="1080120" cy="504056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3704177" y="3068960"/>
            <a:ext cx="7617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moving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81667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20725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678" name="Text Box 6"/>
          <p:cNvSpPr txBox="1">
            <a:spLocks noChangeArrowheads="1"/>
          </p:cNvSpPr>
          <p:nvPr/>
        </p:nvSpPr>
        <p:spPr bwMode="auto">
          <a:xfrm>
            <a:off x="144463" y="549275"/>
            <a:ext cx="882015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ru-RU" sz="1800" dirty="0" smtClean="0">
                <a:solidFill>
                  <a:srgbClr val="0070C0"/>
                </a:solidFill>
                <a:latin typeface="Arial" panose="020B0604020202020204" pitchFamily="34" charset="0"/>
              </a:rPr>
              <a:t>Energy balance</a:t>
            </a:r>
            <a:endParaRPr lang="en-US" altLang="ru-RU" sz="1800" dirty="0">
              <a:solidFill>
                <a:srgbClr val="0070C0"/>
              </a:solidFill>
              <a:latin typeface="Arial" panose="020B0604020202020204" pitchFamily="34" charset="0"/>
            </a:endParaRPr>
          </a:p>
        </p:txBody>
      </p:sp>
      <p:sp>
        <p:nvSpPr>
          <p:cNvPr id="14" name="Text Box 2"/>
          <p:cNvSpPr txBox="1">
            <a:spLocks noChangeArrowheads="1"/>
          </p:cNvSpPr>
          <p:nvPr/>
        </p:nvSpPr>
        <p:spPr bwMode="auto">
          <a:xfrm>
            <a:off x="2376489" y="0"/>
            <a:ext cx="6767512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None/>
            </a:pPr>
            <a:r>
              <a:rPr lang="en-US" altLang="ru-RU" sz="1400" dirty="0">
                <a:latin typeface="Tahoma" panose="020B0604030504040204" pitchFamily="34" charset="0"/>
              </a:rPr>
              <a:t>presented by </a:t>
            </a:r>
            <a:r>
              <a:rPr lang="en-US" altLang="ru-RU" sz="1400" dirty="0" err="1">
                <a:latin typeface="Tahoma" panose="020B0604030504040204" pitchFamily="34" charset="0"/>
              </a:rPr>
              <a:t>K.Lotov</a:t>
            </a:r>
            <a:r>
              <a:rPr lang="en-US" altLang="ru-RU" sz="1400" dirty="0">
                <a:latin typeface="Tahoma" panose="020B0604030504040204" pitchFamily="34" charset="0"/>
              </a:rPr>
              <a:t> at </a:t>
            </a:r>
            <a:r>
              <a:rPr lang="en-US" altLang="ru-RU" sz="1400" dirty="0" smtClean="0">
                <a:latin typeface="Tahoma" panose="020B0604030504040204" pitchFamily="34" charset="0"/>
              </a:rPr>
              <a:t>LPAW-2019, Split, Croatia, 06.05.2019</a:t>
            </a:r>
            <a:r>
              <a:rPr lang="en-US" altLang="ru-RU" sz="1400" dirty="0">
                <a:latin typeface="Tahoma" panose="020B0604030504040204" pitchFamily="34" charset="0"/>
              </a:rPr>
              <a:t>	</a:t>
            </a:r>
            <a:r>
              <a:rPr lang="en-US" altLang="ru-RU" sz="1400" dirty="0" smtClean="0">
                <a:latin typeface="Tahoma" panose="020B0604030504040204" pitchFamily="34" charset="0"/>
              </a:rPr>
              <a:t>page 12 of 13</a:t>
            </a:r>
            <a:endParaRPr lang="ru-RU" altLang="ru-RU" sz="1400" dirty="0">
              <a:latin typeface="Tahoma" panose="020B0604030504040204" pitchFamily="34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584" y="0"/>
            <a:ext cx="1152525" cy="430358"/>
          </a:xfrm>
          <a:prstGeom prst="rect">
            <a:avLst/>
          </a:prstGeom>
        </p:spPr>
      </p:pic>
      <p:pic>
        <p:nvPicPr>
          <p:cNvPr id="18" name="Рисунок 17"/>
          <p:cNvPicPr/>
          <p:nvPr/>
        </p:nvPicPr>
        <p:blipFill>
          <a:blip r:embed="rId4"/>
          <a:stretch/>
        </p:blipFill>
        <p:spPr>
          <a:xfrm>
            <a:off x="323528" y="1412776"/>
            <a:ext cx="8200233" cy="4012600"/>
          </a:xfrm>
          <a:prstGeom prst="rect">
            <a:avLst/>
          </a:prstGeom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35496" y="5229200"/>
            <a:ext cx="16561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Initial wakefield energy is in fields and in electron motion</a:t>
            </a:r>
            <a:endParaRPr lang="ru-RU" dirty="0"/>
          </a:p>
        </p:txBody>
      </p:sp>
      <p:cxnSp>
        <p:nvCxnSpPr>
          <p:cNvPr id="7" name="Прямая со стрелкой 6"/>
          <p:cNvCxnSpPr/>
          <p:nvPr/>
        </p:nvCxnSpPr>
        <p:spPr>
          <a:xfrm flipH="1" flipV="1">
            <a:off x="1104333" y="4869160"/>
            <a:ext cx="1530" cy="328601"/>
          </a:xfrm>
          <a:prstGeom prst="straightConnector1">
            <a:avLst/>
          </a:prstGeom>
          <a:ln>
            <a:solidFill>
              <a:srgbClr val="FF99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1331640" y="5930696"/>
            <a:ext cx="165618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wave breaks, most of the energy is in hot electrons</a:t>
            </a:r>
            <a:endParaRPr lang="ru-RU" dirty="0"/>
          </a:p>
        </p:txBody>
      </p:sp>
      <p:cxnSp>
        <p:nvCxnSpPr>
          <p:cNvPr id="23" name="Прямая со стрелкой 22"/>
          <p:cNvCxnSpPr/>
          <p:nvPr/>
        </p:nvCxnSpPr>
        <p:spPr>
          <a:xfrm flipH="1" flipV="1">
            <a:off x="1203808" y="4869160"/>
            <a:ext cx="603976" cy="1061536"/>
          </a:xfrm>
          <a:prstGeom prst="straightConnector1">
            <a:avLst/>
          </a:prstGeom>
          <a:ln>
            <a:solidFill>
              <a:srgbClr val="FF99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/>
        </p:nvCxnSpPr>
        <p:spPr>
          <a:xfrm flipV="1">
            <a:off x="1105863" y="1756632"/>
            <a:ext cx="0" cy="3096344"/>
          </a:xfrm>
          <a:prstGeom prst="line">
            <a:avLst/>
          </a:prstGeom>
          <a:ln>
            <a:solidFill>
              <a:srgbClr val="FF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/>
          <p:cNvCxnSpPr/>
          <p:nvPr/>
        </p:nvCxnSpPr>
        <p:spPr>
          <a:xfrm flipV="1">
            <a:off x="1203808" y="1756632"/>
            <a:ext cx="0" cy="3096344"/>
          </a:xfrm>
          <a:prstGeom prst="line">
            <a:avLst/>
          </a:prstGeom>
          <a:ln>
            <a:solidFill>
              <a:srgbClr val="FF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/>
          <p:cNvCxnSpPr/>
          <p:nvPr/>
        </p:nvCxnSpPr>
        <p:spPr>
          <a:xfrm flipV="1">
            <a:off x="1475656" y="1756632"/>
            <a:ext cx="0" cy="3096344"/>
          </a:xfrm>
          <a:prstGeom prst="line">
            <a:avLst/>
          </a:prstGeom>
          <a:ln>
            <a:solidFill>
              <a:srgbClr val="FF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/>
          <p:cNvCxnSpPr/>
          <p:nvPr/>
        </p:nvCxnSpPr>
        <p:spPr>
          <a:xfrm flipV="1">
            <a:off x="5580112" y="1756632"/>
            <a:ext cx="0" cy="3096344"/>
          </a:xfrm>
          <a:prstGeom prst="line">
            <a:avLst/>
          </a:prstGeom>
          <a:ln>
            <a:solidFill>
              <a:srgbClr val="FF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674" name="TextBox 28673"/>
          <p:cNvSpPr txBox="1"/>
          <p:nvPr/>
        </p:nvSpPr>
        <p:spPr>
          <a:xfrm>
            <a:off x="1918145" y="5342676"/>
            <a:ext cx="48861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Charge-separation field comes to equilibrium with electron distribution (energies equal), ions accelerated)</a:t>
            </a:r>
            <a:endParaRPr lang="ru-RU" dirty="0"/>
          </a:p>
        </p:txBody>
      </p:sp>
      <p:cxnSp>
        <p:nvCxnSpPr>
          <p:cNvPr id="28680" name="Прямая со стрелкой 28679"/>
          <p:cNvCxnSpPr/>
          <p:nvPr/>
        </p:nvCxnSpPr>
        <p:spPr>
          <a:xfrm flipH="1" flipV="1">
            <a:off x="1475656" y="4869160"/>
            <a:ext cx="442489" cy="556216"/>
          </a:xfrm>
          <a:prstGeom prst="straightConnector1">
            <a:avLst/>
          </a:prstGeom>
          <a:ln>
            <a:solidFill>
              <a:srgbClr val="FF99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681" name="TextBox 28680"/>
          <p:cNvSpPr txBox="1"/>
          <p:nvPr/>
        </p:nvSpPr>
        <p:spPr>
          <a:xfrm>
            <a:off x="3582430" y="3212976"/>
            <a:ext cx="194421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Most of the energy is 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in original ions moving radially</a:t>
            </a:r>
            <a:endParaRPr lang="ru-RU" dirty="0">
              <a:solidFill>
                <a:schemeClr val="bg1"/>
              </a:solidFill>
            </a:endParaRPr>
          </a:p>
        </p:txBody>
      </p:sp>
      <p:cxnSp>
        <p:nvCxnSpPr>
          <p:cNvPr id="28683" name="Прямая со стрелкой 28682"/>
          <p:cNvCxnSpPr/>
          <p:nvPr/>
        </p:nvCxnSpPr>
        <p:spPr>
          <a:xfrm>
            <a:off x="3635896" y="3933056"/>
            <a:ext cx="1944216" cy="0"/>
          </a:xfrm>
          <a:prstGeom prst="straightConnector1">
            <a:avLst/>
          </a:prstGeom>
          <a:ln>
            <a:solidFill>
              <a:srgbClr val="FF99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684" name="TextBox 28683"/>
          <p:cNvSpPr txBox="1"/>
          <p:nvPr/>
        </p:nvSpPr>
        <p:spPr>
          <a:xfrm>
            <a:off x="339934" y="1196195"/>
            <a:ext cx="36647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Fastest electrons reach the wall (at 5.6 mm)</a:t>
            </a:r>
            <a:endParaRPr lang="ru-RU" dirty="0"/>
          </a:p>
        </p:txBody>
      </p:sp>
      <p:cxnSp>
        <p:nvCxnSpPr>
          <p:cNvPr id="28686" name="Прямая со стрелкой 28685"/>
          <p:cNvCxnSpPr/>
          <p:nvPr/>
        </p:nvCxnSpPr>
        <p:spPr>
          <a:xfrm>
            <a:off x="1331640" y="1503972"/>
            <a:ext cx="0" cy="484868"/>
          </a:xfrm>
          <a:prstGeom prst="straightConnector1">
            <a:avLst/>
          </a:prstGeom>
          <a:ln>
            <a:solidFill>
              <a:srgbClr val="FF99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4240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144463" y="549275"/>
            <a:ext cx="838835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ru-RU" sz="1800" dirty="0" smtClean="0">
                <a:solidFill>
                  <a:srgbClr val="0070C0"/>
                </a:solidFill>
                <a:latin typeface="Arial" panose="020B0604020202020204" pitchFamily="34" charset="0"/>
              </a:rPr>
              <a:t>Highlights</a:t>
            </a:r>
            <a:endParaRPr lang="en-US" altLang="ru-RU" sz="1800" dirty="0">
              <a:solidFill>
                <a:srgbClr val="0070C0"/>
              </a:solidFill>
              <a:latin typeface="Arial" panose="020B0604020202020204" pitchFamily="34" charset="0"/>
            </a:endParaRPr>
          </a:p>
        </p:txBody>
      </p:sp>
      <p:sp>
        <p:nvSpPr>
          <p:cNvPr id="26" name="Content Placeholder 3"/>
          <p:cNvSpPr txBox="1">
            <a:spLocks/>
          </p:cNvSpPr>
          <p:nvPr/>
        </p:nvSpPr>
        <p:spPr>
          <a:xfrm>
            <a:off x="815059" y="1159907"/>
            <a:ext cx="7627539" cy="47595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1155CC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fontAlgn="auto">
              <a:spcAft>
                <a:spcPts val="0"/>
              </a:spcAft>
              <a:buNone/>
              <a:defRPr/>
            </a:pPr>
            <a:r>
              <a:rPr lang="en-US" sz="2000" dirty="0">
                <a:latin typeface="Calibri"/>
              </a:rPr>
              <a:t>Numerical simulations </a:t>
            </a:r>
            <a:r>
              <a:rPr lang="en-US" sz="2000" dirty="0" smtClean="0">
                <a:latin typeface="Calibri"/>
              </a:rPr>
              <a:t>quantitatively agree </a:t>
            </a:r>
            <a:r>
              <a:rPr lang="en-US" sz="2000" dirty="0">
                <a:latin typeface="Calibri"/>
              </a:rPr>
              <a:t>with results of </a:t>
            </a:r>
            <a:r>
              <a:rPr lang="en-US" sz="2000" dirty="0" smtClean="0">
                <a:latin typeface="Calibri"/>
              </a:rPr>
              <a:t>optical </a:t>
            </a:r>
            <a:r>
              <a:rPr lang="en-US" sz="2000" dirty="0" err="1">
                <a:latin typeface="Calibri"/>
              </a:rPr>
              <a:t>shadowgraphy</a:t>
            </a:r>
            <a:r>
              <a:rPr lang="en-US" sz="2000" dirty="0">
                <a:latin typeface="Calibri"/>
              </a:rPr>
              <a:t> </a:t>
            </a:r>
            <a:r>
              <a:rPr lang="en-US" sz="2000" dirty="0" smtClean="0">
                <a:latin typeface="Calibri"/>
              </a:rPr>
              <a:t>measurements and can be used to understand the process.</a:t>
            </a:r>
          </a:p>
          <a:p>
            <a:pPr marL="0" lvl="0" indent="0" fontAlgn="auto">
              <a:spcAft>
                <a:spcPts val="0"/>
              </a:spcAft>
              <a:buNone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/>
              </a:rPr>
              <a:t>After passage of the driver, the plasma radius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Calibri"/>
              </a:rPr>
              <a:t> greatly increases due to ionization of the surrounding neutral gas.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libri"/>
            </a:endParaRPr>
          </a:p>
          <a:p>
            <a:pPr marL="0" lvl="0" indent="0" fontAlgn="auto">
              <a:spcAft>
                <a:spcPts val="0"/>
              </a:spcAft>
              <a:buNone/>
              <a:defRPr/>
            </a:pPr>
            <a:r>
              <a:rPr lang="en-US" sz="2000" dirty="0" smtClean="0">
                <a:latin typeface="Calibri"/>
              </a:rPr>
              <a:t>High-energy electrons, charge separation fields, electron and ion impact ionization, lithium excitation are important parts of the process.</a:t>
            </a:r>
          </a:p>
          <a:p>
            <a:pPr marL="0" lvl="0" indent="0" fontAlgn="auto">
              <a:spcAft>
                <a:spcPts val="0"/>
              </a:spcAft>
              <a:buNone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/>
              </a:rPr>
              <a:t>The major fraction of the released energy finally comes to radially moving plasma ions.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668344" y="6189001"/>
            <a:ext cx="1261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Thank you</a:t>
            </a:r>
            <a:endParaRPr lang="ru-RU" sz="1800" dirty="0"/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20725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 Box 2"/>
          <p:cNvSpPr txBox="1">
            <a:spLocks noChangeArrowheads="1"/>
          </p:cNvSpPr>
          <p:nvPr/>
        </p:nvSpPr>
        <p:spPr bwMode="auto">
          <a:xfrm>
            <a:off x="2376489" y="0"/>
            <a:ext cx="6767512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None/>
            </a:pPr>
            <a:r>
              <a:rPr lang="en-US" altLang="ru-RU" sz="1400" dirty="0">
                <a:latin typeface="Tahoma" panose="020B0604030504040204" pitchFamily="34" charset="0"/>
              </a:rPr>
              <a:t>presented by </a:t>
            </a:r>
            <a:r>
              <a:rPr lang="en-US" altLang="ru-RU" sz="1400" dirty="0" err="1">
                <a:latin typeface="Tahoma" panose="020B0604030504040204" pitchFamily="34" charset="0"/>
              </a:rPr>
              <a:t>K.Lotov</a:t>
            </a:r>
            <a:r>
              <a:rPr lang="en-US" altLang="ru-RU" sz="1400" dirty="0">
                <a:latin typeface="Tahoma" panose="020B0604030504040204" pitchFamily="34" charset="0"/>
              </a:rPr>
              <a:t> at </a:t>
            </a:r>
            <a:r>
              <a:rPr lang="en-US" altLang="ru-RU" sz="1400" dirty="0" smtClean="0">
                <a:latin typeface="Tahoma" panose="020B0604030504040204" pitchFamily="34" charset="0"/>
              </a:rPr>
              <a:t>LPAW-2019, Split, Croatia, 06.05.2019</a:t>
            </a:r>
            <a:r>
              <a:rPr lang="en-US" altLang="ru-RU" sz="1400" dirty="0">
                <a:latin typeface="Tahoma" panose="020B0604030504040204" pitchFamily="34" charset="0"/>
              </a:rPr>
              <a:t>	</a:t>
            </a:r>
            <a:r>
              <a:rPr lang="en-US" altLang="ru-RU" sz="1400" dirty="0" smtClean="0">
                <a:latin typeface="Tahoma" panose="020B0604030504040204" pitchFamily="34" charset="0"/>
              </a:rPr>
              <a:t>page 13 of 13</a:t>
            </a:r>
            <a:endParaRPr lang="ru-RU" altLang="ru-RU" sz="1400" dirty="0">
              <a:latin typeface="Tahoma" panose="020B0604030504040204" pitchFamily="34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584" y="0"/>
            <a:ext cx="1152525" cy="430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974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20725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678" name="Text Box 6"/>
          <p:cNvSpPr txBox="1">
            <a:spLocks noChangeArrowheads="1"/>
          </p:cNvSpPr>
          <p:nvPr/>
        </p:nvSpPr>
        <p:spPr bwMode="auto">
          <a:xfrm>
            <a:off x="144463" y="549275"/>
            <a:ext cx="882015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ru-RU" sz="1800" dirty="0" smtClean="0">
                <a:solidFill>
                  <a:srgbClr val="0070C0"/>
                </a:solidFill>
                <a:latin typeface="Arial" panose="020B0604020202020204" pitchFamily="34" charset="0"/>
              </a:rPr>
              <a:t>We simulate wakefield evolution at FACET and compare with experiments</a:t>
            </a:r>
            <a:endParaRPr lang="en-US" altLang="ru-RU" sz="1800" dirty="0">
              <a:solidFill>
                <a:srgbClr val="0070C0"/>
              </a:solidFill>
              <a:latin typeface="Arial" panose="020B0604020202020204" pitchFamily="34" charset="0"/>
            </a:endParaRPr>
          </a:p>
        </p:txBody>
      </p:sp>
      <p:sp>
        <p:nvSpPr>
          <p:cNvPr id="14" name="Text Box 2"/>
          <p:cNvSpPr txBox="1">
            <a:spLocks noChangeArrowheads="1"/>
          </p:cNvSpPr>
          <p:nvPr/>
        </p:nvSpPr>
        <p:spPr bwMode="auto">
          <a:xfrm>
            <a:off x="2376489" y="0"/>
            <a:ext cx="6767512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None/>
            </a:pPr>
            <a:r>
              <a:rPr lang="en-US" altLang="ru-RU" sz="1400" dirty="0">
                <a:latin typeface="Tahoma" panose="020B0604030504040204" pitchFamily="34" charset="0"/>
              </a:rPr>
              <a:t>presented by </a:t>
            </a:r>
            <a:r>
              <a:rPr lang="en-US" altLang="ru-RU" sz="1400" dirty="0" err="1">
                <a:latin typeface="Tahoma" panose="020B0604030504040204" pitchFamily="34" charset="0"/>
              </a:rPr>
              <a:t>K.Lotov</a:t>
            </a:r>
            <a:r>
              <a:rPr lang="en-US" altLang="ru-RU" sz="1400" dirty="0">
                <a:latin typeface="Tahoma" panose="020B0604030504040204" pitchFamily="34" charset="0"/>
              </a:rPr>
              <a:t> at </a:t>
            </a:r>
            <a:r>
              <a:rPr lang="en-US" altLang="ru-RU" sz="1400" dirty="0" smtClean="0">
                <a:latin typeface="Tahoma" panose="020B0604030504040204" pitchFamily="34" charset="0"/>
              </a:rPr>
              <a:t>LPAW-2019, Split, Croatia, 06.05.2019</a:t>
            </a:r>
            <a:r>
              <a:rPr lang="en-US" altLang="ru-RU" sz="1400" dirty="0">
                <a:latin typeface="Tahoma" panose="020B0604030504040204" pitchFamily="34" charset="0"/>
              </a:rPr>
              <a:t>	</a:t>
            </a:r>
            <a:r>
              <a:rPr lang="en-US" altLang="ru-RU" sz="1400" dirty="0" smtClean="0">
                <a:latin typeface="Tahoma" panose="020B0604030504040204" pitchFamily="34" charset="0"/>
              </a:rPr>
              <a:t>page 2 of 13</a:t>
            </a:r>
            <a:endParaRPr lang="ru-RU" altLang="ru-RU" sz="1400" dirty="0">
              <a:latin typeface="Tahoma" panose="020B0604030504040204" pitchFamily="34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584" y="0"/>
            <a:ext cx="1152525" cy="430358"/>
          </a:xfrm>
          <a:prstGeom prst="rect">
            <a:avLst/>
          </a:prstGeom>
        </p:spPr>
      </p:pic>
      <p:pic>
        <p:nvPicPr>
          <p:cNvPr id="1026" name="Picture 2" descr="ÐÐ°ÑÑÐ¸Ð½ÐºÐ¸ Ð¿Ð¾ Ð·Ð°Ð¿ÑÐ¾ÑÑ facet sla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037524"/>
            <a:ext cx="3240360" cy="3702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4463" y="4752754"/>
            <a:ext cx="174919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[image from CERN Courier]</a:t>
            </a:r>
            <a:endParaRPr lang="ru-RU" sz="1000" dirty="0"/>
          </a:p>
        </p:txBody>
      </p:sp>
      <p:graphicFrame>
        <p:nvGraphicFramePr>
          <p:cNvPr id="17" name="Table 1"/>
          <p:cNvGraphicFramePr/>
          <p:nvPr>
            <p:extLst>
              <p:ext uri="{D42A27DB-BD31-4B8C-83A1-F6EECF244321}">
                <p14:modId xmlns:p14="http://schemas.microsoft.com/office/powerpoint/2010/main" val="1017529189"/>
              </p:ext>
            </p:extLst>
          </p:nvPr>
        </p:nvGraphicFramePr>
        <p:xfrm>
          <a:off x="5148064" y="1064657"/>
          <a:ext cx="3660535" cy="3017520"/>
        </p:xfrm>
        <a:graphic>
          <a:graphicData uri="http://schemas.openxmlformats.org/drawingml/2006/table">
            <a:tbl>
              <a:tblPr/>
              <a:tblGrid>
                <a:gridCol w="2536702"/>
                <a:gridCol w="1123833"/>
              </a:tblGrid>
              <a:tr h="252000">
                <a:tc>
                  <a:txBody>
                    <a:bodyPr/>
                    <a:lstStyle/>
                    <a:p>
                      <a:pPr marL="36000" algn="l">
                        <a:lnSpc>
                          <a:spcPct val="100000"/>
                        </a:lnSpc>
                      </a:pPr>
                      <a:r>
                        <a:rPr lang="en-US" sz="1200" b="0" strike="noStrike" spc="-1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e-bunch energy</a:t>
                      </a:r>
                      <a:endParaRPr lang="ru-RU" sz="1200" b="0" strike="noStrike" spc="-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0000" marR="90000">
                    <a:lnL w="21600">
                      <a:solidFill>
                        <a:srgbClr val="FFFFFF"/>
                      </a:solidFill>
                    </a:lnL>
                    <a:lnR w="21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600">
                      <a:solidFill>
                        <a:srgbClr val="FFFFFF"/>
                      </a:solidFill>
                    </a:lnT>
                    <a:lnB w="21600">
                      <a:solidFill>
                        <a:srgbClr val="FFFFFF"/>
                      </a:solidFill>
                    </a:lnB>
                    <a:solidFill>
                      <a:srgbClr val="E6E6F0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l">
                        <a:lnSpc>
                          <a:spcPct val="100000"/>
                        </a:lnSpc>
                      </a:pPr>
                      <a:r>
                        <a:rPr lang="en-US" sz="1200" b="0" strike="noStrike" spc="-1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 </a:t>
                      </a:r>
                      <a:r>
                        <a:rPr lang="en-US" sz="1200" b="0" strike="noStrike" spc="-1" dirty="0" err="1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GeV</a:t>
                      </a:r>
                      <a:endParaRPr lang="ru-RU" sz="1200" b="0" strike="noStrike" spc="-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0000" marR="90000">
                    <a:lnL w="21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600">
                      <a:solidFill>
                        <a:srgbClr val="FFFFFF"/>
                      </a:solidFill>
                    </a:lnR>
                    <a:lnT w="21600">
                      <a:solidFill>
                        <a:srgbClr val="FFFFFF"/>
                      </a:solidFill>
                    </a:lnT>
                    <a:lnB w="21600">
                      <a:solidFill>
                        <a:srgbClr val="FFFFFF"/>
                      </a:solidFill>
                    </a:lnB>
                    <a:solidFill>
                      <a:srgbClr val="E6E6F0"/>
                    </a:solidFill>
                  </a:tcPr>
                </a:tc>
              </a:tr>
              <a:tr h="252000">
                <a:tc>
                  <a:txBody>
                    <a:bodyPr/>
                    <a:lstStyle/>
                    <a:p>
                      <a:pPr marL="36000" algn="l">
                        <a:lnSpc>
                          <a:spcPct val="100000"/>
                        </a:lnSpc>
                      </a:pPr>
                      <a:r>
                        <a:rPr lang="en-US" sz="1200" b="0" strike="noStrike" spc="-1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e-bunch charge</a:t>
                      </a:r>
                      <a:endParaRPr lang="ru-RU" sz="1200" b="0" strike="noStrike" spc="-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0000" marR="90000">
                    <a:lnL w="21600">
                      <a:solidFill>
                        <a:srgbClr val="FFFFFF"/>
                      </a:solidFill>
                    </a:lnL>
                    <a:lnR w="21600">
                      <a:solidFill>
                        <a:srgbClr val="FFFFFF"/>
                      </a:solidFill>
                    </a:lnR>
                    <a:lnT w="21600">
                      <a:solidFill>
                        <a:srgbClr val="FFFFFF"/>
                      </a:solidFill>
                    </a:lnT>
                    <a:lnB w="21600">
                      <a:solidFill>
                        <a:srgbClr val="FFFFFF"/>
                      </a:solidFill>
                    </a:lnB>
                    <a:solidFill>
                      <a:srgbClr val="E6E6F0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l">
                        <a:lnSpc>
                          <a:spcPct val="100000"/>
                        </a:lnSpc>
                      </a:pPr>
                      <a:r>
                        <a:rPr lang="ru-RU" sz="1200" b="0" strike="noStrike" spc="-1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2.4 </a:t>
                      </a:r>
                      <a:r>
                        <a:rPr lang="en-US" sz="1200" b="0" strike="noStrike" spc="-1" dirty="0" err="1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nC</a:t>
                      </a:r>
                      <a:endParaRPr lang="ru-RU" sz="1200" b="0" strike="noStrike" spc="-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0000" marR="90000">
                    <a:lnL w="21600">
                      <a:solidFill>
                        <a:srgbClr val="FFFFFF"/>
                      </a:solidFill>
                    </a:lnL>
                    <a:lnR w="21600">
                      <a:solidFill>
                        <a:srgbClr val="FFFFFF"/>
                      </a:solidFill>
                    </a:lnR>
                    <a:lnT w="21600">
                      <a:solidFill>
                        <a:srgbClr val="FFFFFF"/>
                      </a:solidFill>
                    </a:lnT>
                    <a:lnB w="21600">
                      <a:solidFill>
                        <a:srgbClr val="FFFFFF"/>
                      </a:solidFill>
                    </a:lnB>
                    <a:solidFill>
                      <a:srgbClr val="E6E6F0"/>
                    </a:solidFill>
                  </a:tcPr>
                </a:tc>
              </a:tr>
              <a:tr h="252000">
                <a:tc>
                  <a:txBody>
                    <a:bodyPr/>
                    <a:lstStyle/>
                    <a:p>
                      <a:pPr marL="36000" algn="l">
                        <a:lnSpc>
                          <a:spcPct val="100000"/>
                        </a:lnSpc>
                      </a:pPr>
                      <a:r>
                        <a:rPr lang="en-US" sz="1200" b="0" strike="noStrike" spc="-1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transverse </a:t>
                      </a:r>
                      <a:r>
                        <a:rPr lang="en-US" sz="1200" b="0" strike="noStrike" spc="-1" dirty="0" err="1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rms</a:t>
                      </a:r>
                      <a:r>
                        <a:rPr lang="en-US" sz="1200" b="0" strike="noStrike" spc="-1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e-bunch size</a:t>
                      </a:r>
                      <a:endParaRPr lang="ru-RU" sz="1200" b="0" strike="noStrike" spc="-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0000" marR="90000">
                    <a:lnL w="21600">
                      <a:solidFill>
                        <a:srgbClr val="FFFFFF"/>
                      </a:solidFill>
                    </a:lnL>
                    <a:lnR w="21600">
                      <a:solidFill>
                        <a:srgbClr val="FFFFFF"/>
                      </a:solidFill>
                    </a:lnR>
                    <a:lnT w="21600">
                      <a:solidFill>
                        <a:srgbClr val="FFFFFF"/>
                      </a:solidFill>
                    </a:lnT>
                    <a:lnB w="21600">
                      <a:solidFill>
                        <a:srgbClr val="FFFFFF"/>
                      </a:solidFill>
                    </a:lnB>
                    <a:solidFill>
                      <a:srgbClr val="E6E6F0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l">
                        <a:lnSpc>
                          <a:spcPct val="100000"/>
                        </a:lnSpc>
                      </a:pPr>
                      <a:r>
                        <a:rPr lang="ru-RU" sz="1200" b="0" strike="noStrike" spc="-1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 </a:t>
                      </a:r>
                      <a:r>
                        <a:rPr lang="el-GR" sz="1200" b="0" strike="noStrike" spc="-1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μ</a:t>
                      </a:r>
                      <a:r>
                        <a:rPr lang="en-US" sz="1200" b="0" strike="noStrike" spc="-1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</a:t>
                      </a:r>
                      <a:endParaRPr lang="ru-RU" sz="1200" b="0" strike="noStrike" spc="-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0000" marR="90000">
                    <a:lnL w="21600">
                      <a:solidFill>
                        <a:srgbClr val="FFFFFF"/>
                      </a:solidFill>
                    </a:lnL>
                    <a:lnR w="21600">
                      <a:solidFill>
                        <a:srgbClr val="FFFFFF"/>
                      </a:solidFill>
                    </a:lnR>
                    <a:lnT w="21600">
                      <a:solidFill>
                        <a:srgbClr val="FFFFFF"/>
                      </a:solidFill>
                    </a:lnT>
                    <a:lnB w="21600">
                      <a:solidFill>
                        <a:srgbClr val="FFFFFF"/>
                      </a:solidFill>
                    </a:lnB>
                    <a:solidFill>
                      <a:srgbClr val="E6E6F0"/>
                    </a:solidFill>
                  </a:tcPr>
                </a:tc>
              </a:tr>
              <a:tr h="252000">
                <a:tc>
                  <a:txBody>
                    <a:bodyPr/>
                    <a:lstStyle/>
                    <a:p>
                      <a:pPr marL="36000" algn="l">
                        <a:lnSpc>
                          <a:spcPct val="100000"/>
                        </a:lnSpc>
                      </a:pPr>
                      <a:r>
                        <a:rPr lang="en-US" sz="1200" b="0" strike="noStrike" spc="-1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longitudinal </a:t>
                      </a:r>
                      <a:r>
                        <a:rPr lang="en-US" sz="1200" b="0" strike="noStrike" spc="-1" dirty="0" err="1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rms</a:t>
                      </a:r>
                      <a:r>
                        <a:rPr lang="en-US" sz="1200" b="0" strike="noStrike" spc="-1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e-bunch size</a:t>
                      </a:r>
                      <a:endParaRPr lang="ru-RU" sz="1200" b="0" strike="noStrike" spc="-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0000" marR="90000">
                    <a:lnL w="21600">
                      <a:solidFill>
                        <a:srgbClr val="FFFFFF"/>
                      </a:solidFill>
                    </a:lnL>
                    <a:lnR w="21600">
                      <a:solidFill>
                        <a:srgbClr val="FFFFFF"/>
                      </a:solidFill>
                    </a:lnR>
                    <a:lnT w="21600">
                      <a:solidFill>
                        <a:srgbClr val="FFFFFF"/>
                      </a:solidFill>
                    </a:lnT>
                    <a:lnB w="21600">
                      <a:solidFill>
                        <a:srgbClr val="FFFFFF"/>
                      </a:solidFill>
                    </a:lnB>
                    <a:solidFill>
                      <a:srgbClr val="E6E6F0"/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l">
                        <a:lnSpc>
                          <a:spcPct val="100000"/>
                        </a:lnSpc>
                      </a:pPr>
                      <a:r>
                        <a:rPr lang="ru-RU" sz="1200" b="0" strike="noStrike" spc="-1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55 </a:t>
                      </a:r>
                      <a:r>
                        <a:rPr lang="el-GR" sz="1200" b="0" strike="noStrike" spc="-1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μ</a:t>
                      </a:r>
                      <a:r>
                        <a:rPr lang="en-US" sz="1200" b="0" strike="noStrike" spc="-1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</a:t>
                      </a:r>
                      <a:endParaRPr lang="ru-RU" sz="1200" b="0" strike="noStrike" spc="-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0000" marR="90000">
                    <a:lnL w="21600">
                      <a:solidFill>
                        <a:srgbClr val="FFFFFF"/>
                      </a:solidFill>
                    </a:lnL>
                    <a:lnR w="21600">
                      <a:solidFill>
                        <a:srgbClr val="FFFFFF"/>
                      </a:solidFill>
                    </a:lnR>
                    <a:lnT w="21600">
                      <a:solidFill>
                        <a:srgbClr val="FFFFFF"/>
                      </a:solidFill>
                    </a:lnT>
                    <a:lnB w="21600">
                      <a:solidFill>
                        <a:srgbClr val="FFFFFF"/>
                      </a:solidFill>
                    </a:lnB>
                    <a:solidFill>
                      <a:srgbClr val="E6E6F0"/>
                    </a:solidFill>
                  </a:tcPr>
                </a:tc>
              </a:tr>
              <a:tr h="25200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1200" b="0" strike="noStrike" spc="-1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laser wavelength</a:t>
                      </a:r>
                      <a:endParaRPr lang="ru-RU" sz="1200" b="0" strike="noStrike" spc="-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0000" marR="90000">
                    <a:lnL w="21600">
                      <a:solidFill>
                        <a:srgbClr val="FFFFFF"/>
                      </a:solidFill>
                    </a:lnL>
                    <a:lnR w="21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600">
                      <a:solidFill>
                        <a:srgbClr val="FFFFFF"/>
                      </a:solidFill>
                    </a:lnB>
                    <a:solidFill>
                      <a:srgbClr val="E6E6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strike="noStrike" spc="-1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0.8 </a:t>
                      </a:r>
                      <a:r>
                        <a:rPr lang="el-GR" sz="1200" b="0" strike="noStrike" spc="-1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μ</a:t>
                      </a:r>
                      <a:r>
                        <a:rPr lang="en-US" sz="1200" b="0" strike="noStrike" spc="-1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</a:t>
                      </a:r>
                      <a:endParaRPr lang="ru-RU" sz="1200" b="0" strike="noStrike" spc="-1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0000" marR="90000">
                    <a:lnL w="21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600">
                      <a:solidFill>
                        <a:srgbClr val="FFFFFF"/>
                      </a:solidFill>
                    </a:lnR>
                    <a:lnT w="21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600">
                      <a:solidFill>
                        <a:srgbClr val="FFFFFF"/>
                      </a:solidFill>
                    </a:lnB>
                    <a:solidFill>
                      <a:srgbClr val="E6E6F0"/>
                    </a:solidFill>
                  </a:tcPr>
                </a:tc>
              </a:tr>
              <a:tr h="25200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1200" b="0" strike="noStrike" spc="-1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laser energy</a:t>
                      </a:r>
                      <a:endParaRPr lang="ru-RU" sz="1200" b="0" strike="noStrike" spc="-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0000" marR="90000">
                    <a:lnL w="21600">
                      <a:solidFill>
                        <a:srgbClr val="FFFFFF"/>
                      </a:solidFill>
                    </a:lnL>
                    <a:lnR w="21600">
                      <a:solidFill>
                        <a:srgbClr val="FFFFFF"/>
                      </a:solidFill>
                    </a:lnR>
                    <a:lnT w="21600">
                      <a:solidFill>
                        <a:srgbClr val="FFFFFF"/>
                      </a:solidFill>
                    </a:lnT>
                    <a:lnB w="21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F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ru-RU" sz="1200" b="0" strike="noStrike" spc="-1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</a:t>
                      </a:r>
                      <a:r>
                        <a:rPr lang="en-US" sz="1200" b="0" strike="noStrike" spc="-1" dirty="0" err="1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mJ</a:t>
                      </a:r>
                      <a:endParaRPr lang="ru-RU" sz="1200" b="0" strike="noStrike" spc="-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0000" marR="90000">
                    <a:lnL w="21600">
                      <a:solidFill>
                        <a:srgbClr val="FFFFFF"/>
                      </a:solidFill>
                    </a:lnL>
                    <a:lnR w="21600">
                      <a:solidFill>
                        <a:srgbClr val="FFFFFF"/>
                      </a:solidFill>
                    </a:lnR>
                    <a:lnT w="21600">
                      <a:solidFill>
                        <a:srgbClr val="FFFFFF"/>
                      </a:solidFill>
                    </a:lnT>
                    <a:lnB w="21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F0"/>
                    </a:solidFill>
                  </a:tcPr>
                </a:tc>
              </a:tr>
              <a:tr h="25200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1200" b="0" strike="noStrike" spc="-1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laser duration</a:t>
                      </a:r>
                      <a:endParaRPr lang="ru-RU" sz="1200" b="0" strike="noStrike" spc="-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0000" marR="90000">
                    <a:lnL w="21600">
                      <a:solidFill>
                        <a:srgbClr val="FFFFFF"/>
                      </a:solidFill>
                    </a:lnL>
                    <a:lnR w="21600">
                      <a:solidFill>
                        <a:srgbClr val="FFFFFF"/>
                      </a:solidFill>
                    </a:lnR>
                    <a:lnT w="21600">
                      <a:solidFill>
                        <a:srgbClr val="FFFFFF"/>
                      </a:solidFill>
                    </a:lnT>
                    <a:lnB w="21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F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ru-RU" sz="1200" b="0" strike="noStrike" spc="-1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 </a:t>
                      </a:r>
                      <a:r>
                        <a:rPr lang="en-US" sz="1200" b="0" strike="noStrike" spc="-1" dirty="0" err="1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ps</a:t>
                      </a:r>
                      <a:endParaRPr lang="ru-RU" sz="1200" b="0" strike="noStrike" spc="-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0000" marR="90000">
                    <a:lnL w="21600">
                      <a:solidFill>
                        <a:srgbClr val="FFFFFF"/>
                      </a:solidFill>
                    </a:lnL>
                    <a:lnR w="21600">
                      <a:solidFill>
                        <a:srgbClr val="FFFFFF"/>
                      </a:solidFill>
                    </a:lnR>
                    <a:lnT w="21600">
                      <a:solidFill>
                        <a:srgbClr val="FFFFFF"/>
                      </a:solidFill>
                    </a:lnT>
                    <a:lnB w="21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F0"/>
                    </a:solidFill>
                  </a:tcPr>
                </a:tc>
              </a:tr>
              <a:tr h="25200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1200" b="0" strike="noStrike" spc="-1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laser FWHM at focus</a:t>
                      </a:r>
                      <a:endParaRPr lang="ru-RU" sz="1200" b="0" strike="noStrike" spc="-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0000" marR="90000">
                    <a:lnL w="21600">
                      <a:solidFill>
                        <a:srgbClr val="FFFFFF"/>
                      </a:solidFill>
                    </a:lnL>
                    <a:lnR w="21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600">
                      <a:solidFill>
                        <a:srgbClr val="FFFFFF"/>
                      </a:solidFill>
                    </a:lnT>
                    <a:lnB w="21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F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1200" b="0" strike="noStrike" spc="-1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0.5 cm</a:t>
                      </a:r>
                      <a:endParaRPr lang="ru-RU" sz="1200" b="0" strike="noStrike" spc="-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0000" marR="90000">
                    <a:lnL w="21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600">
                      <a:solidFill>
                        <a:srgbClr val="FFFFFF"/>
                      </a:solidFill>
                    </a:lnR>
                    <a:lnT w="21600">
                      <a:solidFill>
                        <a:srgbClr val="FFFFFF"/>
                      </a:solidFill>
                    </a:lnT>
                    <a:lnB w="21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F0"/>
                    </a:solidFill>
                  </a:tcPr>
                </a:tc>
              </a:tr>
              <a:tr h="25200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1200" b="0" strike="noStrike" spc="-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plasma density</a:t>
                      </a:r>
                      <a:endParaRPr lang="ru-RU" sz="1200" b="0" strike="noStrike" spc="-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0000" marR="90000">
                    <a:lnL w="21600">
                      <a:solidFill>
                        <a:srgbClr val="FFFFFF"/>
                      </a:solidFill>
                    </a:lnL>
                    <a:lnR w="21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F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1200" b="0" strike="noStrike" spc="-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8 10</a:t>
                      </a:r>
                      <a:r>
                        <a:rPr lang="en-US" sz="1200" b="0" strike="noStrike" spc="-1" baseline="30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 </a:t>
                      </a:r>
                      <a:r>
                        <a:rPr lang="en-US" sz="1200" b="0" strike="noStrike" spc="-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cm</a:t>
                      </a:r>
                      <a:r>
                        <a:rPr lang="en-US" sz="1200" b="0" strike="noStrike" spc="-1" baseline="30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-3</a:t>
                      </a:r>
                      <a:endParaRPr lang="ru-RU" sz="1200" b="0" strike="noStrike" spc="-1" baseline="30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0000" marR="90000">
                    <a:lnL w="21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600">
                      <a:solidFill>
                        <a:srgbClr val="FFFFFF"/>
                      </a:solidFill>
                    </a:lnR>
                    <a:lnT w="21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F0"/>
                    </a:solidFill>
                  </a:tcPr>
                </a:tc>
              </a:tr>
              <a:tr h="25200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1200" b="0" strike="noStrike" spc="-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plasma length</a:t>
                      </a:r>
                      <a:endParaRPr lang="ru-RU" sz="1200" b="0" strike="noStrike" spc="-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0000" marR="90000">
                    <a:lnL w="21600">
                      <a:solidFill>
                        <a:srgbClr val="FFFFFF"/>
                      </a:solidFill>
                    </a:lnL>
                    <a:lnR w="21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F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1200" b="0" strike="noStrike" spc="-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1.5 m</a:t>
                      </a:r>
                      <a:endParaRPr lang="ru-RU" sz="1200" b="0" strike="noStrike" spc="-1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0000" marR="90000">
                    <a:lnL w="21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600">
                      <a:solidFill>
                        <a:srgbClr val="FFFFFF"/>
                      </a:solidFill>
                    </a:lnR>
                    <a:lnT w="21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F0"/>
                    </a:solidFill>
                  </a:tcPr>
                </a:tc>
              </a:tr>
              <a:tr h="25200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1200" b="0" strike="noStrike" spc="-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angle</a:t>
                      </a:r>
                      <a:r>
                        <a:rPr lang="en-US" sz="1200" b="0" strike="noStrike" spc="-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l-GR" sz="1200" b="0" strike="noStrike" spc="-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θ</a:t>
                      </a:r>
                      <a:endParaRPr lang="ru-RU" sz="1200" b="0" strike="noStrike" spc="-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0000" marR="90000">
                    <a:lnL w="21600">
                      <a:solidFill>
                        <a:srgbClr val="FFFFFF"/>
                      </a:solidFill>
                    </a:lnL>
                    <a:lnR w="21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600">
                      <a:solidFill>
                        <a:srgbClr val="FFFFFF"/>
                      </a:solidFill>
                    </a:lnT>
                    <a:lnB w="21600">
                      <a:solidFill>
                        <a:srgbClr val="FFFFFF"/>
                      </a:solidFill>
                    </a:lnB>
                    <a:solidFill>
                      <a:srgbClr val="E6E6F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1200" b="0" strike="noStrike" spc="-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0.008 rad</a:t>
                      </a:r>
                      <a:endParaRPr lang="ru-RU" sz="1200" b="0" strike="noStrike" spc="-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0000" marR="90000">
                    <a:lnL w="21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600">
                      <a:solidFill>
                        <a:srgbClr val="FFFFFF"/>
                      </a:solidFill>
                    </a:lnR>
                    <a:lnT w="21600">
                      <a:solidFill>
                        <a:srgbClr val="FFFFFF"/>
                      </a:solidFill>
                    </a:lnT>
                    <a:lnB w="21600">
                      <a:solidFill>
                        <a:srgbClr val="FFFFFF"/>
                      </a:solidFill>
                    </a:lnB>
                    <a:solidFill>
                      <a:srgbClr val="E6E6F0"/>
                    </a:solidFill>
                  </a:tcPr>
                </a:tc>
              </a:tr>
            </a:tbl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07904" y="4286111"/>
            <a:ext cx="3672408" cy="238324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40352" y="4286111"/>
            <a:ext cx="1123950" cy="19716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1520" y="5030843"/>
            <a:ext cx="3240360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0000" indent="-360000">
              <a:spcBef>
                <a:spcPts val="0"/>
              </a:spcBef>
              <a:spcAft>
                <a:spcPts val="600"/>
              </a:spcAft>
            </a:pPr>
            <a:r>
              <a:rPr lang="en-US" dirty="0" smtClean="0">
                <a:latin typeface="Calibri" panose="020F0502020204030204" pitchFamily="34" charset="0"/>
              </a:rPr>
              <a:t>The electron bunch ionizes the lithium and drives the wakefield</a:t>
            </a:r>
          </a:p>
          <a:p>
            <a:pPr marL="360000" indent="-360000">
              <a:spcBef>
                <a:spcPts val="0"/>
              </a:spcBef>
              <a:spcAft>
                <a:spcPts val="600"/>
              </a:spcAft>
            </a:pPr>
            <a:r>
              <a:rPr lang="en-US" dirty="0" smtClean="0">
                <a:latin typeface="Calibri" panose="020F0502020204030204" pitchFamily="34" charset="0"/>
              </a:rPr>
              <a:t>The laser pulse probes the wakefield at variable delay</a:t>
            </a:r>
          </a:p>
          <a:p>
            <a:pPr marL="360000" indent="-360000">
              <a:spcBef>
                <a:spcPts val="0"/>
              </a:spcBef>
              <a:spcAft>
                <a:spcPts val="600"/>
              </a:spcAft>
            </a:pPr>
            <a:r>
              <a:rPr lang="en-US" dirty="0" smtClean="0">
                <a:latin typeface="Calibri" panose="020F0502020204030204" pitchFamily="34" charset="0"/>
              </a:rPr>
              <a:t>The lens images the object plane “O” to CCD camera</a:t>
            </a:r>
            <a:endParaRPr lang="ru-RU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20725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678" name="Text Box 6"/>
          <p:cNvSpPr txBox="1">
            <a:spLocks noChangeArrowheads="1"/>
          </p:cNvSpPr>
          <p:nvPr/>
        </p:nvSpPr>
        <p:spPr bwMode="auto">
          <a:xfrm>
            <a:off x="144463" y="549275"/>
            <a:ext cx="882015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ru-RU" sz="1800" dirty="0" smtClean="0">
                <a:solidFill>
                  <a:srgbClr val="0070C0"/>
                </a:solidFill>
                <a:latin typeface="Arial" panose="020B0604020202020204" pitchFamily="34" charset="0"/>
              </a:rPr>
              <a:t>How the image is formed</a:t>
            </a:r>
            <a:endParaRPr lang="en-US" altLang="ru-RU" sz="1800" dirty="0">
              <a:solidFill>
                <a:srgbClr val="0070C0"/>
              </a:solidFill>
              <a:latin typeface="Arial" panose="020B0604020202020204" pitchFamily="34" charset="0"/>
            </a:endParaRPr>
          </a:p>
        </p:txBody>
      </p:sp>
      <p:sp>
        <p:nvSpPr>
          <p:cNvPr id="14" name="Text Box 2"/>
          <p:cNvSpPr txBox="1">
            <a:spLocks noChangeArrowheads="1"/>
          </p:cNvSpPr>
          <p:nvPr/>
        </p:nvSpPr>
        <p:spPr bwMode="auto">
          <a:xfrm>
            <a:off x="2376489" y="0"/>
            <a:ext cx="6767512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None/>
            </a:pPr>
            <a:r>
              <a:rPr lang="en-US" altLang="ru-RU" sz="1400" dirty="0">
                <a:latin typeface="Tahoma" panose="020B0604030504040204" pitchFamily="34" charset="0"/>
              </a:rPr>
              <a:t>presented by </a:t>
            </a:r>
            <a:r>
              <a:rPr lang="en-US" altLang="ru-RU" sz="1400" dirty="0" err="1">
                <a:latin typeface="Tahoma" panose="020B0604030504040204" pitchFamily="34" charset="0"/>
              </a:rPr>
              <a:t>K.Lotov</a:t>
            </a:r>
            <a:r>
              <a:rPr lang="en-US" altLang="ru-RU" sz="1400" dirty="0">
                <a:latin typeface="Tahoma" panose="020B0604030504040204" pitchFamily="34" charset="0"/>
              </a:rPr>
              <a:t> at </a:t>
            </a:r>
            <a:r>
              <a:rPr lang="en-US" altLang="ru-RU" sz="1400" dirty="0" smtClean="0">
                <a:latin typeface="Tahoma" panose="020B0604030504040204" pitchFamily="34" charset="0"/>
              </a:rPr>
              <a:t>LPAW-2019, Split, Croatia, 06.05.2019</a:t>
            </a:r>
            <a:r>
              <a:rPr lang="en-US" altLang="ru-RU" sz="1400" dirty="0">
                <a:latin typeface="Tahoma" panose="020B0604030504040204" pitchFamily="34" charset="0"/>
              </a:rPr>
              <a:t>	page </a:t>
            </a:r>
            <a:r>
              <a:rPr lang="en-US" altLang="ru-RU" sz="1400" dirty="0" smtClean="0">
                <a:latin typeface="Tahoma" panose="020B0604030504040204" pitchFamily="34" charset="0"/>
              </a:rPr>
              <a:t>3 </a:t>
            </a:r>
            <a:r>
              <a:rPr lang="en-US" altLang="ru-RU" sz="1400" dirty="0">
                <a:latin typeface="Tahoma" panose="020B0604030504040204" pitchFamily="34" charset="0"/>
              </a:rPr>
              <a:t>of 13</a:t>
            </a:r>
            <a:endParaRPr lang="ru-RU" altLang="ru-RU" sz="1400" dirty="0">
              <a:latin typeface="Tahoma" panose="020B0604030504040204" pitchFamily="34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584" y="0"/>
            <a:ext cx="1152525" cy="430358"/>
          </a:xfrm>
          <a:prstGeom prst="rect">
            <a:avLst/>
          </a:prstGeom>
        </p:spPr>
      </p:pic>
      <p:pic>
        <p:nvPicPr>
          <p:cNvPr id="11" name="Рисунок 10"/>
          <p:cNvPicPr/>
          <p:nvPr/>
        </p:nvPicPr>
        <p:blipFill>
          <a:blip r:embed="rId4"/>
          <a:stretch/>
        </p:blipFill>
        <p:spPr>
          <a:xfrm>
            <a:off x="827584" y="1700808"/>
            <a:ext cx="4103640" cy="3383640"/>
          </a:xfrm>
          <a:prstGeom prst="rect">
            <a:avLst/>
          </a:prstGeom>
          <a:ln>
            <a:noFill/>
          </a:ln>
        </p:spPr>
      </p:pic>
      <p:pic>
        <p:nvPicPr>
          <p:cNvPr id="12" name="Рисунок 11"/>
          <p:cNvPicPr/>
          <p:nvPr/>
        </p:nvPicPr>
        <p:blipFill>
          <a:blip r:embed="rId5"/>
          <a:stretch/>
        </p:blipFill>
        <p:spPr>
          <a:xfrm rot="6600">
            <a:off x="4749424" y="1815288"/>
            <a:ext cx="3490200" cy="3160800"/>
          </a:xfrm>
          <a:prstGeom prst="rect">
            <a:avLst/>
          </a:prstGeom>
          <a:ln>
            <a:noFill/>
          </a:ln>
        </p:spPr>
      </p:pic>
      <p:sp>
        <p:nvSpPr>
          <p:cNvPr id="13" name="Line 4"/>
          <p:cNvSpPr/>
          <p:nvPr/>
        </p:nvSpPr>
        <p:spPr>
          <a:xfrm flipV="1">
            <a:off x="1835584" y="4004808"/>
            <a:ext cx="504000" cy="1224000"/>
          </a:xfrm>
          <a:prstGeom prst="line">
            <a:avLst/>
          </a:prstGeom>
          <a:ln>
            <a:solidFill>
              <a:srgbClr val="000000"/>
            </a:solidFill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" name="CustomShape 5"/>
          <p:cNvSpPr/>
          <p:nvPr/>
        </p:nvSpPr>
        <p:spPr>
          <a:xfrm>
            <a:off x="550345" y="5260513"/>
            <a:ext cx="1891800" cy="355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800" b="0" strike="noStrike" spc="-1" dirty="0" smtClean="0">
                <a:latin typeface="DejaVu Serif"/>
              </a:rPr>
              <a:t>Plasma column</a:t>
            </a:r>
            <a:endParaRPr lang="ru-RU" sz="1800" b="0" strike="noStrike" spc="-1" dirty="0">
              <a:latin typeface="Arial"/>
            </a:endParaRPr>
          </a:p>
        </p:txBody>
      </p:sp>
      <p:sp>
        <p:nvSpPr>
          <p:cNvPr id="18" name="Line 6"/>
          <p:cNvSpPr/>
          <p:nvPr/>
        </p:nvSpPr>
        <p:spPr>
          <a:xfrm>
            <a:off x="1331584" y="1988808"/>
            <a:ext cx="504000" cy="792000"/>
          </a:xfrm>
          <a:prstGeom prst="line">
            <a:avLst/>
          </a:prstGeom>
          <a:ln>
            <a:solidFill>
              <a:srgbClr val="000000"/>
            </a:solidFill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9" name="CustomShape 7"/>
          <p:cNvSpPr/>
          <p:nvPr/>
        </p:nvSpPr>
        <p:spPr>
          <a:xfrm>
            <a:off x="863764" y="1556448"/>
            <a:ext cx="790920" cy="355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800" b="0" strike="noStrike" spc="-1" dirty="0" smtClean="0">
                <a:latin typeface="DejaVu Serif"/>
              </a:rPr>
              <a:t>Rays</a:t>
            </a:r>
            <a:endParaRPr lang="ru-RU" sz="1800" b="0" strike="noStrike" spc="-1" dirty="0">
              <a:latin typeface="Arial"/>
            </a:endParaRPr>
          </a:p>
        </p:txBody>
      </p:sp>
      <p:sp>
        <p:nvSpPr>
          <p:cNvPr id="20" name="CustomShape 8"/>
          <p:cNvSpPr/>
          <p:nvPr/>
        </p:nvSpPr>
        <p:spPr>
          <a:xfrm>
            <a:off x="2843584" y="1412808"/>
            <a:ext cx="1632224" cy="355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800" b="0" strike="noStrike" spc="-1" dirty="0" smtClean="0">
                <a:latin typeface="DejaVu Serif"/>
              </a:rPr>
              <a:t>Object plane</a:t>
            </a:r>
            <a:endParaRPr lang="ru-RU" sz="1800" b="0" strike="noStrike" spc="-1" dirty="0">
              <a:latin typeface="Arial"/>
            </a:endParaRPr>
          </a:p>
        </p:txBody>
      </p:sp>
      <p:sp>
        <p:nvSpPr>
          <p:cNvPr id="21" name="Line 9"/>
          <p:cNvSpPr/>
          <p:nvPr/>
        </p:nvSpPr>
        <p:spPr>
          <a:xfrm flipV="1">
            <a:off x="6515584" y="3068808"/>
            <a:ext cx="360" cy="2304000"/>
          </a:xfrm>
          <a:prstGeom prst="line">
            <a:avLst/>
          </a:prstGeom>
          <a:ln>
            <a:solidFill>
              <a:srgbClr val="000000"/>
            </a:solidFill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2" name="CustomShape 10"/>
          <p:cNvSpPr/>
          <p:nvPr/>
        </p:nvSpPr>
        <p:spPr>
          <a:xfrm>
            <a:off x="6156176" y="5387456"/>
            <a:ext cx="2376688" cy="620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800" b="0" strike="noStrike" spc="-1" dirty="0" smtClean="0">
                <a:latin typeface="DejaVu Serif"/>
              </a:rPr>
              <a:t>e-beam propagation direction</a:t>
            </a:r>
            <a:endParaRPr lang="ru-RU" sz="1800" b="0" strike="noStrike" spc="-1" dirty="0">
              <a:latin typeface="Arial"/>
            </a:endParaRPr>
          </a:p>
        </p:txBody>
      </p:sp>
      <p:sp>
        <p:nvSpPr>
          <p:cNvPr id="23" name="CustomShape 11"/>
          <p:cNvSpPr/>
          <p:nvPr/>
        </p:nvSpPr>
        <p:spPr>
          <a:xfrm>
            <a:off x="5939584" y="3860808"/>
            <a:ext cx="576000" cy="216000"/>
          </a:xfrm>
          <a:custGeom>
            <a:avLst/>
            <a:gdLst/>
            <a:ahLst/>
            <a:cxnLst/>
            <a:rect l="l" t="t" r="r" b="b"/>
            <a:pathLst>
              <a:path w="1601" h="601">
                <a:moveTo>
                  <a:pt x="0" y="0"/>
                </a:moveTo>
                <a:cubicBezTo>
                  <a:pt x="1600" y="600"/>
                  <a:pt x="1600" y="200"/>
                  <a:pt x="1600" y="200"/>
                </a:cubicBezTo>
              </a:path>
            </a:pathLst>
          </a:custGeom>
          <a:noFill/>
          <a:ln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4" name="CustomShape 12"/>
          <p:cNvSpPr/>
          <p:nvPr/>
        </p:nvSpPr>
        <p:spPr>
          <a:xfrm>
            <a:off x="6803584" y="3788808"/>
            <a:ext cx="1871640" cy="620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1800" b="0" strike="noStrike" spc="-1" dirty="0">
                <a:latin typeface="Arial"/>
                <a:ea typeface="Arial"/>
              </a:rPr>
              <a:t>θ = </a:t>
            </a:r>
            <a:r>
              <a:rPr lang="ru-RU" sz="1800" b="0" strike="noStrike" spc="-1" dirty="0">
                <a:latin typeface="DejaVu Serif"/>
                <a:ea typeface="Arial"/>
              </a:rPr>
              <a:t>0.008 </a:t>
            </a:r>
            <a:r>
              <a:rPr lang="en-US" sz="1800" b="0" strike="noStrike" spc="-1" dirty="0" smtClean="0">
                <a:latin typeface="DejaVu Serif"/>
                <a:ea typeface="Arial"/>
              </a:rPr>
              <a:t>rad</a:t>
            </a:r>
            <a:endParaRPr lang="ru-RU" sz="1800" b="0" strike="noStrike" spc="-1" dirty="0">
              <a:latin typeface="Arial"/>
            </a:endParaRPr>
          </a:p>
        </p:txBody>
      </p:sp>
      <p:cxnSp>
        <p:nvCxnSpPr>
          <p:cNvPr id="6" name="Прямая со стрелкой 5"/>
          <p:cNvCxnSpPr/>
          <p:nvPr/>
        </p:nvCxnSpPr>
        <p:spPr>
          <a:xfrm>
            <a:off x="3347864" y="3068808"/>
            <a:ext cx="0" cy="576216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2587706" y="5267942"/>
            <a:ext cx="28483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Important characteristic:</a:t>
            </a:r>
          </a:p>
          <a:p>
            <a:r>
              <a:rPr lang="en-US" sz="1800" dirty="0" smtClean="0"/>
              <a:t>shadow size at the center (shows the plasma size)</a:t>
            </a:r>
            <a:endParaRPr lang="ru-RU" sz="1800" dirty="0"/>
          </a:p>
        </p:txBody>
      </p:sp>
      <p:cxnSp>
        <p:nvCxnSpPr>
          <p:cNvPr id="28" name="Прямая соединительная линия 27"/>
          <p:cNvCxnSpPr/>
          <p:nvPr/>
        </p:nvCxnSpPr>
        <p:spPr>
          <a:xfrm flipH="1" flipV="1">
            <a:off x="3347865" y="3356916"/>
            <a:ext cx="576000" cy="191102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5159452" y="1158537"/>
            <a:ext cx="39655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Because of the shallow angle, the diagnostics is sensitive to small variations of refraction index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49583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20725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678" name="Text Box 6"/>
          <p:cNvSpPr txBox="1">
            <a:spLocks noChangeArrowheads="1"/>
          </p:cNvSpPr>
          <p:nvPr/>
        </p:nvSpPr>
        <p:spPr bwMode="auto">
          <a:xfrm>
            <a:off x="144463" y="549275"/>
            <a:ext cx="882015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ru-RU" sz="1800" dirty="0" smtClean="0">
                <a:solidFill>
                  <a:srgbClr val="0070C0"/>
                </a:solidFill>
                <a:latin typeface="Arial" panose="020B0604020202020204" pitchFamily="34" charset="0"/>
              </a:rPr>
              <a:t>Stages of wake evolution</a:t>
            </a:r>
            <a:endParaRPr lang="en-US" altLang="ru-RU" sz="1800" dirty="0">
              <a:solidFill>
                <a:srgbClr val="0070C0"/>
              </a:solidFill>
              <a:latin typeface="Arial" panose="020B0604020202020204" pitchFamily="34" charset="0"/>
            </a:endParaRPr>
          </a:p>
        </p:txBody>
      </p:sp>
      <p:sp>
        <p:nvSpPr>
          <p:cNvPr id="14" name="Text Box 2"/>
          <p:cNvSpPr txBox="1">
            <a:spLocks noChangeArrowheads="1"/>
          </p:cNvSpPr>
          <p:nvPr/>
        </p:nvSpPr>
        <p:spPr bwMode="auto">
          <a:xfrm>
            <a:off x="2376489" y="0"/>
            <a:ext cx="6767512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None/>
            </a:pPr>
            <a:r>
              <a:rPr lang="en-US" altLang="ru-RU" sz="1400" dirty="0">
                <a:latin typeface="Tahoma" panose="020B0604030504040204" pitchFamily="34" charset="0"/>
              </a:rPr>
              <a:t>presented by </a:t>
            </a:r>
            <a:r>
              <a:rPr lang="en-US" altLang="ru-RU" sz="1400" dirty="0" err="1">
                <a:latin typeface="Tahoma" panose="020B0604030504040204" pitchFamily="34" charset="0"/>
              </a:rPr>
              <a:t>K.Lotov</a:t>
            </a:r>
            <a:r>
              <a:rPr lang="en-US" altLang="ru-RU" sz="1400" dirty="0">
                <a:latin typeface="Tahoma" panose="020B0604030504040204" pitchFamily="34" charset="0"/>
              </a:rPr>
              <a:t> at </a:t>
            </a:r>
            <a:r>
              <a:rPr lang="en-US" altLang="ru-RU" sz="1400" dirty="0" smtClean="0">
                <a:latin typeface="Tahoma" panose="020B0604030504040204" pitchFamily="34" charset="0"/>
              </a:rPr>
              <a:t>LPAW-2019, Split, Croatia, 06.05.2019</a:t>
            </a:r>
            <a:r>
              <a:rPr lang="en-US" altLang="ru-RU" sz="1400" dirty="0">
                <a:latin typeface="Tahoma" panose="020B0604030504040204" pitchFamily="34" charset="0"/>
              </a:rPr>
              <a:t>	page </a:t>
            </a:r>
            <a:r>
              <a:rPr lang="en-US" altLang="ru-RU" sz="1400" dirty="0" smtClean="0">
                <a:latin typeface="Tahoma" panose="020B0604030504040204" pitchFamily="34" charset="0"/>
              </a:rPr>
              <a:t>4 </a:t>
            </a:r>
            <a:r>
              <a:rPr lang="en-US" altLang="ru-RU" sz="1400" dirty="0">
                <a:latin typeface="Tahoma" panose="020B0604030504040204" pitchFamily="34" charset="0"/>
              </a:rPr>
              <a:t>of 13</a:t>
            </a:r>
            <a:endParaRPr lang="ru-RU" altLang="ru-RU" sz="1400" dirty="0">
              <a:latin typeface="Tahoma" panose="020B0604030504040204" pitchFamily="34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584" y="0"/>
            <a:ext cx="1152525" cy="430358"/>
          </a:xfrm>
          <a:prstGeom prst="rect">
            <a:avLst/>
          </a:prstGeom>
        </p:spPr>
      </p:pic>
      <p:pic>
        <p:nvPicPr>
          <p:cNvPr id="25" name="Рисунок 24"/>
          <p:cNvPicPr/>
          <p:nvPr/>
        </p:nvPicPr>
        <p:blipFill>
          <a:blip r:embed="rId4"/>
          <a:stretch/>
        </p:blipFill>
        <p:spPr>
          <a:xfrm>
            <a:off x="395536" y="1560868"/>
            <a:ext cx="8350920" cy="2014920"/>
          </a:xfrm>
          <a:prstGeom prst="rect">
            <a:avLst/>
          </a:prstGeom>
          <a:ln>
            <a:noFill/>
          </a:ln>
        </p:spPr>
      </p:pic>
      <p:sp>
        <p:nvSpPr>
          <p:cNvPr id="26" name="CustomShape 2"/>
          <p:cNvSpPr/>
          <p:nvPr/>
        </p:nvSpPr>
        <p:spPr>
          <a:xfrm>
            <a:off x="6450376" y="3720868"/>
            <a:ext cx="1108080" cy="354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1800" b="0" strike="noStrike" spc="-1" dirty="0">
                <a:solidFill>
                  <a:srgbClr val="000000"/>
                </a:solidFill>
                <a:latin typeface="DejaVu Serif"/>
                <a:ea typeface="DejaVu Sans"/>
              </a:rPr>
              <a:t>t ~ 1 </a:t>
            </a:r>
            <a:r>
              <a:rPr lang="en-US" sz="1800" b="0" strike="noStrike" spc="-1" dirty="0" err="1" smtClean="0">
                <a:solidFill>
                  <a:srgbClr val="000000"/>
                </a:solidFill>
                <a:latin typeface="DejaVu Serif"/>
                <a:ea typeface="DejaVu Sans"/>
              </a:rPr>
              <a:t>ps</a:t>
            </a:r>
            <a:endParaRPr lang="ru-RU" sz="1800" b="0" strike="noStrike" spc="-1" dirty="0">
              <a:latin typeface="Arial"/>
            </a:endParaRPr>
          </a:p>
        </p:txBody>
      </p:sp>
      <p:sp>
        <p:nvSpPr>
          <p:cNvPr id="27" name="CustomShape 3"/>
          <p:cNvSpPr/>
          <p:nvPr/>
        </p:nvSpPr>
        <p:spPr>
          <a:xfrm>
            <a:off x="3498736" y="3721588"/>
            <a:ext cx="1252800" cy="354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1800" b="0" strike="noStrike" spc="-1" dirty="0">
                <a:solidFill>
                  <a:srgbClr val="000000"/>
                </a:solidFill>
                <a:latin typeface="DejaVu Serif"/>
                <a:ea typeface="DejaVu Sans"/>
              </a:rPr>
              <a:t>t &lt; 40 </a:t>
            </a:r>
            <a:r>
              <a:rPr lang="en-US" sz="1800" b="0" strike="noStrike" spc="-1" dirty="0" err="1" smtClean="0">
                <a:solidFill>
                  <a:srgbClr val="000000"/>
                </a:solidFill>
                <a:latin typeface="DejaVu Serif"/>
                <a:ea typeface="DejaVu Sans"/>
              </a:rPr>
              <a:t>ps</a:t>
            </a:r>
            <a:endParaRPr lang="ru-RU" sz="1800" b="0" strike="noStrike" spc="-1" dirty="0">
              <a:latin typeface="Arial"/>
            </a:endParaRPr>
          </a:p>
        </p:txBody>
      </p:sp>
      <p:sp>
        <p:nvSpPr>
          <p:cNvPr id="29" name="CustomShape 4"/>
          <p:cNvSpPr/>
          <p:nvPr/>
        </p:nvSpPr>
        <p:spPr>
          <a:xfrm>
            <a:off x="967576" y="3613228"/>
            <a:ext cx="1478520" cy="620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1800" b="0" strike="noStrike" spc="-1" dirty="0">
                <a:solidFill>
                  <a:srgbClr val="000000"/>
                </a:solidFill>
                <a:latin typeface="DejaVu Serif"/>
                <a:ea typeface="DejaVu Sans"/>
              </a:rPr>
              <a:t>t </a:t>
            </a:r>
            <a:r>
              <a:rPr lang="ru-RU" sz="1800" b="0" strike="noStrike" spc="-1" dirty="0">
                <a:solidFill>
                  <a:srgbClr val="000000"/>
                </a:solidFill>
                <a:latin typeface="DejaVu Serif"/>
                <a:ea typeface="DejaVu Serif"/>
              </a:rPr>
              <a:t>≤ 1.5 </a:t>
            </a:r>
            <a:r>
              <a:rPr lang="en-US" sz="1800" b="0" strike="noStrike" spc="-1" dirty="0" smtClean="0">
                <a:solidFill>
                  <a:srgbClr val="000000"/>
                </a:solidFill>
                <a:latin typeface="DejaVu Serif"/>
                <a:ea typeface="DejaVu Serif"/>
              </a:rPr>
              <a:t>ns</a:t>
            </a:r>
            <a:endParaRPr lang="ru-RU" sz="1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800" b="0" strike="noStrike" spc="-1" dirty="0">
                <a:solidFill>
                  <a:srgbClr val="000000"/>
                </a:solidFill>
                <a:latin typeface="DejaVu Serif"/>
                <a:ea typeface="DejaVu Serif"/>
              </a:rPr>
              <a:t>v ~ 10</a:t>
            </a:r>
            <a:r>
              <a:rPr lang="ru-RU" sz="1800" b="0" strike="noStrike" spc="-1" baseline="33000" dirty="0">
                <a:solidFill>
                  <a:srgbClr val="000000"/>
                </a:solidFill>
                <a:latin typeface="DejaVu Serif"/>
                <a:ea typeface="DejaVu Serif"/>
              </a:rPr>
              <a:t>6</a:t>
            </a:r>
            <a:r>
              <a:rPr lang="ru-RU" sz="1800" b="0" strike="noStrike" spc="-1" dirty="0">
                <a:solidFill>
                  <a:srgbClr val="000000"/>
                </a:solidFill>
                <a:latin typeface="DejaVu Serif"/>
                <a:ea typeface="DejaVu Serif"/>
              </a:rPr>
              <a:t> </a:t>
            </a:r>
            <a:r>
              <a:rPr lang="en-US" sz="1800" b="0" strike="noStrike" spc="-1" dirty="0" smtClean="0">
                <a:solidFill>
                  <a:srgbClr val="000000"/>
                </a:solidFill>
                <a:latin typeface="DejaVu Serif"/>
                <a:ea typeface="DejaVu Serif"/>
              </a:rPr>
              <a:t>m</a:t>
            </a:r>
            <a:r>
              <a:rPr lang="ru-RU" sz="1800" b="0" strike="noStrike" spc="-1" dirty="0" smtClean="0">
                <a:solidFill>
                  <a:srgbClr val="000000"/>
                </a:solidFill>
                <a:latin typeface="DejaVu Serif"/>
                <a:ea typeface="DejaVu Serif"/>
              </a:rPr>
              <a:t>/</a:t>
            </a:r>
            <a:r>
              <a:rPr lang="en-US" sz="1800" b="0" strike="noStrike" spc="-1" dirty="0" smtClean="0">
                <a:solidFill>
                  <a:srgbClr val="000000"/>
                </a:solidFill>
                <a:latin typeface="DejaVu Serif"/>
                <a:ea typeface="DejaVu Serif"/>
              </a:rPr>
              <a:t>s</a:t>
            </a:r>
            <a:endParaRPr lang="ru-RU" sz="1800" b="0" strike="noStrike" spc="-1" dirty="0">
              <a:latin typeface="Arial"/>
            </a:endParaRPr>
          </a:p>
        </p:txBody>
      </p:sp>
      <p:sp>
        <p:nvSpPr>
          <p:cNvPr id="30" name="CustomShape 5"/>
          <p:cNvSpPr/>
          <p:nvPr/>
        </p:nvSpPr>
        <p:spPr>
          <a:xfrm>
            <a:off x="7199536" y="984868"/>
            <a:ext cx="1464840" cy="507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400" b="0" strike="noStrike" spc="-1" dirty="0" smtClean="0">
                <a:solidFill>
                  <a:srgbClr val="000000"/>
                </a:solidFill>
                <a:latin typeface="DejaVu Serif"/>
                <a:ea typeface="DejaVu Sans"/>
              </a:rPr>
              <a:t>Electron bunch</a:t>
            </a:r>
            <a:endParaRPr lang="ru-RU" sz="1400" b="0" strike="noStrike" spc="-1" dirty="0">
              <a:latin typeface="Arial"/>
            </a:endParaRPr>
          </a:p>
        </p:txBody>
      </p:sp>
      <p:sp>
        <p:nvSpPr>
          <p:cNvPr id="32" name="CustomShape 6"/>
          <p:cNvSpPr/>
          <p:nvPr/>
        </p:nvSpPr>
        <p:spPr>
          <a:xfrm>
            <a:off x="5182816" y="984868"/>
            <a:ext cx="1512000" cy="507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400" b="0" strike="noStrike" spc="-1" dirty="0" smtClean="0">
                <a:solidFill>
                  <a:srgbClr val="000000"/>
                </a:solidFill>
                <a:latin typeface="DejaVu Serif"/>
                <a:ea typeface="DejaVu Sans"/>
              </a:rPr>
              <a:t>Wakefield</a:t>
            </a:r>
            <a:endParaRPr lang="ru-RU" sz="1400" b="0" strike="noStrike" spc="-1" dirty="0">
              <a:latin typeface="Arial"/>
            </a:endParaRPr>
          </a:p>
        </p:txBody>
      </p:sp>
      <p:sp>
        <p:nvSpPr>
          <p:cNvPr id="33" name="Line 7"/>
          <p:cNvSpPr/>
          <p:nvPr/>
        </p:nvSpPr>
        <p:spPr>
          <a:xfrm>
            <a:off x="5796136" y="1272836"/>
            <a:ext cx="467400" cy="936032"/>
          </a:xfrm>
          <a:prstGeom prst="line">
            <a:avLst/>
          </a:prstGeom>
          <a:ln>
            <a:solidFill>
              <a:srgbClr val="000000"/>
            </a:solidFill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4" name="Line 8"/>
          <p:cNvSpPr/>
          <p:nvPr/>
        </p:nvSpPr>
        <p:spPr>
          <a:xfrm flipH="1">
            <a:off x="7847536" y="1272836"/>
            <a:ext cx="108840" cy="1224032"/>
          </a:xfrm>
          <a:prstGeom prst="line">
            <a:avLst/>
          </a:prstGeom>
          <a:ln>
            <a:solidFill>
              <a:srgbClr val="000000"/>
            </a:solidFill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5" name="CustomShape 9"/>
          <p:cNvSpPr/>
          <p:nvPr/>
        </p:nvSpPr>
        <p:spPr>
          <a:xfrm>
            <a:off x="3275856" y="980728"/>
            <a:ext cx="1620815" cy="507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pc="-1" dirty="0" smtClean="0">
                <a:solidFill>
                  <a:srgbClr val="000000"/>
                </a:solidFill>
                <a:latin typeface="DejaVu Serif"/>
              </a:rPr>
              <a:t>Broken wakefield, charge separation</a:t>
            </a:r>
            <a:endParaRPr lang="ru-RU" sz="1400" b="0" strike="noStrike" spc="-1" dirty="0">
              <a:latin typeface="Arial"/>
            </a:endParaRPr>
          </a:p>
        </p:txBody>
      </p:sp>
      <p:sp>
        <p:nvSpPr>
          <p:cNvPr id="36" name="CustomShape 10"/>
          <p:cNvSpPr/>
          <p:nvPr/>
        </p:nvSpPr>
        <p:spPr>
          <a:xfrm>
            <a:off x="1035256" y="985228"/>
            <a:ext cx="1411560" cy="507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z="1400" b="0" strike="noStrike" spc="-1" dirty="0" smtClean="0">
                <a:solidFill>
                  <a:srgbClr val="000000"/>
                </a:solidFill>
                <a:latin typeface="DejaVu Serif"/>
                <a:ea typeface="DejaVu Sans"/>
              </a:rPr>
              <a:t>Plasma expansion</a:t>
            </a:r>
            <a:endParaRPr lang="ru-RU" sz="1400" b="0" strike="noStrike" spc="-1" dirty="0">
              <a:latin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26832" y="4228913"/>
            <a:ext cx="37096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cs typeface="Arial" panose="020B0604020202020204" pitchFamily="34" charset="0"/>
              </a:rPr>
              <a:t>The electron bunch ionizes the </a:t>
            </a:r>
            <a:r>
              <a:rPr lang="en-US" dirty="0" smtClean="0">
                <a:cs typeface="Arial" panose="020B0604020202020204" pitchFamily="34" charset="0"/>
              </a:rPr>
              <a:t>lithium, creates a plasma cylinder (radius ~ 40 </a:t>
            </a:r>
            <a:r>
              <a:rPr lang="el-GR" spc="-1" dirty="0">
                <a:solidFill>
                  <a:srgbClr val="000000"/>
                </a:solidFill>
                <a:cs typeface="Arial" panose="020B0604020202020204" pitchFamily="34" charset="0"/>
              </a:rPr>
              <a:t>μ</a:t>
            </a:r>
            <a:r>
              <a:rPr lang="en-US" spc="-1" dirty="0">
                <a:solidFill>
                  <a:srgbClr val="000000"/>
                </a:solidFill>
                <a:cs typeface="Arial" panose="020B0604020202020204" pitchFamily="34" charset="0"/>
              </a:rPr>
              <a:t>m</a:t>
            </a:r>
            <a:r>
              <a:rPr lang="en-US" dirty="0" smtClean="0">
                <a:cs typeface="Arial" panose="020B0604020202020204" pitchFamily="34" charset="0"/>
              </a:rPr>
              <a:t>), </a:t>
            </a:r>
            <a:r>
              <a:rPr lang="en-US" dirty="0">
                <a:cs typeface="Arial" panose="020B0604020202020204" pitchFamily="34" charset="0"/>
              </a:rPr>
              <a:t>and drives </a:t>
            </a:r>
            <a:r>
              <a:rPr lang="en-US" dirty="0" smtClean="0">
                <a:cs typeface="Arial" panose="020B0604020202020204" pitchFamily="34" charset="0"/>
              </a:rPr>
              <a:t>the strong wakefield in it </a:t>
            </a:r>
          </a:p>
          <a:p>
            <a:r>
              <a:rPr lang="en-US" dirty="0" smtClean="0">
                <a:cs typeface="Arial" panose="020B0604020202020204" pitchFamily="34" charset="0"/>
              </a:rPr>
              <a:t>(nearly full blowout)</a:t>
            </a:r>
            <a:endParaRPr lang="ru-RU" dirty="0">
              <a:cs typeface="Arial" panose="020B0604020202020204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2987824" y="4228913"/>
            <a:ext cx="233962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cs typeface="Arial" panose="020B0604020202020204" pitchFamily="34" charset="0"/>
              </a:rPr>
              <a:t>The </a:t>
            </a:r>
            <a:r>
              <a:rPr lang="en-US" dirty="0" smtClean="0">
                <a:cs typeface="Arial" panose="020B0604020202020204" pitchFamily="34" charset="0"/>
              </a:rPr>
              <a:t>wave breaks after few periods, creating high-energy electrons (up to 100s </a:t>
            </a:r>
            <a:r>
              <a:rPr lang="en-US" dirty="0" err="1" smtClean="0">
                <a:cs typeface="Arial" panose="020B0604020202020204" pitchFamily="34" charset="0"/>
              </a:rPr>
              <a:t>keV</a:t>
            </a:r>
            <a:r>
              <a:rPr lang="en-US" dirty="0" smtClean="0">
                <a:cs typeface="Arial" panose="020B0604020202020204" pitchFamily="34" charset="0"/>
              </a:rPr>
              <a:t>) and charge separation fields to keep plasma quasi-neutrality</a:t>
            </a:r>
            <a:endParaRPr lang="ru-RU" dirty="0">
              <a:cs typeface="Arial" panose="020B0604020202020204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422085" y="4270948"/>
            <a:ext cx="233962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cs typeface="Arial" panose="020B0604020202020204" pitchFamily="34" charset="0"/>
              </a:rPr>
              <a:t>The </a:t>
            </a:r>
            <a:r>
              <a:rPr lang="en-US" dirty="0" smtClean="0">
                <a:cs typeface="Arial" panose="020B0604020202020204" pitchFamily="34" charset="0"/>
              </a:rPr>
              <a:t>plasma (dark region on the image) expands radially</a:t>
            </a:r>
            <a:endParaRPr lang="ru-RU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4942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/>
          <p:cNvPicPr/>
          <p:nvPr/>
        </p:nvPicPr>
        <p:blipFill>
          <a:blip r:embed="rId2"/>
          <a:stretch/>
        </p:blipFill>
        <p:spPr>
          <a:xfrm>
            <a:off x="395536" y="1560868"/>
            <a:ext cx="8350920" cy="2014920"/>
          </a:xfrm>
          <a:prstGeom prst="rect">
            <a:avLst/>
          </a:prstGeom>
          <a:ln>
            <a:noFill/>
          </a:ln>
        </p:spPr>
      </p:pic>
      <p:pic>
        <p:nvPicPr>
          <p:cNvPr id="2867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20725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678" name="Text Box 6"/>
          <p:cNvSpPr txBox="1">
            <a:spLocks noChangeArrowheads="1"/>
          </p:cNvSpPr>
          <p:nvPr/>
        </p:nvSpPr>
        <p:spPr bwMode="auto">
          <a:xfrm>
            <a:off x="144463" y="549275"/>
            <a:ext cx="882015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ru-RU" sz="1800" dirty="0" smtClean="0">
                <a:solidFill>
                  <a:srgbClr val="0070C0"/>
                </a:solidFill>
                <a:latin typeface="Arial" panose="020B0604020202020204" pitchFamily="34" charset="0"/>
              </a:rPr>
              <a:t>Stages of wake evolution and how we simulate them</a:t>
            </a:r>
            <a:endParaRPr lang="en-US" altLang="ru-RU" sz="1800" dirty="0">
              <a:solidFill>
                <a:srgbClr val="0070C0"/>
              </a:solidFill>
              <a:latin typeface="Arial" panose="020B0604020202020204" pitchFamily="34" charset="0"/>
            </a:endParaRPr>
          </a:p>
        </p:txBody>
      </p:sp>
      <p:sp>
        <p:nvSpPr>
          <p:cNvPr id="14" name="Text Box 2"/>
          <p:cNvSpPr txBox="1">
            <a:spLocks noChangeArrowheads="1"/>
          </p:cNvSpPr>
          <p:nvPr/>
        </p:nvSpPr>
        <p:spPr bwMode="auto">
          <a:xfrm>
            <a:off x="2376489" y="0"/>
            <a:ext cx="6767512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None/>
            </a:pPr>
            <a:r>
              <a:rPr lang="en-US" altLang="ru-RU" sz="1400" dirty="0">
                <a:latin typeface="Tahoma" panose="020B0604030504040204" pitchFamily="34" charset="0"/>
              </a:rPr>
              <a:t>presented by </a:t>
            </a:r>
            <a:r>
              <a:rPr lang="en-US" altLang="ru-RU" sz="1400" dirty="0" err="1">
                <a:latin typeface="Tahoma" panose="020B0604030504040204" pitchFamily="34" charset="0"/>
              </a:rPr>
              <a:t>K.Lotov</a:t>
            </a:r>
            <a:r>
              <a:rPr lang="en-US" altLang="ru-RU" sz="1400" dirty="0">
                <a:latin typeface="Tahoma" panose="020B0604030504040204" pitchFamily="34" charset="0"/>
              </a:rPr>
              <a:t> at </a:t>
            </a:r>
            <a:r>
              <a:rPr lang="en-US" altLang="ru-RU" sz="1400" dirty="0" smtClean="0">
                <a:latin typeface="Tahoma" panose="020B0604030504040204" pitchFamily="34" charset="0"/>
              </a:rPr>
              <a:t>LPAW-2019, Split, Croatia, 06.05.2019</a:t>
            </a:r>
            <a:r>
              <a:rPr lang="en-US" altLang="ru-RU" sz="1400" dirty="0">
                <a:latin typeface="Tahoma" panose="020B0604030504040204" pitchFamily="34" charset="0"/>
              </a:rPr>
              <a:t>	page </a:t>
            </a:r>
            <a:r>
              <a:rPr lang="en-US" altLang="ru-RU" sz="1400" dirty="0" smtClean="0">
                <a:latin typeface="Tahoma" panose="020B0604030504040204" pitchFamily="34" charset="0"/>
              </a:rPr>
              <a:t>5 </a:t>
            </a:r>
            <a:r>
              <a:rPr lang="en-US" altLang="ru-RU" sz="1400" dirty="0">
                <a:latin typeface="Tahoma" panose="020B0604030504040204" pitchFamily="34" charset="0"/>
              </a:rPr>
              <a:t>of 13</a:t>
            </a:r>
            <a:endParaRPr lang="ru-RU" altLang="ru-RU" sz="1400" dirty="0">
              <a:latin typeface="Tahoma" panose="020B0604030504040204" pitchFamily="34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584" y="0"/>
            <a:ext cx="1152525" cy="430358"/>
          </a:xfrm>
          <a:prstGeom prst="rect">
            <a:avLst/>
          </a:prstGeom>
        </p:spPr>
      </p:pic>
      <p:sp>
        <p:nvSpPr>
          <p:cNvPr id="26" name="CustomShape 2"/>
          <p:cNvSpPr/>
          <p:nvPr/>
        </p:nvSpPr>
        <p:spPr>
          <a:xfrm>
            <a:off x="6450376" y="3720868"/>
            <a:ext cx="1108080" cy="354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1800" b="0" strike="noStrike" spc="-1" dirty="0">
                <a:solidFill>
                  <a:srgbClr val="000000"/>
                </a:solidFill>
                <a:latin typeface="DejaVu Serif"/>
                <a:ea typeface="DejaVu Sans"/>
              </a:rPr>
              <a:t>t ~ 1 </a:t>
            </a:r>
            <a:r>
              <a:rPr lang="en-US" sz="1800" b="0" strike="noStrike" spc="-1" dirty="0" err="1" smtClean="0">
                <a:solidFill>
                  <a:srgbClr val="000000"/>
                </a:solidFill>
                <a:latin typeface="DejaVu Serif"/>
                <a:ea typeface="DejaVu Sans"/>
              </a:rPr>
              <a:t>ps</a:t>
            </a:r>
            <a:endParaRPr lang="ru-RU" sz="1800" b="0" strike="noStrike" spc="-1" dirty="0">
              <a:latin typeface="Arial"/>
            </a:endParaRPr>
          </a:p>
        </p:txBody>
      </p:sp>
      <p:sp>
        <p:nvSpPr>
          <p:cNvPr id="27" name="CustomShape 3"/>
          <p:cNvSpPr/>
          <p:nvPr/>
        </p:nvSpPr>
        <p:spPr>
          <a:xfrm>
            <a:off x="3498736" y="3721588"/>
            <a:ext cx="1252800" cy="354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1800" b="0" strike="noStrike" spc="-1" dirty="0">
                <a:solidFill>
                  <a:srgbClr val="000000"/>
                </a:solidFill>
                <a:latin typeface="DejaVu Serif"/>
                <a:ea typeface="DejaVu Sans"/>
              </a:rPr>
              <a:t>t &lt; 40 </a:t>
            </a:r>
            <a:r>
              <a:rPr lang="en-US" sz="1800" b="0" strike="noStrike" spc="-1" dirty="0" err="1" smtClean="0">
                <a:solidFill>
                  <a:srgbClr val="000000"/>
                </a:solidFill>
                <a:latin typeface="DejaVu Serif"/>
                <a:ea typeface="DejaVu Sans"/>
              </a:rPr>
              <a:t>ps</a:t>
            </a:r>
            <a:endParaRPr lang="ru-RU" sz="1800" b="0" strike="noStrike" spc="-1" dirty="0">
              <a:latin typeface="Arial"/>
            </a:endParaRPr>
          </a:p>
        </p:txBody>
      </p:sp>
      <p:sp>
        <p:nvSpPr>
          <p:cNvPr id="29" name="CustomShape 4"/>
          <p:cNvSpPr/>
          <p:nvPr/>
        </p:nvSpPr>
        <p:spPr>
          <a:xfrm>
            <a:off x="179512" y="3613228"/>
            <a:ext cx="2853771" cy="620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1800" b="0" strike="noStrike" spc="-1" dirty="0">
                <a:solidFill>
                  <a:srgbClr val="000000"/>
                </a:solidFill>
                <a:latin typeface="DejaVu Serif"/>
                <a:ea typeface="DejaVu Sans"/>
              </a:rPr>
              <a:t>t </a:t>
            </a:r>
            <a:r>
              <a:rPr lang="ru-RU" sz="1800" b="0" strike="noStrike" spc="-1" dirty="0">
                <a:solidFill>
                  <a:srgbClr val="000000"/>
                </a:solidFill>
                <a:latin typeface="DejaVu Serif"/>
                <a:ea typeface="DejaVu Serif"/>
              </a:rPr>
              <a:t>≤ 1.5 </a:t>
            </a:r>
            <a:r>
              <a:rPr lang="en-US" sz="1800" b="0" strike="noStrike" spc="-1" dirty="0" smtClean="0">
                <a:solidFill>
                  <a:srgbClr val="000000"/>
                </a:solidFill>
                <a:latin typeface="DejaVu Serif"/>
                <a:ea typeface="DejaVu Serif"/>
              </a:rPr>
              <a:t>ns (~4000 periods)</a:t>
            </a:r>
            <a:endParaRPr lang="ru-RU" sz="1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800" b="0" strike="noStrike" spc="-1" dirty="0">
                <a:solidFill>
                  <a:srgbClr val="000000"/>
                </a:solidFill>
                <a:latin typeface="DejaVu Serif"/>
                <a:ea typeface="DejaVu Serif"/>
              </a:rPr>
              <a:t>v ~ 10</a:t>
            </a:r>
            <a:r>
              <a:rPr lang="ru-RU" sz="1800" b="0" strike="noStrike" spc="-1" baseline="33000" dirty="0">
                <a:solidFill>
                  <a:srgbClr val="000000"/>
                </a:solidFill>
                <a:latin typeface="DejaVu Serif"/>
                <a:ea typeface="DejaVu Serif"/>
              </a:rPr>
              <a:t>6</a:t>
            </a:r>
            <a:r>
              <a:rPr lang="ru-RU" sz="1800" b="0" strike="noStrike" spc="-1" dirty="0">
                <a:solidFill>
                  <a:srgbClr val="000000"/>
                </a:solidFill>
                <a:latin typeface="DejaVu Serif"/>
                <a:ea typeface="DejaVu Serif"/>
              </a:rPr>
              <a:t> </a:t>
            </a:r>
            <a:r>
              <a:rPr lang="en-US" sz="1800" b="0" strike="noStrike" spc="-1" dirty="0" smtClean="0">
                <a:solidFill>
                  <a:srgbClr val="000000"/>
                </a:solidFill>
                <a:latin typeface="DejaVu Serif"/>
                <a:ea typeface="DejaVu Serif"/>
              </a:rPr>
              <a:t>m</a:t>
            </a:r>
            <a:r>
              <a:rPr lang="ru-RU" sz="1800" b="0" strike="noStrike" spc="-1" dirty="0" smtClean="0">
                <a:solidFill>
                  <a:srgbClr val="000000"/>
                </a:solidFill>
                <a:latin typeface="DejaVu Serif"/>
                <a:ea typeface="DejaVu Serif"/>
              </a:rPr>
              <a:t>/</a:t>
            </a:r>
            <a:r>
              <a:rPr lang="en-US" sz="1800" b="0" strike="noStrike" spc="-1" dirty="0" smtClean="0">
                <a:solidFill>
                  <a:srgbClr val="000000"/>
                </a:solidFill>
                <a:latin typeface="DejaVu Serif"/>
                <a:ea typeface="DejaVu Serif"/>
              </a:rPr>
              <a:t>s</a:t>
            </a:r>
            <a:endParaRPr lang="ru-RU" sz="1800" b="0" strike="noStrike" spc="-1" dirty="0">
              <a:latin typeface="Arial"/>
            </a:endParaRPr>
          </a:p>
        </p:txBody>
      </p:sp>
      <p:sp>
        <p:nvSpPr>
          <p:cNvPr id="30" name="CustomShape 5"/>
          <p:cNvSpPr/>
          <p:nvPr/>
        </p:nvSpPr>
        <p:spPr>
          <a:xfrm>
            <a:off x="7199536" y="984868"/>
            <a:ext cx="1464840" cy="507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400" b="0" strike="noStrike" spc="-1" dirty="0" smtClean="0">
                <a:solidFill>
                  <a:srgbClr val="000000"/>
                </a:solidFill>
                <a:latin typeface="DejaVu Serif"/>
                <a:ea typeface="DejaVu Sans"/>
              </a:rPr>
              <a:t>Electron bunch</a:t>
            </a:r>
            <a:endParaRPr lang="ru-RU" sz="1400" b="0" strike="noStrike" spc="-1" dirty="0">
              <a:latin typeface="Arial"/>
            </a:endParaRPr>
          </a:p>
        </p:txBody>
      </p:sp>
      <p:sp>
        <p:nvSpPr>
          <p:cNvPr id="32" name="CustomShape 6"/>
          <p:cNvSpPr/>
          <p:nvPr/>
        </p:nvSpPr>
        <p:spPr>
          <a:xfrm>
            <a:off x="5182816" y="984868"/>
            <a:ext cx="1512000" cy="507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400" b="0" strike="noStrike" spc="-1" dirty="0" smtClean="0">
                <a:solidFill>
                  <a:srgbClr val="000000"/>
                </a:solidFill>
                <a:latin typeface="DejaVu Serif"/>
                <a:ea typeface="DejaVu Sans"/>
              </a:rPr>
              <a:t>Wakefield</a:t>
            </a:r>
            <a:endParaRPr lang="ru-RU" sz="1400" b="0" strike="noStrike" spc="-1" dirty="0">
              <a:latin typeface="Arial"/>
            </a:endParaRPr>
          </a:p>
        </p:txBody>
      </p:sp>
      <p:sp>
        <p:nvSpPr>
          <p:cNvPr id="33" name="Line 7"/>
          <p:cNvSpPr/>
          <p:nvPr/>
        </p:nvSpPr>
        <p:spPr>
          <a:xfrm>
            <a:off x="5796136" y="1272836"/>
            <a:ext cx="467400" cy="936032"/>
          </a:xfrm>
          <a:prstGeom prst="line">
            <a:avLst/>
          </a:prstGeom>
          <a:ln>
            <a:solidFill>
              <a:srgbClr val="000000"/>
            </a:solidFill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4" name="Line 8"/>
          <p:cNvSpPr/>
          <p:nvPr/>
        </p:nvSpPr>
        <p:spPr>
          <a:xfrm flipH="1">
            <a:off x="7847536" y="1272836"/>
            <a:ext cx="108840" cy="1224032"/>
          </a:xfrm>
          <a:prstGeom prst="line">
            <a:avLst/>
          </a:prstGeom>
          <a:ln>
            <a:solidFill>
              <a:srgbClr val="000000"/>
            </a:solidFill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5" name="CustomShape 9"/>
          <p:cNvSpPr/>
          <p:nvPr/>
        </p:nvSpPr>
        <p:spPr>
          <a:xfrm>
            <a:off x="3275856" y="980728"/>
            <a:ext cx="1620815" cy="507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pc="-1" dirty="0" smtClean="0">
                <a:solidFill>
                  <a:srgbClr val="000000"/>
                </a:solidFill>
                <a:latin typeface="DejaVu Serif"/>
              </a:rPr>
              <a:t>Broken wakefield, charge separation</a:t>
            </a:r>
            <a:endParaRPr lang="ru-RU" sz="1400" b="0" strike="noStrike" spc="-1" dirty="0">
              <a:latin typeface="Arial"/>
            </a:endParaRPr>
          </a:p>
        </p:txBody>
      </p:sp>
      <p:sp>
        <p:nvSpPr>
          <p:cNvPr id="36" name="CustomShape 10"/>
          <p:cNvSpPr/>
          <p:nvPr/>
        </p:nvSpPr>
        <p:spPr>
          <a:xfrm>
            <a:off x="1035256" y="985228"/>
            <a:ext cx="1411560" cy="507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z="1400" b="0" strike="noStrike" spc="-1" dirty="0" smtClean="0">
                <a:solidFill>
                  <a:srgbClr val="000000"/>
                </a:solidFill>
                <a:latin typeface="DejaVu Serif"/>
                <a:ea typeface="DejaVu Sans"/>
              </a:rPr>
              <a:t>Plasma expansion</a:t>
            </a:r>
            <a:endParaRPr lang="ru-RU" sz="1400" b="0" strike="noStrike" spc="-1" dirty="0">
              <a:latin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26832" y="4228913"/>
            <a:ext cx="37096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cs typeface="Arial" panose="020B0604020202020204" pitchFamily="34" charset="0"/>
              </a:rPr>
              <a:t>The electron bunch ionizes the </a:t>
            </a:r>
            <a:r>
              <a:rPr lang="en-US" dirty="0" smtClean="0">
                <a:cs typeface="Arial" panose="020B0604020202020204" pitchFamily="34" charset="0"/>
              </a:rPr>
              <a:t>lithium, creates a plasma cylinder (radius ~ 40 </a:t>
            </a:r>
            <a:r>
              <a:rPr lang="el-GR" spc="-1" dirty="0">
                <a:solidFill>
                  <a:srgbClr val="000000"/>
                </a:solidFill>
                <a:cs typeface="Arial" panose="020B0604020202020204" pitchFamily="34" charset="0"/>
              </a:rPr>
              <a:t>μ</a:t>
            </a:r>
            <a:r>
              <a:rPr lang="en-US" spc="-1" dirty="0">
                <a:solidFill>
                  <a:srgbClr val="000000"/>
                </a:solidFill>
                <a:cs typeface="Arial" panose="020B0604020202020204" pitchFamily="34" charset="0"/>
              </a:rPr>
              <a:t>m</a:t>
            </a:r>
            <a:r>
              <a:rPr lang="en-US" dirty="0" smtClean="0">
                <a:cs typeface="Arial" panose="020B0604020202020204" pitchFamily="34" charset="0"/>
              </a:rPr>
              <a:t>), </a:t>
            </a:r>
            <a:r>
              <a:rPr lang="en-US" dirty="0">
                <a:cs typeface="Arial" panose="020B0604020202020204" pitchFamily="34" charset="0"/>
              </a:rPr>
              <a:t>and drives </a:t>
            </a:r>
            <a:r>
              <a:rPr lang="en-US" dirty="0" smtClean="0">
                <a:cs typeface="Arial" panose="020B0604020202020204" pitchFamily="34" charset="0"/>
              </a:rPr>
              <a:t>the strong wakefield in it </a:t>
            </a:r>
          </a:p>
          <a:p>
            <a:r>
              <a:rPr lang="en-US" dirty="0" smtClean="0">
                <a:cs typeface="Arial" panose="020B0604020202020204" pitchFamily="34" charset="0"/>
              </a:rPr>
              <a:t>(nearly full blowout)</a:t>
            </a:r>
            <a:endParaRPr lang="ru-RU" dirty="0">
              <a:cs typeface="Arial" panose="020B0604020202020204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2987824" y="4228913"/>
            <a:ext cx="233962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cs typeface="Arial" panose="020B0604020202020204" pitchFamily="34" charset="0"/>
              </a:rPr>
              <a:t>The </a:t>
            </a:r>
            <a:r>
              <a:rPr lang="en-US" dirty="0" smtClean="0">
                <a:cs typeface="Arial" panose="020B0604020202020204" pitchFamily="34" charset="0"/>
              </a:rPr>
              <a:t>wave breaks after few periods, creating high-energy electrons (up to 100s </a:t>
            </a:r>
            <a:r>
              <a:rPr lang="en-US" dirty="0" err="1" smtClean="0">
                <a:cs typeface="Arial" panose="020B0604020202020204" pitchFamily="34" charset="0"/>
              </a:rPr>
              <a:t>keV</a:t>
            </a:r>
            <a:r>
              <a:rPr lang="en-US" dirty="0" smtClean="0">
                <a:cs typeface="Arial" panose="020B0604020202020204" pitchFamily="34" charset="0"/>
              </a:rPr>
              <a:t>) and charge separation fields to keep plasma quasi-neutrality</a:t>
            </a:r>
            <a:endParaRPr lang="ru-RU" dirty="0">
              <a:cs typeface="Arial" panose="020B0604020202020204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422085" y="4270948"/>
            <a:ext cx="233962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cs typeface="Arial" panose="020B0604020202020204" pitchFamily="34" charset="0"/>
              </a:rPr>
              <a:t>The </a:t>
            </a:r>
            <a:r>
              <a:rPr lang="en-US" dirty="0" smtClean="0">
                <a:cs typeface="Arial" panose="020B0604020202020204" pitchFamily="34" charset="0"/>
              </a:rPr>
              <a:t>plasma (dark region on the image) expands radially</a:t>
            </a:r>
            <a:endParaRPr lang="ru-RU" dirty="0"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470723" y="5677160"/>
            <a:ext cx="32383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OSIRIS (ionization, beam evolution, wakefield excitation)</a:t>
            </a:r>
          </a:p>
          <a:p>
            <a:endParaRPr lang="en-US" dirty="0"/>
          </a:p>
          <a:p>
            <a:r>
              <a:rPr lang="en-US" dirty="0" smtClean="0"/>
              <a:t>LCODE (no ionization)</a:t>
            </a:r>
            <a:endParaRPr lang="ru-RU" dirty="0"/>
          </a:p>
        </p:txBody>
      </p:sp>
      <p:sp>
        <p:nvSpPr>
          <p:cNvPr id="21" name="TextBox 20"/>
          <p:cNvSpPr txBox="1"/>
          <p:nvPr/>
        </p:nvSpPr>
        <p:spPr>
          <a:xfrm>
            <a:off x="2761711" y="5677160"/>
            <a:ext cx="242110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OSIRIS (stationary window)</a:t>
            </a:r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LCODE (</a:t>
            </a:r>
            <a:r>
              <a:rPr lang="en-US" dirty="0" err="1" smtClean="0"/>
              <a:t>quasistatic</a:t>
            </a:r>
            <a:r>
              <a:rPr lang="en-US" dirty="0" smtClean="0"/>
              <a:t>)</a:t>
            </a:r>
            <a:endParaRPr lang="ru-RU" dirty="0"/>
          </a:p>
        </p:txBody>
      </p:sp>
      <p:sp>
        <p:nvSpPr>
          <p:cNvPr id="4" name="Выгнутая вправо стрелка 3"/>
          <p:cNvSpPr/>
          <p:nvPr/>
        </p:nvSpPr>
        <p:spPr>
          <a:xfrm>
            <a:off x="7380312" y="6033708"/>
            <a:ext cx="358032" cy="504056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738344" y="5938770"/>
            <a:ext cx="151430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B050"/>
                </a:solidFill>
                <a:latin typeface="Calibri" panose="020F0502020204030204" pitchFamily="34" charset="0"/>
              </a:rPr>
              <a:t>plasma profile,</a:t>
            </a:r>
          </a:p>
          <a:p>
            <a:r>
              <a:rPr lang="en-US" dirty="0" smtClean="0">
                <a:solidFill>
                  <a:srgbClr val="00B050"/>
                </a:solidFill>
                <a:latin typeface="Calibri" panose="020F0502020204030204" pitchFamily="34" charset="0"/>
              </a:rPr>
              <a:t>beam shape</a:t>
            </a:r>
          </a:p>
          <a:p>
            <a:r>
              <a:rPr lang="en-US" dirty="0" smtClean="0">
                <a:solidFill>
                  <a:srgbClr val="00B050"/>
                </a:solidFill>
                <a:latin typeface="Calibri" panose="020F0502020204030204" pitchFamily="34" charset="0"/>
              </a:rPr>
              <a:t>(in-plasma part)</a:t>
            </a:r>
            <a:endParaRPr lang="ru-RU" dirty="0">
              <a:solidFill>
                <a:srgbClr val="00B050"/>
              </a:solidFill>
              <a:latin typeface="Calibri" panose="020F0502020204030204" pitchFamily="34" charset="0"/>
            </a:endParaRPr>
          </a:p>
        </p:txBody>
      </p:sp>
      <p:sp>
        <p:nvSpPr>
          <p:cNvPr id="6" name="Стрелка влево 5"/>
          <p:cNvSpPr/>
          <p:nvPr/>
        </p:nvSpPr>
        <p:spPr>
          <a:xfrm>
            <a:off x="5182816" y="5793068"/>
            <a:ext cx="231547" cy="8615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Стрелка влево 30"/>
          <p:cNvSpPr/>
          <p:nvPr/>
        </p:nvSpPr>
        <p:spPr>
          <a:xfrm rot="1489394">
            <a:off x="2083461" y="6234927"/>
            <a:ext cx="617209" cy="91345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TextBox 39"/>
          <p:cNvSpPr txBox="1"/>
          <p:nvPr/>
        </p:nvSpPr>
        <p:spPr>
          <a:xfrm>
            <a:off x="3151223" y="5973679"/>
            <a:ext cx="10416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B050"/>
                </a:solidFill>
                <a:latin typeface="Calibri" panose="020F0502020204030204" pitchFamily="34" charset="0"/>
              </a:rPr>
              <a:t>agreement</a:t>
            </a:r>
            <a:endParaRPr lang="ru-RU" dirty="0">
              <a:solidFill>
                <a:srgbClr val="00B050"/>
              </a:solidFill>
              <a:latin typeface="Calibri" panose="020F0502020204030204" pitchFamily="34" charset="0"/>
            </a:endParaRPr>
          </a:p>
        </p:txBody>
      </p:sp>
      <p:sp>
        <p:nvSpPr>
          <p:cNvPr id="7" name="Двойная стрелка вверх/вниз 6"/>
          <p:cNvSpPr/>
          <p:nvPr/>
        </p:nvSpPr>
        <p:spPr>
          <a:xfrm>
            <a:off x="3052412" y="5983240"/>
            <a:ext cx="143818" cy="324862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TextBox 40"/>
          <p:cNvSpPr txBox="1"/>
          <p:nvPr/>
        </p:nvSpPr>
        <p:spPr>
          <a:xfrm>
            <a:off x="231878" y="5650513"/>
            <a:ext cx="24211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LCODE (fast, collisions and impact ionization included)</a:t>
            </a:r>
            <a:endParaRPr lang="ru-RU" dirty="0"/>
          </a:p>
        </p:txBody>
      </p:sp>
      <p:sp>
        <p:nvSpPr>
          <p:cNvPr id="42" name="Стрелка влево 41"/>
          <p:cNvSpPr/>
          <p:nvPr/>
        </p:nvSpPr>
        <p:spPr>
          <a:xfrm>
            <a:off x="5175934" y="6408534"/>
            <a:ext cx="231547" cy="8615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144463" y="5589240"/>
            <a:ext cx="8892033" cy="1064208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6477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20725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678" name="Text Box 6"/>
          <p:cNvSpPr txBox="1">
            <a:spLocks noChangeArrowheads="1"/>
          </p:cNvSpPr>
          <p:nvPr/>
        </p:nvSpPr>
        <p:spPr bwMode="auto">
          <a:xfrm>
            <a:off x="144463" y="549275"/>
            <a:ext cx="882015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ru-RU" sz="1800" dirty="0" smtClean="0">
                <a:solidFill>
                  <a:srgbClr val="0070C0"/>
                </a:solidFill>
                <a:latin typeface="Arial" panose="020B0604020202020204" pitchFamily="34" charset="0"/>
              </a:rPr>
              <a:t>Story of search (trial and error)</a:t>
            </a:r>
            <a:endParaRPr lang="en-US" altLang="ru-RU" sz="1800" dirty="0">
              <a:solidFill>
                <a:srgbClr val="0070C0"/>
              </a:solidFill>
              <a:latin typeface="Arial" panose="020B0604020202020204" pitchFamily="34" charset="0"/>
            </a:endParaRPr>
          </a:p>
        </p:txBody>
      </p:sp>
      <p:sp>
        <p:nvSpPr>
          <p:cNvPr id="14" name="Text Box 2"/>
          <p:cNvSpPr txBox="1">
            <a:spLocks noChangeArrowheads="1"/>
          </p:cNvSpPr>
          <p:nvPr/>
        </p:nvSpPr>
        <p:spPr bwMode="auto">
          <a:xfrm>
            <a:off x="2376489" y="0"/>
            <a:ext cx="6767512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None/>
            </a:pPr>
            <a:r>
              <a:rPr lang="en-US" altLang="ru-RU" sz="1400" dirty="0">
                <a:latin typeface="Tahoma" panose="020B0604030504040204" pitchFamily="34" charset="0"/>
              </a:rPr>
              <a:t>presented by </a:t>
            </a:r>
            <a:r>
              <a:rPr lang="en-US" altLang="ru-RU" sz="1400" dirty="0" err="1">
                <a:latin typeface="Tahoma" panose="020B0604030504040204" pitchFamily="34" charset="0"/>
              </a:rPr>
              <a:t>K.Lotov</a:t>
            </a:r>
            <a:r>
              <a:rPr lang="en-US" altLang="ru-RU" sz="1400" dirty="0">
                <a:latin typeface="Tahoma" panose="020B0604030504040204" pitchFamily="34" charset="0"/>
              </a:rPr>
              <a:t> at </a:t>
            </a:r>
            <a:r>
              <a:rPr lang="en-US" altLang="ru-RU" sz="1400" dirty="0" smtClean="0">
                <a:latin typeface="Tahoma" panose="020B0604030504040204" pitchFamily="34" charset="0"/>
              </a:rPr>
              <a:t>LPAW-2019, Split, Croatia, 06.05.2019</a:t>
            </a:r>
            <a:r>
              <a:rPr lang="en-US" altLang="ru-RU" sz="1400" dirty="0">
                <a:latin typeface="Tahoma" panose="020B0604030504040204" pitchFamily="34" charset="0"/>
              </a:rPr>
              <a:t>	page </a:t>
            </a:r>
            <a:r>
              <a:rPr lang="en-US" altLang="ru-RU" sz="1400" dirty="0" smtClean="0">
                <a:latin typeface="Tahoma" panose="020B0604030504040204" pitchFamily="34" charset="0"/>
              </a:rPr>
              <a:t>6 </a:t>
            </a:r>
            <a:r>
              <a:rPr lang="en-US" altLang="ru-RU" sz="1400" dirty="0">
                <a:latin typeface="Tahoma" panose="020B0604030504040204" pitchFamily="34" charset="0"/>
              </a:rPr>
              <a:t>of 13</a:t>
            </a:r>
            <a:endParaRPr lang="ru-RU" altLang="ru-RU" sz="1400" dirty="0">
              <a:latin typeface="Tahoma" panose="020B0604030504040204" pitchFamily="34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584" y="0"/>
            <a:ext cx="1152525" cy="43035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12802" y="975439"/>
            <a:ext cx="1069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Our aim:</a:t>
            </a:r>
            <a:endParaRPr lang="ru-RU" sz="1800" dirty="0"/>
          </a:p>
        </p:txBody>
      </p:sp>
      <p:sp>
        <p:nvSpPr>
          <p:cNvPr id="12" name="TextBox 11"/>
          <p:cNvSpPr txBox="1"/>
          <p:nvPr/>
        </p:nvSpPr>
        <p:spPr>
          <a:xfrm>
            <a:off x="144463" y="3676922"/>
            <a:ext cx="75135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Model 1: Plasma dynamics only = not enough plasma for wide shadow </a:t>
            </a:r>
            <a:endParaRPr lang="ru-RU" sz="1800" dirty="0"/>
          </a:p>
        </p:txBody>
      </p:sp>
      <p:grpSp>
        <p:nvGrpSpPr>
          <p:cNvPr id="23" name="Группа 22"/>
          <p:cNvGrpSpPr/>
          <p:nvPr/>
        </p:nvGrpSpPr>
        <p:grpSpPr>
          <a:xfrm>
            <a:off x="2051720" y="1037524"/>
            <a:ext cx="6552728" cy="2420071"/>
            <a:chOff x="1691680" y="1037524"/>
            <a:chExt cx="6552728" cy="2420071"/>
          </a:xfrm>
        </p:grpSpPr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691680" y="1037524"/>
              <a:ext cx="6552728" cy="2144886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3779912" y="1160105"/>
              <a:ext cx="3188693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shadow half-width at position “O”, mm</a:t>
              </a:r>
              <a:endParaRPr lang="ru-RU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939892" y="3149818"/>
              <a:ext cx="81144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time, </a:t>
              </a:r>
              <a:r>
                <a:rPr lang="en-US" dirty="0" err="1" smtClean="0"/>
                <a:t>ps</a:t>
              </a:r>
              <a:endParaRPr lang="ru-RU" dirty="0"/>
            </a:p>
          </p:txBody>
        </p:sp>
        <p:sp>
          <p:nvSpPr>
            <p:cNvPr id="22" name="Полилиния 21"/>
            <p:cNvSpPr/>
            <p:nvPr/>
          </p:nvSpPr>
          <p:spPr>
            <a:xfrm>
              <a:off x="2424113" y="1685925"/>
              <a:ext cx="5791200" cy="1138238"/>
            </a:xfrm>
            <a:custGeom>
              <a:avLst/>
              <a:gdLst>
                <a:gd name="connsiteX0" fmla="*/ 0 w 5791200"/>
                <a:gd name="connsiteY0" fmla="*/ 1138238 h 1138238"/>
                <a:gd name="connsiteX1" fmla="*/ 485775 w 5791200"/>
                <a:gd name="connsiteY1" fmla="*/ 1114425 h 1138238"/>
                <a:gd name="connsiteX2" fmla="*/ 976312 w 5791200"/>
                <a:gd name="connsiteY2" fmla="*/ 1057275 h 1138238"/>
                <a:gd name="connsiteX3" fmla="*/ 1452562 w 5791200"/>
                <a:gd name="connsiteY3" fmla="*/ 985838 h 1138238"/>
                <a:gd name="connsiteX4" fmla="*/ 1933575 w 5791200"/>
                <a:gd name="connsiteY4" fmla="*/ 914400 h 1138238"/>
                <a:gd name="connsiteX5" fmla="*/ 2428875 w 5791200"/>
                <a:gd name="connsiteY5" fmla="*/ 828675 h 1138238"/>
                <a:gd name="connsiteX6" fmla="*/ 2895600 w 5791200"/>
                <a:gd name="connsiteY6" fmla="*/ 742950 h 1138238"/>
                <a:gd name="connsiteX7" fmla="*/ 3381375 w 5791200"/>
                <a:gd name="connsiteY7" fmla="*/ 614363 h 1138238"/>
                <a:gd name="connsiteX8" fmla="*/ 3857625 w 5791200"/>
                <a:gd name="connsiteY8" fmla="*/ 514350 h 1138238"/>
                <a:gd name="connsiteX9" fmla="*/ 4343400 w 5791200"/>
                <a:gd name="connsiteY9" fmla="*/ 385763 h 1138238"/>
                <a:gd name="connsiteX10" fmla="*/ 4824412 w 5791200"/>
                <a:gd name="connsiteY10" fmla="*/ 233363 h 1138238"/>
                <a:gd name="connsiteX11" fmla="*/ 5310187 w 5791200"/>
                <a:gd name="connsiteY11" fmla="*/ 119063 h 1138238"/>
                <a:gd name="connsiteX12" fmla="*/ 5791200 w 5791200"/>
                <a:gd name="connsiteY12" fmla="*/ 0 h 1138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791200" h="1138238">
                  <a:moveTo>
                    <a:pt x="0" y="1138238"/>
                  </a:moveTo>
                  <a:lnTo>
                    <a:pt x="485775" y="1114425"/>
                  </a:lnTo>
                  <a:lnTo>
                    <a:pt x="976312" y="1057275"/>
                  </a:lnTo>
                  <a:lnTo>
                    <a:pt x="1452562" y="985838"/>
                  </a:lnTo>
                  <a:lnTo>
                    <a:pt x="1933575" y="914400"/>
                  </a:lnTo>
                  <a:lnTo>
                    <a:pt x="2428875" y="828675"/>
                  </a:lnTo>
                  <a:lnTo>
                    <a:pt x="2895600" y="742950"/>
                  </a:lnTo>
                  <a:lnTo>
                    <a:pt x="3381375" y="614363"/>
                  </a:lnTo>
                  <a:lnTo>
                    <a:pt x="3857625" y="514350"/>
                  </a:lnTo>
                  <a:lnTo>
                    <a:pt x="4343400" y="385763"/>
                  </a:lnTo>
                  <a:lnTo>
                    <a:pt x="4824412" y="233363"/>
                  </a:lnTo>
                  <a:lnTo>
                    <a:pt x="5310187" y="119063"/>
                  </a:lnTo>
                  <a:lnTo>
                    <a:pt x="5791200" y="0"/>
                  </a:lnTo>
                </a:path>
              </a:pathLst>
            </a:cu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43" name="Рисунок 42"/>
          <p:cNvPicPr/>
          <p:nvPr/>
        </p:nvPicPr>
        <p:blipFill>
          <a:blip r:embed="rId5"/>
          <a:stretch/>
        </p:blipFill>
        <p:spPr>
          <a:xfrm>
            <a:off x="198668" y="4196053"/>
            <a:ext cx="1641155" cy="943150"/>
          </a:xfrm>
          <a:prstGeom prst="rect">
            <a:avLst/>
          </a:prstGeom>
          <a:ln>
            <a:noFill/>
          </a:ln>
        </p:spPr>
      </p:pic>
      <p:pic>
        <p:nvPicPr>
          <p:cNvPr id="44" name="Рисунок 43"/>
          <p:cNvPicPr/>
          <p:nvPr/>
        </p:nvPicPr>
        <p:blipFill>
          <a:blip r:embed="rId6"/>
          <a:stretch/>
        </p:blipFill>
        <p:spPr>
          <a:xfrm>
            <a:off x="172354" y="1490821"/>
            <a:ext cx="1641155" cy="943150"/>
          </a:xfrm>
          <a:prstGeom prst="rect">
            <a:avLst/>
          </a:prstGeom>
          <a:ln>
            <a:noFill/>
          </a:ln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39752" y="4196054"/>
            <a:ext cx="4968552" cy="2064746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4427984" y="6256711"/>
            <a:ext cx="10695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radius, mm</a:t>
            </a:r>
            <a:endParaRPr lang="ru-RU" dirty="0"/>
          </a:p>
        </p:txBody>
      </p:sp>
      <p:sp>
        <p:nvSpPr>
          <p:cNvPr id="2" name="TextBox 1"/>
          <p:cNvSpPr txBox="1"/>
          <p:nvPr/>
        </p:nvSpPr>
        <p:spPr>
          <a:xfrm>
            <a:off x="827584" y="2133142"/>
            <a:ext cx="4475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“O”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0748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20725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678" name="Text Box 6"/>
          <p:cNvSpPr txBox="1">
            <a:spLocks noChangeArrowheads="1"/>
          </p:cNvSpPr>
          <p:nvPr/>
        </p:nvSpPr>
        <p:spPr bwMode="auto">
          <a:xfrm>
            <a:off x="144463" y="549275"/>
            <a:ext cx="882015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ru-RU" sz="1800" dirty="0" smtClean="0">
                <a:solidFill>
                  <a:srgbClr val="0070C0"/>
                </a:solidFill>
                <a:latin typeface="Arial" panose="020B0604020202020204" pitchFamily="34" charset="0"/>
              </a:rPr>
              <a:t>Story of search (trial and error)</a:t>
            </a:r>
            <a:endParaRPr lang="en-US" altLang="ru-RU" sz="1800" dirty="0">
              <a:solidFill>
                <a:srgbClr val="0070C0"/>
              </a:solidFill>
              <a:latin typeface="Arial" panose="020B0604020202020204" pitchFamily="34" charset="0"/>
            </a:endParaRPr>
          </a:p>
        </p:txBody>
      </p:sp>
      <p:sp>
        <p:nvSpPr>
          <p:cNvPr id="14" name="Text Box 2"/>
          <p:cNvSpPr txBox="1">
            <a:spLocks noChangeArrowheads="1"/>
          </p:cNvSpPr>
          <p:nvPr/>
        </p:nvSpPr>
        <p:spPr bwMode="auto">
          <a:xfrm>
            <a:off x="2376489" y="0"/>
            <a:ext cx="6767512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None/>
            </a:pPr>
            <a:r>
              <a:rPr lang="en-US" altLang="ru-RU" sz="1400" dirty="0">
                <a:latin typeface="Tahoma" panose="020B0604030504040204" pitchFamily="34" charset="0"/>
              </a:rPr>
              <a:t>presented by </a:t>
            </a:r>
            <a:r>
              <a:rPr lang="en-US" altLang="ru-RU" sz="1400" dirty="0" err="1">
                <a:latin typeface="Tahoma" panose="020B0604030504040204" pitchFamily="34" charset="0"/>
              </a:rPr>
              <a:t>K.Lotov</a:t>
            </a:r>
            <a:r>
              <a:rPr lang="en-US" altLang="ru-RU" sz="1400" dirty="0">
                <a:latin typeface="Tahoma" panose="020B0604030504040204" pitchFamily="34" charset="0"/>
              </a:rPr>
              <a:t> at </a:t>
            </a:r>
            <a:r>
              <a:rPr lang="en-US" altLang="ru-RU" sz="1400" dirty="0" smtClean="0">
                <a:latin typeface="Tahoma" panose="020B0604030504040204" pitchFamily="34" charset="0"/>
              </a:rPr>
              <a:t>LPAW-2019, Split, Croatia, 06.05.2019</a:t>
            </a:r>
            <a:r>
              <a:rPr lang="en-US" altLang="ru-RU" sz="1400" dirty="0">
                <a:latin typeface="Tahoma" panose="020B0604030504040204" pitchFamily="34" charset="0"/>
              </a:rPr>
              <a:t>	page </a:t>
            </a:r>
            <a:r>
              <a:rPr lang="en-US" altLang="ru-RU" sz="1400" dirty="0" smtClean="0">
                <a:latin typeface="Tahoma" panose="020B0604030504040204" pitchFamily="34" charset="0"/>
              </a:rPr>
              <a:t>7 </a:t>
            </a:r>
            <a:r>
              <a:rPr lang="en-US" altLang="ru-RU" sz="1400" dirty="0">
                <a:latin typeface="Tahoma" panose="020B0604030504040204" pitchFamily="34" charset="0"/>
              </a:rPr>
              <a:t>of 13</a:t>
            </a:r>
            <a:endParaRPr lang="ru-RU" altLang="ru-RU" sz="1400" dirty="0">
              <a:latin typeface="Tahoma" panose="020B0604030504040204" pitchFamily="34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584" y="0"/>
            <a:ext cx="1152525" cy="43035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12802" y="975439"/>
            <a:ext cx="1069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Our aim:</a:t>
            </a:r>
            <a:endParaRPr lang="ru-RU" sz="1800" dirty="0"/>
          </a:p>
        </p:txBody>
      </p:sp>
      <p:sp>
        <p:nvSpPr>
          <p:cNvPr id="12" name="TextBox 11"/>
          <p:cNvSpPr txBox="1"/>
          <p:nvPr/>
        </p:nvSpPr>
        <p:spPr>
          <a:xfrm>
            <a:off x="144464" y="3501008"/>
            <a:ext cx="83159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Model 2: Plasma dynamics + Coulomb collisions + electron impact ionization of </a:t>
            </a:r>
          </a:p>
          <a:p>
            <a:r>
              <a:rPr lang="en-US" sz="1800" dirty="0"/>
              <a:t>	</a:t>
            </a:r>
            <a:r>
              <a:rPr lang="en-US" sz="1800" dirty="0" smtClean="0"/>
              <a:t>surrounding neutrals (single-step only) + ion impact ionization </a:t>
            </a:r>
          </a:p>
          <a:p>
            <a:r>
              <a:rPr lang="en-US" sz="1800" dirty="0"/>
              <a:t>	</a:t>
            </a:r>
            <a:r>
              <a:rPr lang="en-US" sz="1800" dirty="0" smtClean="0"/>
              <a:t>	= still insufficient amount of plasma</a:t>
            </a:r>
            <a:endParaRPr lang="ru-RU" sz="1800" dirty="0"/>
          </a:p>
        </p:txBody>
      </p:sp>
      <p:grpSp>
        <p:nvGrpSpPr>
          <p:cNvPr id="23" name="Группа 22"/>
          <p:cNvGrpSpPr/>
          <p:nvPr/>
        </p:nvGrpSpPr>
        <p:grpSpPr>
          <a:xfrm>
            <a:off x="2051720" y="1037524"/>
            <a:ext cx="6552728" cy="2420071"/>
            <a:chOff x="1691680" y="1037524"/>
            <a:chExt cx="6552728" cy="2420071"/>
          </a:xfrm>
        </p:grpSpPr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691680" y="1037524"/>
              <a:ext cx="6552728" cy="2144886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3779912" y="1160105"/>
              <a:ext cx="3188693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shadow half-width at position “O”, mm</a:t>
              </a:r>
              <a:endParaRPr lang="ru-RU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939892" y="3149818"/>
              <a:ext cx="81144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time, </a:t>
              </a:r>
              <a:r>
                <a:rPr lang="en-US" dirty="0" err="1" smtClean="0"/>
                <a:t>ps</a:t>
              </a:r>
              <a:endParaRPr lang="ru-RU" dirty="0"/>
            </a:p>
          </p:txBody>
        </p:sp>
        <p:sp>
          <p:nvSpPr>
            <p:cNvPr id="22" name="Полилиния 21"/>
            <p:cNvSpPr/>
            <p:nvPr/>
          </p:nvSpPr>
          <p:spPr>
            <a:xfrm>
              <a:off x="2424113" y="1685925"/>
              <a:ext cx="5791200" cy="1138238"/>
            </a:xfrm>
            <a:custGeom>
              <a:avLst/>
              <a:gdLst>
                <a:gd name="connsiteX0" fmla="*/ 0 w 5791200"/>
                <a:gd name="connsiteY0" fmla="*/ 1138238 h 1138238"/>
                <a:gd name="connsiteX1" fmla="*/ 485775 w 5791200"/>
                <a:gd name="connsiteY1" fmla="*/ 1114425 h 1138238"/>
                <a:gd name="connsiteX2" fmla="*/ 976312 w 5791200"/>
                <a:gd name="connsiteY2" fmla="*/ 1057275 h 1138238"/>
                <a:gd name="connsiteX3" fmla="*/ 1452562 w 5791200"/>
                <a:gd name="connsiteY3" fmla="*/ 985838 h 1138238"/>
                <a:gd name="connsiteX4" fmla="*/ 1933575 w 5791200"/>
                <a:gd name="connsiteY4" fmla="*/ 914400 h 1138238"/>
                <a:gd name="connsiteX5" fmla="*/ 2428875 w 5791200"/>
                <a:gd name="connsiteY5" fmla="*/ 828675 h 1138238"/>
                <a:gd name="connsiteX6" fmla="*/ 2895600 w 5791200"/>
                <a:gd name="connsiteY6" fmla="*/ 742950 h 1138238"/>
                <a:gd name="connsiteX7" fmla="*/ 3381375 w 5791200"/>
                <a:gd name="connsiteY7" fmla="*/ 614363 h 1138238"/>
                <a:gd name="connsiteX8" fmla="*/ 3857625 w 5791200"/>
                <a:gd name="connsiteY8" fmla="*/ 514350 h 1138238"/>
                <a:gd name="connsiteX9" fmla="*/ 4343400 w 5791200"/>
                <a:gd name="connsiteY9" fmla="*/ 385763 h 1138238"/>
                <a:gd name="connsiteX10" fmla="*/ 4824412 w 5791200"/>
                <a:gd name="connsiteY10" fmla="*/ 233363 h 1138238"/>
                <a:gd name="connsiteX11" fmla="*/ 5310187 w 5791200"/>
                <a:gd name="connsiteY11" fmla="*/ 119063 h 1138238"/>
                <a:gd name="connsiteX12" fmla="*/ 5791200 w 5791200"/>
                <a:gd name="connsiteY12" fmla="*/ 0 h 1138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791200" h="1138238">
                  <a:moveTo>
                    <a:pt x="0" y="1138238"/>
                  </a:moveTo>
                  <a:lnTo>
                    <a:pt x="485775" y="1114425"/>
                  </a:lnTo>
                  <a:lnTo>
                    <a:pt x="976312" y="1057275"/>
                  </a:lnTo>
                  <a:lnTo>
                    <a:pt x="1452562" y="985838"/>
                  </a:lnTo>
                  <a:lnTo>
                    <a:pt x="1933575" y="914400"/>
                  </a:lnTo>
                  <a:lnTo>
                    <a:pt x="2428875" y="828675"/>
                  </a:lnTo>
                  <a:lnTo>
                    <a:pt x="2895600" y="742950"/>
                  </a:lnTo>
                  <a:lnTo>
                    <a:pt x="3381375" y="614363"/>
                  </a:lnTo>
                  <a:lnTo>
                    <a:pt x="3857625" y="514350"/>
                  </a:lnTo>
                  <a:lnTo>
                    <a:pt x="4343400" y="385763"/>
                  </a:lnTo>
                  <a:lnTo>
                    <a:pt x="4824412" y="233363"/>
                  </a:lnTo>
                  <a:lnTo>
                    <a:pt x="5310187" y="119063"/>
                  </a:lnTo>
                  <a:lnTo>
                    <a:pt x="5791200" y="0"/>
                  </a:lnTo>
                </a:path>
              </a:pathLst>
            </a:cu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44" name="Рисунок 43"/>
          <p:cNvPicPr/>
          <p:nvPr/>
        </p:nvPicPr>
        <p:blipFill>
          <a:blip r:embed="rId5"/>
          <a:stretch/>
        </p:blipFill>
        <p:spPr>
          <a:xfrm>
            <a:off x="172354" y="1490821"/>
            <a:ext cx="1641155" cy="943150"/>
          </a:xfrm>
          <a:prstGeom prst="rect">
            <a:avLst/>
          </a:prstGeom>
          <a:ln>
            <a:noFill/>
          </a:ln>
        </p:spPr>
      </p:pic>
      <p:pic>
        <p:nvPicPr>
          <p:cNvPr id="16" name="Рисунок 15"/>
          <p:cNvPicPr/>
          <p:nvPr/>
        </p:nvPicPr>
        <p:blipFill>
          <a:blip r:embed="rId6"/>
          <a:stretch/>
        </p:blipFill>
        <p:spPr>
          <a:xfrm>
            <a:off x="176900" y="4366666"/>
            <a:ext cx="1636609" cy="940538"/>
          </a:xfrm>
          <a:prstGeom prst="rect">
            <a:avLst/>
          </a:prstGeom>
          <a:ln>
            <a:noFill/>
          </a:ln>
        </p:spPr>
      </p:pic>
      <p:sp>
        <p:nvSpPr>
          <p:cNvPr id="18" name="TextBox 17"/>
          <p:cNvSpPr txBox="1"/>
          <p:nvPr/>
        </p:nvSpPr>
        <p:spPr>
          <a:xfrm>
            <a:off x="4427984" y="6577607"/>
            <a:ext cx="10695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radius, mm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02402" y="4541330"/>
            <a:ext cx="4939188" cy="2043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323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20725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678" name="Text Box 6"/>
          <p:cNvSpPr txBox="1">
            <a:spLocks noChangeArrowheads="1"/>
          </p:cNvSpPr>
          <p:nvPr/>
        </p:nvSpPr>
        <p:spPr bwMode="auto">
          <a:xfrm>
            <a:off x="144463" y="549275"/>
            <a:ext cx="882015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ru-RU" sz="1800" dirty="0" smtClean="0">
                <a:solidFill>
                  <a:srgbClr val="0070C0"/>
                </a:solidFill>
                <a:latin typeface="Arial" panose="020B0604020202020204" pitchFamily="34" charset="0"/>
              </a:rPr>
              <a:t>Story of search (trial and error)</a:t>
            </a:r>
            <a:endParaRPr lang="en-US" altLang="ru-RU" sz="1800" dirty="0">
              <a:solidFill>
                <a:srgbClr val="0070C0"/>
              </a:solidFill>
              <a:latin typeface="Arial" panose="020B0604020202020204" pitchFamily="34" charset="0"/>
            </a:endParaRPr>
          </a:p>
        </p:txBody>
      </p:sp>
      <p:sp>
        <p:nvSpPr>
          <p:cNvPr id="14" name="Text Box 2"/>
          <p:cNvSpPr txBox="1">
            <a:spLocks noChangeArrowheads="1"/>
          </p:cNvSpPr>
          <p:nvPr/>
        </p:nvSpPr>
        <p:spPr bwMode="auto">
          <a:xfrm>
            <a:off x="2376489" y="0"/>
            <a:ext cx="6767512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None/>
            </a:pPr>
            <a:r>
              <a:rPr lang="en-US" altLang="ru-RU" sz="1400" dirty="0">
                <a:latin typeface="Tahoma" panose="020B0604030504040204" pitchFamily="34" charset="0"/>
              </a:rPr>
              <a:t>presented by </a:t>
            </a:r>
            <a:r>
              <a:rPr lang="en-US" altLang="ru-RU" sz="1400" dirty="0" err="1">
                <a:latin typeface="Tahoma" panose="020B0604030504040204" pitchFamily="34" charset="0"/>
              </a:rPr>
              <a:t>K.Lotov</a:t>
            </a:r>
            <a:r>
              <a:rPr lang="en-US" altLang="ru-RU" sz="1400" dirty="0">
                <a:latin typeface="Tahoma" panose="020B0604030504040204" pitchFamily="34" charset="0"/>
              </a:rPr>
              <a:t> at </a:t>
            </a:r>
            <a:r>
              <a:rPr lang="en-US" altLang="ru-RU" sz="1400" dirty="0" smtClean="0">
                <a:latin typeface="Tahoma" panose="020B0604030504040204" pitchFamily="34" charset="0"/>
              </a:rPr>
              <a:t>LPAW-2019, Split, Croatia, 06.05.2019</a:t>
            </a:r>
            <a:r>
              <a:rPr lang="en-US" altLang="ru-RU" sz="1400" dirty="0">
                <a:latin typeface="Tahoma" panose="020B0604030504040204" pitchFamily="34" charset="0"/>
              </a:rPr>
              <a:t>	page </a:t>
            </a:r>
            <a:r>
              <a:rPr lang="en-US" altLang="ru-RU" sz="1400" dirty="0" smtClean="0">
                <a:latin typeface="Tahoma" panose="020B0604030504040204" pitchFamily="34" charset="0"/>
              </a:rPr>
              <a:t>8 </a:t>
            </a:r>
            <a:r>
              <a:rPr lang="en-US" altLang="ru-RU" sz="1400" dirty="0">
                <a:latin typeface="Tahoma" panose="020B0604030504040204" pitchFamily="34" charset="0"/>
              </a:rPr>
              <a:t>of 13</a:t>
            </a:r>
            <a:endParaRPr lang="ru-RU" altLang="ru-RU" sz="1400" dirty="0">
              <a:latin typeface="Tahoma" panose="020B0604030504040204" pitchFamily="34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584" y="0"/>
            <a:ext cx="1152525" cy="43035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12802" y="975439"/>
            <a:ext cx="1069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Our aim:</a:t>
            </a:r>
            <a:endParaRPr lang="ru-RU" sz="1800" dirty="0"/>
          </a:p>
        </p:txBody>
      </p:sp>
      <p:sp>
        <p:nvSpPr>
          <p:cNvPr id="12" name="TextBox 11"/>
          <p:cNvSpPr txBox="1"/>
          <p:nvPr/>
        </p:nvSpPr>
        <p:spPr>
          <a:xfrm>
            <a:off x="144463" y="3501008"/>
            <a:ext cx="834715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Model 3: Plasma dynamics + Coulomb collisions + electron impact ionization of </a:t>
            </a:r>
          </a:p>
          <a:p>
            <a:r>
              <a:rPr lang="en-US" sz="1800" dirty="0"/>
              <a:t>	</a:t>
            </a:r>
            <a:r>
              <a:rPr lang="en-US" sz="1800" dirty="0" smtClean="0"/>
              <a:t>surrounding neutrals (including multi-step) + ion impact ionization </a:t>
            </a:r>
          </a:p>
          <a:p>
            <a:r>
              <a:rPr lang="en-US" sz="1800" dirty="0"/>
              <a:t>	</a:t>
            </a:r>
            <a:r>
              <a:rPr lang="en-US" sz="1800" dirty="0" smtClean="0"/>
              <a:t>+ effect of excited atoms on refraction index = </a:t>
            </a:r>
            <a:r>
              <a:rPr lang="en-US" sz="1800" dirty="0" smtClean="0">
                <a:solidFill>
                  <a:srgbClr val="FF0000"/>
                </a:solidFill>
              </a:rPr>
              <a:t>agreement</a:t>
            </a:r>
            <a:endParaRPr lang="ru-RU" sz="1800" dirty="0">
              <a:solidFill>
                <a:srgbClr val="FF0000"/>
              </a:solidFill>
            </a:endParaRPr>
          </a:p>
        </p:txBody>
      </p:sp>
      <p:grpSp>
        <p:nvGrpSpPr>
          <p:cNvPr id="23" name="Группа 22"/>
          <p:cNvGrpSpPr/>
          <p:nvPr/>
        </p:nvGrpSpPr>
        <p:grpSpPr>
          <a:xfrm>
            <a:off x="2051720" y="1037524"/>
            <a:ext cx="6552728" cy="2420071"/>
            <a:chOff x="1691680" y="1037524"/>
            <a:chExt cx="6552728" cy="2420071"/>
          </a:xfrm>
        </p:grpSpPr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691680" y="1037524"/>
              <a:ext cx="6552728" cy="2144886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3779912" y="1160105"/>
              <a:ext cx="3188693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shadow half-width at position “O”, mm</a:t>
              </a:r>
              <a:endParaRPr lang="ru-RU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939892" y="3149818"/>
              <a:ext cx="81144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time, </a:t>
              </a:r>
              <a:r>
                <a:rPr lang="en-US" dirty="0" err="1" smtClean="0"/>
                <a:t>ps</a:t>
              </a:r>
              <a:endParaRPr lang="ru-RU" dirty="0"/>
            </a:p>
          </p:txBody>
        </p:sp>
        <p:sp>
          <p:nvSpPr>
            <p:cNvPr id="22" name="Полилиния 21"/>
            <p:cNvSpPr/>
            <p:nvPr/>
          </p:nvSpPr>
          <p:spPr>
            <a:xfrm>
              <a:off x="2424113" y="1685925"/>
              <a:ext cx="5791200" cy="1138238"/>
            </a:xfrm>
            <a:custGeom>
              <a:avLst/>
              <a:gdLst>
                <a:gd name="connsiteX0" fmla="*/ 0 w 5791200"/>
                <a:gd name="connsiteY0" fmla="*/ 1138238 h 1138238"/>
                <a:gd name="connsiteX1" fmla="*/ 485775 w 5791200"/>
                <a:gd name="connsiteY1" fmla="*/ 1114425 h 1138238"/>
                <a:gd name="connsiteX2" fmla="*/ 976312 w 5791200"/>
                <a:gd name="connsiteY2" fmla="*/ 1057275 h 1138238"/>
                <a:gd name="connsiteX3" fmla="*/ 1452562 w 5791200"/>
                <a:gd name="connsiteY3" fmla="*/ 985838 h 1138238"/>
                <a:gd name="connsiteX4" fmla="*/ 1933575 w 5791200"/>
                <a:gd name="connsiteY4" fmla="*/ 914400 h 1138238"/>
                <a:gd name="connsiteX5" fmla="*/ 2428875 w 5791200"/>
                <a:gd name="connsiteY5" fmla="*/ 828675 h 1138238"/>
                <a:gd name="connsiteX6" fmla="*/ 2895600 w 5791200"/>
                <a:gd name="connsiteY6" fmla="*/ 742950 h 1138238"/>
                <a:gd name="connsiteX7" fmla="*/ 3381375 w 5791200"/>
                <a:gd name="connsiteY7" fmla="*/ 614363 h 1138238"/>
                <a:gd name="connsiteX8" fmla="*/ 3857625 w 5791200"/>
                <a:gd name="connsiteY8" fmla="*/ 514350 h 1138238"/>
                <a:gd name="connsiteX9" fmla="*/ 4343400 w 5791200"/>
                <a:gd name="connsiteY9" fmla="*/ 385763 h 1138238"/>
                <a:gd name="connsiteX10" fmla="*/ 4824412 w 5791200"/>
                <a:gd name="connsiteY10" fmla="*/ 233363 h 1138238"/>
                <a:gd name="connsiteX11" fmla="*/ 5310187 w 5791200"/>
                <a:gd name="connsiteY11" fmla="*/ 119063 h 1138238"/>
                <a:gd name="connsiteX12" fmla="*/ 5791200 w 5791200"/>
                <a:gd name="connsiteY12" fmla="*/ 0 h 1138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791200" h="1138238">
                  <a:moveTo>
                    <a:pt x="0" y="1138238"/>
                  </a:moveTo>
                  <a:lnTo>
                    <a:pt x="485775" y="1114425"/>
                  </a:lnTo>
                  <a:lnTo>
                    <a:pt x="976312" y="1057275"/>
                  </a:lnTo>
                  <a:lnTo>
                    <a:pt x="1452562" y="985838"/>
                  </a:lnTo>
                  <a:lnTo>
                    <a:pt x="1933575" y="914400"/>
                  </a:lnTo>
                  <a:lnTo>
                    <a:pt x="2428875" y="828675"/>
                  </a:lnTo>
                  <a:lnTo>
                    <a:pt x="2895600" y="742950"/>
                  </a:lnTo>
                  <a:lnTo>
                    <a:pt x="3381375" y="614363"/>
                  </a:lnTo>
                  <a:lnTo>
                    <a:pt x="3857625" y="514350"/>
                  </a:lnTo>
                  <a:lnTo>
                    <a:pt x="4343400" y="385763"/>
                  </a:lnTo>
                  <a:lnTo>
                    <a:pt x="4824412" y="233363"/>
                  </a:lnTo>
                  <a:lnTo>
                    <a:pt x="5310187" y="119063"/>
                  </a:lnTo>
                  <a:lnTo>
                    <a:pt x="5791200" y="0"/>
                  </a:lnTo>
                </a:path>
              </a:pathLst>
            </a:cu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44" name="Рисунок 43"/>
          <p:cNvPicPr/>
          <p:nvPr/>
        </p:nvPicPr>
        <p:blipFill>
          <a:blip r:embed="rId5"/>
          <a:stretch/>
        </p:blipFill>
        <p:spPr>
          <a:xfrm>
            <a:off x="172354" y="1490821"/>
            <a:ext cx="1641155" cy="943150"/>
          </a:xfrm>
          <a:prstGeom prst="rect">
            <a:avLst/>
          </a:prstGeom>
          <a:ln>
            <a:noFill/>
          </a:ln>
        </p:spPr>
      </p:pic>
      <p:pic>
        <p:nvPicPr>
          <p:cNvPr id="17" name="Рисунок 16"/>
          <p:cNvPicPr/>
          <p:nvPr/>
        </p:nvPicPr>
        <p:blipFill>
          <a:blip r:embed="rId6"/>
          <a:stretch/>
        </p:blipFill>
        <p:spPr>
          <a:xfrm>
            <a:off x="172354" y="4742936"/>
            <a:ext cx="1641155" cy="943150"/>
          </a:xfrm>
          <a:prstGeom prst="rect">
            <a:avLst/>
          </a:prstGeom>
          <a:ln>
            <a:noFill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67405" y="4510713"/>
            <a:ext cx="4754695" cy="2201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11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20725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678" name="Text Box 6"/>
          <p:cNvSpPr txBox="1">
            <a:spLocks noChangeArrowheads="1"/>
          </p:cNvSpPr>
          <p:nvPr/>
        </p:nvSpPr>
        <p:spPr bwMode="auto">
          <a:xfrm>
            <a:off x="144463" y="549275"/>
            <a:ext cx="882015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ru-RU" sz="1800" dirty="0" smtClean="0">
                <a:solidFill>
                  <a:srgbClr val="0070C0"/>
                </a:solidFill>
                <a:latin typeface="Arial" panose="020B0604020202020204" pitchFamily="34" charset="0"/>
              </a:rPr>
              <a:t>Some technical details</a:t>
            </a:r>
            <a:endParaRPr lang="en-US" altLang="ru-RU" sz="1800" dirty="0">
              <a:solidFill>
                <a:srgbClr val="0070C0"/>
              </a:solidFill>
              <a:latin typeface="Arial" panose="020B0604020202020204" pitchFamily="34" charset="0"/>
            </a:endParaRPr>
          </a:p>
        </p:txBody>
      </p:sp>
      <p:sp>
        <p:nvSpPr>
          <p:cNvPr id="14" name="Text Box 2"/>
          <p:cNvSpPr txBox="1">
            <a:spLocks noChangeArrowheads="1"/>
          </p:cNvSpPr>
          <p:nvPr/>
        </p:nvSpPr>
        <p:spPr bwMode="auto">
          <a:xfrm>
            <a:off x="2376489" y="0"/>
            <a:ext cx="6767512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None/>
            </a:pPr>
            <a:r>
              <a:rPr lang="en-US" altLang="ru-RU" sz="1400" dirty="0">
                <a:latin typeface="Tahoma" panose="020B0604030504040204" pitchFamily="34" charset="0"/>
              </a:rPr>
              <a:t>presented by </a:t>
            </a:r>
            <a:r>
              <a:rPr lang="en-US" altLang="ru-RU" sz="1400" dirty="0" err="1">
                <a:latin typeface="Tahoma" panose="020B0604030504040204" pitchFamily="34" charset="0"/>
              </a:rPr>
              <a:t>K.Lotov</a:t>
            </a:r>
            <a:r>
              <a:rPr lang="en-US" altLang="ru-RU" sz="1400" dirty="0">
                <a:latin typeface="Tahoma" panose="020B0604030504040204" pitchFamily="34" charset="0"/>
              </a:rPr>
              <a:t> at </a:t>
            </a:r>
            <a:r>
              <a:rPr lang="en-US" altLang="ru-RU" sz="1400" dirty="0" smtClean="0">
                <a:latin typeface="Tahoma" panose="020B0604030504040204" pitchFamily="34" charset="0"/>
              </a:rPr>
              <a:t>LPAW-2019, Split, Croatia, 06.05.2019</a:t>
            </a:r>
            <a:r>
              <a:rPr lang="en-US" altLang="ru-RU" sz="1400" dirty="0">
                <a:latin typeface="Tahoma" panose="020B0604030504040204" pitchFamily="34" charset="0"/>
              </a:rPr>
              <a:t>	page </a:t>
            </a:r>
            <a:r>
              <a:rPr lang="en-US" altLang="ru-RU" sz="1400" dirty="0" smtClean="0">
                <a:latin typeface="Tahoma" panose="020B0604030504040204" pitchFamily="34" charset="0"/>
              </a:rPr>
              <a:t>9 </a:t>
            </a:r>
            <a:r>
              <a:rPr lang="en-US" altLang="ru-RU" sz="1400" dirty="0">
                <a:latin typeface="Tahoma" panose="020B0604030504040204" pitchFamily="34" charset="0"/>
              </a:rPr>
              <a:t>of 13</a:t>
            </a:r>
            <a:endParaRPr lang="ru-RU" altLang="ru-RU" sz="1400" dirty="0">
              <a:latin typeface="Tahoma" panose="020B0604030504040204" pitchFamily="34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584" y="0"/>
            <a:ext cx="1152525" cy="43035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44463" y="1067098"/>
            <a:ext cx="8892480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0000" indent="-360000"/>
            <a:r>
              <a:rPr lang="en-US" dirty="0" smtClean="0">
                <a:solidFill>
                  <a:srgbClr val="00B050"/>
                </a:solidFill>
              </a:rPr>
              <a:t>Fields and motion of charged particles: </a:t>
            </a:r>
            <a:r>
              <a:rPr lang="en-US" dirty="0" smtClean="0"/>
              <a:t>main effect that wakefield codes simulate, always there and well tested</a:t>
            </a:r>
          </a:p>
          <a:p>
            <a:pPr marL="360000" indent="-360000"/>
            <a:endParaRPr lang="en-US" dirty="0"/>
          </a:p>
          <a:p>
            <a:pPr marL="360000" indent="-360000"/>
            <a:r>
              <a:rPr lang="en-US" dirty="0" smtClean="0">
                <a:solidFill>
                  <a:srgbClr val="00B050"/>
                </a:solidFill>
              </a:rPr>
              <a:t>Ionization by the driver: </a:t>
            </a:r>
            <a:r>
              <a:rPr lang="en-US" dirty="0" err="1"/>
              <a:t>Ammosov-Delone-Krainov</a:t>
            </a:r>
            <a:r>
              <a:rPr lang="en-US" dirty="0"/>
              <a:t> (ADK) </a:t>
            </a:r>
            <a:r>
              <a:rPr lang="en-US" dirty="0" smtClean="0"/>
              <a:t>model [</a:t>
            </a:r>
            <a:r>
              <a:rPr lang="en-US" dirty="0" err="1" smtClean="0"/>
              <a:t>Sov</a:t>
            </a:r>
            <a:r>
              <a:rPr lang="en-US" dirty="0" smtClean="0"/>
              <a:t>. Phys</a:t>
            </a:r>
            <a:r>
              <a:rPr lang="en-US" dirty="0"/>
              <a:t>. JETP </a:t>
            </a:r>
            <a:r>
              <a:rPr lang="en-US" b="1" dirty="0"/>
              <a:t>64</a:t>
            </a:r>
            <a:r>
              <a:rPr lang="en-US" dirty="0"/>
              <a:t>, 1191 (1986</a:t>
            </a:r>
            <a:r>
              <a:rPr lang="en-US" dirty="0" smtClean="0"/>
              <a:t>)].</a:t>
            </a:r>
          </a:p>
          <a:p>
            <a:pPr marL="360000" indent="-360000"/>
            <a:endParaRPr lang="en-US" dirty="0"/>
          </a:p>
          <a:p>
            <a:pPr marL="360000" indent="-360000"/>
            <a:r>
              <a:rPr lang="en-US" dirty="0" smtClean="0">
                <a:solidFill>
                  <a:srgbClr val="00B050"/>
                </a:solidFill>
              </a:rPr>
              <a:t>Coulomb collisions: </a:t>
            </a:r>
            <a:r>
              <a:rPr lang="en-US" dirty="0" err="1"/>
              <a:t>Takizuka</a:t>
            </a:r>
            <a:r>
              <a:rPr lang="en-US" dirty="0"/>
              <a:t>-Abe </a:t>
            </a:r>
            <a:r>
              <a:rPr lang="en-US" dirty="0" smtClean="0"/>
              <a:t>model </a:t>
            </a:r>
          </a:p>
          <a:p>
            <a:pPr marL="360000" indent="-360000"/>
            <a:r>
              <a:rPr lang="en-US" dirty="0"/>
              <a:t>	</a:t>
            </a:r>
            <a:r>
              <a:rPr lang="en-US" dirty="0" smtClean="0"/>
              <a:t>[</a:t>
            </a:r>
            <a:r>
              <a:rPr lang="en-US" dirty="0"/>
              <a:t>J. Comp. Phys. </a:t>
            </a:r>
            <a:r>
              <a:rPr lang="en-US" b="1" dirty="0"/>
              <a:t>25</a:t>
            </a:r>
            <a:r>
              <a:rPr lang="en-US" dirty="0"/>
              <a:t>, 205 (1977</a:t>
            </a:r>
            <a:r>
              <a:rPr lang="en-US" dirty="0" smtClean="0"/>
              <a:t>)] </a:t>
            </a:r>
          </a:p>
          <a:p>
            <a:pPr marL="360000" indent="-360000"/>
            <a:r>
              <a:rPr lang="en-US" dirty="0"/>
              <a:t>	</a:t>
            </a:r>
            <a:r>
              <a:rPr lang="en-US" dirty="0" smtClean="0"/>
              <a:t>modified </a:t>
            </a:r>
            <a:r>
              <a:rPr lang="en-US" dirty="0"/>
              <a:t>to include relativistic </a:t>
            </a:r>
            <a:r>
              <a:rPr lang="en-US" dirty="0" smtClean="0"/>
              <a:t>particles </a:t>
            </a:r>
          </a:p>
          <a:p>
            <a:pPr marL="360000" indent="-360000"/>
            <a:r>
              <a:rPr lang="en-US" dirty="0"/>
              <a:t>	</a:t>
            </a:r>
            <a:r>
              <a:rPr lang="en-US" dirty="0" smtClean="0"/>
              <a:t>[</a:t>
            </a:r>
            <a:r>
              <a:rPr lang="en-US" dirty="0"/>
              <a:t>F. </a:t>
            </a:r>
            <a:r>
              <a:rPr lang="en-US" dirty="0" smtClean="0"/>
              <a:t>Perez, et al., </a:t>
            </a:r>
            <a:r>
              <a:rPr lang="en-US" dirty="0"/>
              <a:t>Phys. Plasmas </a:t>
            </a:r>
            <a:r>
              <a:rPr lang="en-US" b="1" dirty="0"/>
              <a:t>19</a:t>
            </a:r>
            <a:r>
              <a:rPr lang="en-US" dirty="0"/>
              <a:t>, 083104 (2012</a:t>
            </a:r>
            <a:r>
              <a:rPr lang="en-US" dirty="0" smtClean="0"/>
              <a:t>)].</a:t>
            </a:r>
          </a:p>
          <a:p>
            <a:pPr marL="360000" indent="-360000"/>
            <a:endParaRPr lang="en-US" dirty="0"/>
          </a:p>
          <a:p>
            <a:pPr marL="360000" indent="-360000"/>
            <a:r>
              <a:rPr lang="en-US" dirty="0" smtClean="0">
                <a:solidFill>
                  <a:srgbClr val="00B050"/>
                </a:solidFill>
              </a:rPr>
              <a:t>Impact ionization and excitation by plasma particles: </a:t>
            </a:r>
            <a:r>
              <a:rPr lang="en-US" dirty="0" smtClean="0"/>
              <a:t>cross-sections from IAEA Aladdin database for electron impact and from theoretical model [</a:t>
            </a:r>
            <a:r>
              <a:rPr lang="en-US" dirty="0"/>
              <a:t>I. D. </a:t>
            </a:r>
            <a:r>
              <a:rPr lang="en-US" dirty="0" err="1"/>
              <a:t>Kaganovich</a:t>
            </a:r>
            <a:r>
              <a:rPr lang="en-US" dirty="0"/>
              <a:t>, </a:t>
            </a:r>
            <a:r>
              <a:rPr lang="en-US" dirty="0" smtClean="0"/>
              <a:t>et al., New J</a:t>
            </a:r>
            <a:r>
              <a:rPr lang="en-US" dirty="0"/>
              <a:t>. Phys. </a:t>
            </a:r>
            <a:r>
              <a:rPr lang="en-US" b="1" dirty="0"/>
              <a:t>8</a:t>
            </a:r>
            <a:r>
              <a:rPr lang="en-US" dirty="0"/>
              <a:t>, 278 (2006)</a:t>
            </a:r>
            <a:r>
              <a:rPr lang="en-US" dirty="0" smtClean="0"/>
              <a:t>] for ion impact.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4860032" y="5969994"/>
            <a:ext cx="37444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Spontaneous emission time ~ nanoseconds, neglected</a:t>
            </a:r>
            <a:endParaRPr lang="ru-RU" dirty="0"/>
          </a:p>
        </p:txBody>
      </p:sp>
      <p:sp>
        <p:nvSpPr>
          <p:cNvPr id="19" name="CustomShape 4"/>
          <p:cNvSpPr/>
          <p:nvPr/>
        </p:nvSpPr>
        <p:spPr>
          <a:xfrm>
            <a:off x="5044613" y="4437112"/>
            <a:ext cx="647640" cy="647640"/>
          </a:xfrm>
          <a:prstGeom prst="ellipse">
            <a:avLst/>
          </a:prstGeom>
          <a:solidFill>
            <a:srgbClr val="729FCF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ru-RU" sz="1100" b="0" strike="noStrike" spc="-1" dirty="0" err="1">
                <a:solidFill>
                  <a:srgbClr val="000000"/>
                </a:solidFill>
                <a:latin typeface="DejaVu Serif"/>
                <a:ea typeface="DejaVu Sans"/>
              </a:rPr>
              <a:t>Plasma</a:t>
            </a:r>
            <a:endParaRPr lang="ru-RU" sz="11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100" b="0" strike="noStrike" spc="-1" dirty="0" err="1">
                <a:solidFill>
                  <a:srgbClr val="000000"/>
                </a:solidFill>
                <a:latin typeface="DejaVu Serif"/>
                <a:ea typeface="DejaVu Sans"/>
              </a:rPr>
              <a:t>particle</a:t>
            </a:r>
            <a:endParaRPr lang="ru-RU" sz="1100" b="0" strike="noStrike" spc="-1" dirty="0">
              <a:latin typeface="Arial"/>
            </a:endParaRPr>
          </a:p>
        </p:txBody>
      </p:sp>
      <p:sp>
        <p:nvSpPr>
          <p:cNvPr id="20" name="Line 5"/>
          <p:cNvSpPr/>
          <p:nvPr/>
        </p:nvSpPr>
        <p:spPr>
          <a:xfrm flipV="1">
            <a:off x="5692253" y="4687312"/>
            <a:ext cx="794186" cy="40274"/>
          </a:xfrm>
          <a:prstGeom prst="line">
            <a:avLst/>
          </a:prstGeom>
          <a:ln>
            <a:solidFill>
              <a:srgbClr val="000000"/>
            </a:solidFill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1" name="CustomShape 6"/>
          <p:cNvSpPr/>
          <p:nvPr/>
        </p:nvSpPr>
        <p:spPr>
          <a:xfrm>
            <a:off x="5404073" y="5046593"/>
            <a:ext cx="721080" cy="397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trike="noStrike" spc="-1" dirty="0" err="1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ru-RU" strike="noStrike" spc="-1" baseline="-33000" dirty="0" err="1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ru-RU" strike="noStrike" spc="-1" dirty="0" err="1">
                <a:latin typeface="Arial" panose="020B0604020202020204" pitchFamily="34" charset="0"/>
                <a:cs typeface="Arial" panose="020B0604020202020204" pitchFamily="34" charset="0"/>
              </a:rPr>
              <a:t>,v</a:t>
            </a:r>
            <a:r>
              <a:rPr lang="ru-RU" strike="noStrike" spc="-1" baseline="-33000" dirty="0" err="1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endParaRPr lang="ru-RU" strike="noStrike" spc="-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CustomShape 7"/>
          <p:cNvSpPr/>
          <p:nvPr/>
        </p:nvSpPr>
        <p:spPr>
          <a:xfrm>
            <a:off x="6366538" y="4600042"/>
            <a:ext cx="647640" cy="648000"/>
          </a:xfrm>
          <a:prstGeom prst="ellipse">
            <a:avLst/>
          </a:prstGeom>
          <a:solidFill>
            <a:srgbClr val="ADD58A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ru-RU" sz="1100" b="0" strike="noStrike" spc="-1" dirty="0" err="1">
                <a:solidFill>
                  <a:srgbClr val="000000"/>
                </a:solidFill>
                <a:latin typeface="DejaVu Serif"/>
                <a:ea typeface="DejaVu Sans"/>
              </a:rPr>
              <a:t>Neutral</a:t>
            </a:r>
            <a:endParaRPr lang="ru-RU" sz="1100" b="0" strike="noStrike" spc="-1" dirty="0">
              <a:latin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036170" y="4831073"/>
            <a:ext cx="15872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Probability  </a:t>
            </a:r>
          </a:p>
          <a:p>
            <a:r>
              <a:rPr lang="en-US" dirty="0" smtClean="0"/>
              <a:t>w = </a:t>
            </a:r>
            <a:r>
              <a:rPr lang="el-GR" dirty="0" smtClean="0">
                <a:cs typeface="Arial" panose="020B0604020202020204" pitchFamily="34" charset="0"/>
              </a:rPr>
              <a:t>σ</a:t>
            </a:r>
            <a:r>
              <a:rPr lang="en-US" dirty="0" smtClean="0">
                <a:cs typeface="Arial" panose="020B0604020202020204" pitchFamily="34" charset="0"/>
              </a:rPr>
              <a:t>(</a:t>
            </a:r>
            <a:r>
              <a:rPr lang="en-US" dirty="0" err="1" smtClean="0">
                <a:cs typeface="Arial" panose="020B0604020202020204" pitchFamily="34" charset="0"/>
              </a:rPr>
              <a:t>E</a:t>
            </a:r>
            <a:r>
              <a:rPr lang="en-US" baseline="-25000" dirty="0" err="1" smtClean="0">
                <a:cs typeface="Arial" panose="020B0604020202020204" pitchFamily="34" charset="0"/>
              </a:rPr>
              <a:t>p</a:t>
            </a:r>
            <a:r>
              <a:rPr lang="en-US" dirty="0" smtClean="0">
                <a:cs typeface="Arial" panose="020B0604020202020204" pitchFamily="34" charset="0"/>
              </a:rPr>
              <a:t>) </a:t>
            </a:r>
            <a:r>
              <a:rPr lang="en-US" dirty="0" err="1" smtClean="0">
                <a:cs typeface="Arial" panose="020B0604020202020204" pitchFamily="34" charset="0"/>
              </a:rPr>
              <a:t>v</a:t>
            </a:r>
            <a:r>
              <a:rPr lang="en-US" baseline="-25000" dirty="0" err="1" smtClean="0">
                <a:cs typeface="Arial" panose="020B0604020202020204" pitchFamily="34" charset="0"/>
              </a:rPr>
              <a:t>p</a:t>
            </a:r>
            <a:r>
              <a:rPr lang="en-US" dirty="0" smtClean="0">
                <a:cs typeface="Arial" panose="020B0604020202020204" pitchFamily="34" charset="0"/>
              </a:rPr>
              <a:t> </a:t>
            </a:r>
            <a:r>
              <a:rPr lang="en-US" dirty="0" err="1" smtClean="0">
                <a:cs typeface="Arial" panose="020B0604020202020204" pitchFamily="34" charset="0"/>
              </a:rPr>
              <a:t>n</a:t>
            </a:r>
            <a:r>
              <a:rPr lang="en-US" baseline="-25000" dirty="0" err="1" smtClean="0">
                <a:cs typeface="Arial" panose="020B0604020202020204" pitchFamily="34" charset="0"/>
              </a:rPr>
              <a:t>a</a:t>
            </a:r>
            <a:r>
              <a:rPr lang="en-US" dirty="0" smtClean="0">
                <a:cs typeface="Arial" panose="020B0604020202020204" pitchFamily="34" charset="0"/>
              </a:rPr>
              <a:t> </a:t>
            </a:r>
            <a:r>
              <a:rPr lang="el-GR" dirty="0" smtClean="0">
                <a:cs typeface="Arial" panose="020B0604020202020204" pitchFamily="34" charset="0"/>
              </a:rPr>
              <a:t>Δ</a:t>
            </a:r>
            <a:r>
              <a:rPr lang="en-US" dirty="0" smtClean="0">
                <a:cs typeface="Arial" panose="020B0604020202020204" pitchFamily="34" charset="0"/>
              </a:rPr>
              <a:t>t</a:t>
            </a:r>
            <a:endParaRPr lang="ru-RU" dirty="0"/>
          </a:p>
        </p:txBody>
      </p:sp>
      <p:sp>
        <p:nvSpPr>
          <p:cNvPr id="26" name="Line 5"/>
          <p:cNvSpPr/>
          <p:nvPr/>
        </p:nvSpPr>
        <p:spPr>
          <a:xfrm flipV="1">
            <a:off x="7014177" y="4694368"/>
            <a:ext cx="624389" cy="109004"/>
          </a:xfrm>
          <a:prstGeom prst="line">
            <a:avLst/>
          </a:prstGeom>
          <a:ln>
            <a:solidFill>
              <a:srgbClr val="000000"/>
            </a:solidFill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7" name="Line 5"/>
          <p:cNvSpPr/>
          <p:nvPr/>
        </p:nvSpPr>
        <p:spPr>
          <a:xfrm>
            <a:off x="6816324" y="5199116"/>
            <a:ext cx="336567" cy="310355"/>
          </a:xfrm>
          <a:prstGeom prst="line">
            <a:avLst/>
          </a:prstGeom>
          <a:ln>
            <a:solidFill>
              <a:srgbClr val="000000"/>
            </a:solidFill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8" name="Line 5"/>
          <p:cNvSpPr/>
          <p:nvPr/>
        </p:nvSpPr>
        <p:spPr>
          <a:xfrm flipV="1">
            <a:off x="6479757" y="4175874"/>
            <a:ext cx="673134" cy="502072"/>
          </a:xfrm>
          <a:prstGeom prst="line">
            <a:avLst/>
          </a:prstGeom>
          <a:ln>
            <a:solidFill>
              <a:srgbClr val="000000"/>
            </a:solidFill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29" name="Группа 28"/>
          <p:cNvGrpSpPr/>
          <p:nvPr/>
        </p:nvGrpSpPr>
        <p:grpSpPr>
          <a:xfrm>
            <a:off x="4788024" y="1889131"/>
            <a:ext cx="2546468" cy="1035813"/>
            <a:chOff x="5215806" y="1889131"/>
            <a:chExt cx="2546468" cy="1035813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5215806" y="1916832"/>
              <a:ext cx="2545344" cy="1008112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7308304" y="1889131"/>
              <a:ext cx="45397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B050"/>
                  </a:solidFill>
                </a:rPr>
                <a:t>cell</a:t>
              </a:r>
              <a:endParaRPr lang="ru-RU" dirty="0">
                <a:solidFill>
                  <a:srgbClr val="00B050"/>
                </a:solidFill>
              </a:endParaRPr>
            </a:p>
          </p:txBody>
        </p:sp>
        <p:sp>
          <p:nvSpPr>
            <p:cNvPr id="13" name="Овал 12"/>
            <p:cNvSpPr/>
            <p:nvPr/>
          </p:nvSpPr>
          <p:spPr>
            <a:xfrm>
              <a:off x="5332065" y="2049915"/>
              <a:ext cx="144016" cy="144016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1" name="Овал 30"/>
            <p:cNvSpPr/>
            <p:nvPr/>
          </p:nvSpPr>
          <p:spPr>
            <a:xfrm>
              <a:off x="7360974" y="2354715"/>
              <a:ext cx="144016" cy="144016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2" name="Овал 31"/>
            <p:cNvSpPr/>
            <p:nvPr/>
          </p:nvSpPr>
          <p:spPr>
            <a:xfrm>
              <a:off x="6879933" y="2041531"/>
              <a:ext cx="144016" cy="144016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3" name="Овал 32"/>
            <p:cNvSpPr/>
            <p:nvPr/>
          </p:nvSpPr>
          <p:spPr>
            <a:xfrm>
              <a:off x="6294530" y="2570739"/>
              <a:ext cx="144016" cy="144016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" name="Овал 33"/>
            <p:cNvSpPr/>
            <p:nvPr/>
          </p:nvSpPr>
          <p:spPr>
            <a:xfrm>
              <a:off x="6188321" y="2033060"/>
              <a:ext cx="144016" cy="144016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5" name="Овал 34"/>
            <p:cNvSpPr/>
            <p:nvPr/>
          </p:nvSpPr>
          <p:spPr>
            <a:xfrm>
              <a:off x="6618350" y="2298204"/>
              <a:ext cx="144016" cy="144016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6" name="Овал 35"/>
            <p:cNvSpPr/>
            <p:nvPr/>
          </p:nvSpPr>
          <p:spPr>
            <a:xfrm>
              <a:off x="7015449" y="2620404"/>
              <a:ext cx="144016" cy="144016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5" name="Овал 44"/>
            <p:cNvSpPr/>
            <p:nvPr/>
          </p:nvSpPr>
          <p:spPr>
            <a:xfrm>
              <a:off x="5714712" y="2298204"/>
              <a:ext cx="46856" cy="46856"/>
            </a:xfrm>
            <a:prstGeom prst="ellipse">
              <a:avLst/>
            </a:prstGeom>
            <a:solidFill>
              <a:srgbClr val="FF99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6" name="Овал 45"/>
            <p:cNvSpPr/>
            <p:nvPr/>
          </p:nvSpPr>
          <p:spPr>
            <a:xfrm>
              <a:off x="5450763" y="2648418"/>
              <a:ext cx="46856" cy="46856"/>
            </a:xfrm>
            <a:prstGeom prst="ellipse">
              <a:avLst/>
            </a:prstGeom>
            <a:solidFill>
              <a:srgbClr val="FF99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7" name="Овал 46"/>
            <p:cNvSpPr/>
            <p:nvPr/>
          </p:nvSpPr>
          <p:spPr>
            <a:xfrm>
              <a:off x="5886578" y="2683547"/>
              <a:ext cx="46856" cy="46856"/>
            </a:xfrm>
            <a:prstGeom prst="ellipse">
              <a:avLst/>
            </a:prstGeom>
            <a:solidFill>
              <a:srgbClr val="FF99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8" name="Овал 47"/>
            <p:cNvSpPr/>
            <p:nvPr/>
          </p:nvSpPr>
          <p:spPr>
            <a:xfrm>
              <a:off x="7279515" y="2215785"/>
              <a:ext cx="46856" cy="46856"/>
            </a:xfrm>
            <a:prstGeom prst="ellipse">
              <a:avLst/>
            </a:prstGeom>
            <a:solidFill>
              <a:srgbClr val="FF99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9" name="Овал 48"/>
            <p:cNvSpPr/>
            <p:nvPr/>
          </p:nvSpPr>
          <p:spPr>
            <a:xfrm>
              <a:off x="7615138" y="2650545"/>
              <a:ext cx="46856" cy="46856"/>
            </a:xfrm>
            <a:prstGeom prst="ellipse">
              <a:avLst/>
            </a:prstGeom>
            <a:solidFill>
              <a:srgbClr val="FF99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0" name="Овал 49"/>
            <p:cNvSpPr/>
            <p:nvPr/>
          </p:nvSpPr>
          <p:spPr>
            <a:xfrm>
              <a:off x="6792896" y="2475303"/>
              <a:ext cx="46856" cy="46856"/>
            </a:xfrm>
            <a:prstGeom prst="ellipse">
              <a:avLst/>
            </a:prstGeom>
            <a:solidFill>
              <a:srgbClr val="FF99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1" name="Овал 50"/>
            <p:cNvSpPr/>
            <p:nvPr/>
          </p:nvSpPr>
          <p:spPr>
            <a:xfrm>
              <a:off x="6519039" y="2098495"/>
              <a:ext cx="46856" cy="46856"/>
            </a:xfrm>
            <a:prstGeom prst="ellipse">
              <a:avLst/>
            </a:prstGeom>
            <a:solidFill>
              <a:srgbClr val="FF99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3" name="Овал 52"/>
            <p:cNvSpPr/>
            <p:nvPr/>
          </p:nvSpPr>
          <p:spPr>
            <a:xfrm rot="19451794">
              <a:off x="7392919" y="2276205"/>
              <a:ext cx="235028" cy="531304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4" name="Овал 53"/>
            <p:cNvSpPr/>
            <p:nvPr/>
          </p:nvSpPr>
          <p:spPr>
            <a:xfrm rot="18659799">
              <a:off x="6866466" y="2357021"/>
              <a:ext cx="235028" cy="531304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5" name="Овал 54"/>
            <p:cNvSpPr/>
            <p:nvPr/>
          </p:nvSpPr>
          <p:spPr>
            <a:xfrm rot="17453484">
              <a:off x="6983547" y="1898839"/>
              <a:ext cx="235028" cy="531304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6" name="Овал 55"/>
            <p:cNvSpPr/>
            <p:nvPr/>
          </p:nvSpPr>
          <p:spPr>
            <a:xfrm rot="2696175">
              <a:off x="6421982" y="2142429"/>
              <a:ext cx="235028" cy="708614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7" name="Овал 56"/>
            <p:cNvSpPr/>
            <p:nvPr/>
          </p:nvSpPr>
          <p:spPr>
            <a:xfrm rot="16585559">
              <a:off x="6264816" y="1864045"/>
              <a:ext cx="235028" cy="531304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8" name="Овал 57"/>
            <p:cNvSpPr/>
            <p:nvPr/>
          </p:nvSpPr>
          <p:spPr>
            <a:xfrm rot="16379834">
              <a:off x="5583575" y="2387523"/>
              <a:ext cx="235028" cy="621992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9" name="Овал 58"/>
            <p:cNvSpPr/>
            <p:nvPr/>
          </p:nvSpPr>
          <p:spPr>
            <a:xfrm rot="18126926">
              <a:off x="5426518" y="1902657"/>
              <a:ext cx="235028" cy="627532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7421086" y="1891957"/>
            <a:ext cx="1505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particles in a cell grouped in pairs and scatter on the partners</a:t>
            </a:r>
            <a:endParaRPr lang="ru-RU" dirty="0"/>
          </a:p>
        </p:txBody>
      </p:sp>
      <p:pic>
        <p:nvPicPr>
          <p:cNvPr id="28672" name="Рисунок 2867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478" y="3577070"/>
            <a:ext cx="4425235" cy="3152425"/>
          </a:xfrm>
          <a:prstGeom prst="rect">
            <a:avLst/>
          </a:prstGeom>
        </p:spPr>
      </p:pic>
      <p:sp>
        <p:nvSpPr>
          <p:cNvPr id="28673" name="TextBox 28672"/>
          <p:cNvSpPr txBox="1"/>
          <p:nvPr/>
        </p:nvSpPr>
        <p:spPr>
          <a:xfrm rot="2808992">
            <a:off x="1087004" y="4954184"/>
            <a:ext cx="13885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from ground state</a:t>
            </a:r>
            <a:endParaRPr lang="ru-RU" sz="1200" dirty="0"/>
          </a:p>
        </p:txBody>
      </p:sp>
      <p:sp>
        <p:nvSpPr>
          <p:cNvPr id="64" name="TextBox 63"/>
          <p:cNvSpPr txBox="1"/>
          <p:nvPr/>
        </p:nvSpPr>
        <p:spPr>
          <a:xfrm rot="2808992">
            <a:off x="3619192" y="4851130"/>
            <a:ext cx="83067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ionization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545256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Оформление по умолчанию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27370</TotalTime>
  <Words>1078</Words>
  <Application>Microsoft Office PowerPoint</Application>
  <PresentationFormat>Экран (4:3)</PresentationFormat>
  <Paragraphs>163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20" baseType="lpstr">
      <vt:lpstr>Arial</vt:lpstr>
      <vt:lpstr>Calibri</vt:lpstr>
      <vt:lpstr>DejaVu Sans</vt:lpstr>
      <vt:lpstr>DejaVu Serif</vt:lpstr>
      <vt:lpstr>Tahoma</vt:lpstr>
      <vt:lpstr>Times New Roman</vt:lpstr>
      <vt:lpstr>Оформление по умолчанию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home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user1</dc:creator>
  <cp:lastModifiedBy>lot</cp:lastModifiedBy>
  <cp:revision>921</cp:revision>
  <dcterms:created xsi:type="dcterms:W3CDTF">2009-06-16T07:28:13Z</dcterms:created>
  <dcterms:modified xsi:type="dcterms:W3CDTF">2019-05-06T06:01:41Z</dcterms:modified>
</cp:coreProperties>
</file>