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256" r:id="rId3"/>
    <p:sldId id="285" r:id="rId4"/>
    <p:sldId id="347" r:id="rId5"/>
    <p:sldId id="348" r:id="rId6"/>
    <p:sldId id="295" r:id="rId7"/>
    <p:sldId id="297" r:id="rId8"/>
    <p:sldId id="349" r:id="rId9"/>
    <p:sldId id="346" r:id="rId10"/>
    <p:sldId id="345" r:id="rId11"/>
    <p:sldId id="331" r:id="rId12"/>
    <p:sldId id="332" r:id="rId13"/>
    <p:sldId id="333" r:id="rId14"/>
    <p:sldId id="334" r:id="rId15"/>
    <p:sldId id="338" r:id="rId16"/>
    <p:sldId id="335" r:id="rId17"/>
    <p:sldId id="329" r:id="rId18"/>
    <p:sldId id="339" r:id="rId19"/>
    <p:sldId id="342" r:id="rId20"/>
    <p:sldId id="322" r:id="rId21"/>
    <p:sldId id="324" r:id="rId22"/>
    <p:sldId id="316" r:id="rId23"/>
    <p:sldId id="323" r:id="rId24"/>
    <p:sldId id="317" r:id="rId25"/>
    <p:sldId id="318" r:id="rId26"/>
    <p:sldId id="330" r:id="rId27"/>
    <p:sldId id="325" r:id="rId2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7"/>
    <p:restoredTop sz="79601" autoAdjust="0"/>
  </p:normalViewPr>
  <p:slideViewPr>
    <p:cSldViewPr>
      <p:cViewPr varScale="1">
        <p:scale>
          <a:sx n="77" d="100"/>
          <a:sy n="77" d="100"/>
        </p:scale>
        <p:origin x="215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94"/>
    </p:cViewPr>
  </p:sorterViewPr>
  <p:notesViewPr>
    <p:cSldViewPr>
      <p:cViewPr varScale="1">
        <p:scale>
          <a:sx n="75" d="100"/>
          <a:sy n="75" d="100"/>
        </p:scale>
        <p:origin x="3504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875CD9-DB65-1244-9DDC-14EBAB7A77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B0E4AB-9344-BF44-8BB8-84D656254E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A0412-1111-BC47-92C2-9BA33C36542A}" type="datetimeFigureOut">
              <a:rPr lang="en-US" smtClean="0"/>
              <a:t>5/10/19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30EB2-2EF9-1C4D-A313-9BA4D028E9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1DF92-47EA-2E4B-A97D-96764CA3E9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E06D1-6B1F-CA45-8AD7-6E2DC40B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87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EBAF4-41E3-41A1-A188-3DD0CD21084B}" type="datetimeFigureOut">
              <a:rPr lang="zh-CN" altLang="en-US" smtClean="0"/>
              <a:t>2019/5/10</a:t>
            </a:fld>
            <a:endParaRPr lang="zh-CN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832F6-2D54-4B4E-A9E6-AC6F752F6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8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832F6-2D54-4B4E-A9E6-AC6F752F6CC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263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832F6-2D54-4B4E-A9E6-AC6F752F6CC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31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1832F6-2D54-4B4E-A9E6-AC6F752F6C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538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1832F6-2D54-4B4E-A9E6-AC6F752F6C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222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832F6-2D54-4B4E-A9E6-AC6F752F6CC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374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832F6-2D54-4B4E-A9E6-AC6F752F6CC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552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C79D-5B29-2549-BDB7-023D095DA9F9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191B0-FE5B-4B4B-A03E-C6A40BBD6D00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E2AE-D0F2-8F43-8DE9-E2E4A0D3E54F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3F472-8045-DE45-B44A-A1FCAE00F405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8730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184576"/>
          </a:xfrm>
        </p:spPr>
        <p:txBody>
          <a:bodyPr/>
          <a:lstStyle>
            <a:lvl1pPr marL="342900" indent="-342900">
              <a:buClr>
                <a:srgbClr val="0070C0"/>
              </a:buClr>
              <a:buFont typeface="Wingdings" panose="05000000000000000000" pitchFamily="2" charset="2"/>
              <a:buChar char="n"/>
              <a:defRPr sz="2400"/>
            </a:lvl1pPr>
            <a:lvl2pPr marL="742950" indent="-285750">
              <a:buClr>
                <a:schemeClr val="accent6"/>
              </a:buClr>
              <a:buFont typeface="Wingdings" panose="05000000000000000000" pitchFamily="2" charset="2"/>
              <a:buChar char="p"/>
              <a:defRPr sz="2000"/>
            </a:lvl2pPr>
            <a:lvl3pPr marL="1143000" indent="-228600">
              <a:buClr>
                <a:schemeClr val="accent6"/>
              </a:buClr>
              <a:buFont typeface="Wingdings" panose="05000000000000000000" pitchFamily="2" charset="2"/>
              <a:buChar char="p"/>
              <a:defRPr sz="2000"/>
            </a:lvl3pPr>
            <a:lvl4pPr marL="1600200" indent="-228600">
              <a:buClr>
                <a:schemeClr val="accent6"/>
              </a:buClr>
              <a:buFont typeface="Wingdings" panose="05000000000000000000" pitchFamily="2" charset="2"/>
              <a:buChar char="p"/>
              <a:defRPr/>
            </a:lvl4pPr>
            <a:lvl5pPr marL="2057400" indent="-228600">
              <a:buClr>
                <a:schemeClr val="accent6"/>
              </a:buClr>
              <a:buFont typeface="Wingdings" panose="05000000000000000000" pitchFamily="2" charset="2"/>
              <a:buChar char="p"/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DB17-A5F8-DF46-ABEA-55A0F30C620E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F27F60B-AA78-3C43-BDCE-B84F01EA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4704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957A-F827-E747-A242-A5A9E053AFC5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6957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17A1-3735-C942-962D-0ED83A8EA1F5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0849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EDA9-7801-2647-B261-D7A814A64FF1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981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C581B-F4EE-C74E-803A-111C81CC8534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8823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554A-9B11-AB43-8182-609BE9892B68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3243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1B83-38E3-614D-B2B1-32E1193641F3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911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184576"/>
          </a:xfrm>
        </p:spPr>
        <p:txBody>
          <a:bodyPr/>
          <a:lstStyle>
            <a:lvl1pPr marL="342900" indent="-342900">
              <a:buClr>
                <a:srgbClr val="0070C0"/>
              </a:buClr>
              <a:buFont typeface="Wingdings" panose="05000000000000000000" pitchFamily="2" charset="2"/>
              <a:buChar char="n"/>
              <a:defRPr sz="2400"/>
            </a:lvl1pPr>
            <a:lvl2pPr marL="742950" indent="-285750">
              <a:buClr>
                <a:schemeClr val="accent6"/>
              </a:buClr>
              <a:buFont typeface="Wingdings" panose="05000000000000000000" pitchFamily="2" charset="2"/>
              <a:buChar char="p"/>
              <a:defRPr sz="2000"/>
            </a:lvl2pPr>
            <a:lvl3pPr marL="1143000" indent="-228600">
              <a:buClr>
                <a:schemeClr val="accent6"/>
              </a:buClr>
              <a:buFont typeface="Wingdings" panose="05000000000000000000" pitchFamily="2" charset="2"/>
              <a:buChar char="p"/>
              <a:defRPr sz="2000"/>
            </a:lvl3pPr>
            <a:lvl4pPr marL="1600200" indent="-228600">
              <a:buClr>
                <a:schemeClr val="accent6"/>
              </a:buClr>
              <a:buFont typeface="Wingdings" panose="05000000000000000000" pitchFamily="2" charset="2"/>
              <a:buChar char="p"/>
              <a:defRPr/>
            </a:lvl4pPr>
            <a:lvl5pPr marL="2057400" indent="-228600">
              <a:buClr>
                <a:schemeClr val="accent6"/>
              </a:buClr>
              <a:buFont typeface="Wingdings" panose="05000000000000000000" pitchFamily="2" charset="2"/>
              <a:buChar char="p"/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8EDF-8E3F-C246-8A12-605D9E9D7857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4D8CEB7-B57A-A44F-9F2C-8E4467E6B8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68C6-C61F-5E4E-9684-499AF61AA0A9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1490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815CA-1BD6-B54D-985C-DB612C86DEDA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3523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68A2-69C2-C446-A866-4F7E6F46BBC0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19480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9143999" cy="764704"/>
          </a:xfrm>
          <a:prstGeom prst="rect">
            <a:avLst/>
          </a:prstGeom>
          <a:effectLst/>
        </p:spPr>
        <p:txBody>
          <a:bodyPr/>
          <a:lstStyle>
            <a:lvl1pPr marL="144000">
              <a:defRPr sz="3600" b="1"/>
            </a:lvl1pPr>
          </a:lstStyle>
          <a:p>
            <a:r>
              <a:rPr lang="zh-CN" altLang="en-US" dirty="0"/>
              <a:t>题目</a:t>
            </a:r>
            <a:endParaRPr dirty="0"/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79512" y="822672"/>
            <a:ext cx="8352928" cy="5702672"/>
          </a:xfrm>
          <a:prstGeom prst="rect">
            <a:avLst/>
          </a:prstGeom>
        </p:spPr>
        <p:txBody>
          <a:bodyPr/>
          <a:lstStyle>
            <a:lvl1pPr marL="317500" indent="-317500">
              <a:buClr>
                <a:srgbClr val="A6088F"/>
              </a:buClr>
              <a:buSzPct val="80000"/>
              <a:buFont typeface="Wingdings" panose="05000000000000000000" pitchFamily="2" charset="2"/>
              <a:buChar char="n"/>
              <a:defRPr sz="2800"/>
            </a:lvl1pPr>
            <a:lvl2pPr marL="698500" indent="-317500">
              <a:buClr>
                <a:srgbClr val="A6088F"/>
              </a:buClr>
              <a:buFont typeface="Arial" panose="020B0604020202020204" pitchFamily="34" charset="0"/>
              <a:buChar char="•"/>
              <a:defRPr sz="2400"/>
            </a:lvl2pPr>
            <a:lvl3pPr marL="1079500" indent="-317500">
              <a:buClr>
                <a:srgbClr val="A6088F"/>
              </a:buClr>
              <a:buFont typeface="Wingdings" panose="05000000000000000000" pitchFamily="2" charset="2"/>
              <a:buChar char="ü"/>
              <a:defRPr sz="2000"/>
            </a:lvl3pPr>
          </a:lstStyle>
          <a:p>
            <a:r>
              <a:rPr lang="en-US" altLang="zh-CN" dirty="0" err="1"/>
              <a:t>ddd</a:t>
            </a:r>
            <a:endParaRPr dirty="0"/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001097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9658-B9DF-C14E-8735-423568FE3A5E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1D04-4603-224A-8FC9-6803B9D7CD72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D213-67D2-3447-8F32-03AED0D80A93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6DA04-C80D-234C-BDCD-035D76B16122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8814-01C9-2540-AE95-D6F7AFE18431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E699-E0EA-FB46-8C77-8A29C25E3308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AFDA8-1863-FF47-8A65-520CB56314DB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F87B5-490B-874B-8ABC-0CBCA21D1D21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3C228-C209-134F-B89D-0A6AAC5D543C}" type="datetime1">
              <a:rPr lang="en-US" altLang="zh-TW" smtClean="0"/>
              <a:t>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439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0.png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10.png"/><Relationship Id="rId10" Type="http://schemas.openxmlformats.org/officeDocument/2006/relationships/image" Target="../media/image19.wmf"/><Relationship Id="rId4" Type="http://schemas.openxmlformats.org/officeDocument/2006/relationships/image" Target="../media/image20.png"/><Relationship Id="rId9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11" Type="http://schemas.openxmlformats.org/officeDocument/2006/relationships/image" Target="../media/image41.png"/><Relationship Id="rId5" Type="http://schemas.openxmlformats.org/officeDocument/2006/relationships/image" Target="../media/image370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C2ACD5-7BF8-3547-ACD3-F94D703DCE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95536" y="620688"/>
            <a:ext cx="8428856" cy="1514551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Helvetica" panose="020B0604020202030204" pitchFamily="34" charset="0"/>
              </a:rPr>
              <a:t>Key Physics Study of Laser Plasma based Ion Acceleration</a:t>
            </a:r>
            <a:endParaRPr lang="zh-CN" altLang="en-US" sz="3200" b="1" dirty="0">
              <a:latin typeface="Helvetica" panose="020B0604020202030204" pitchFamily="34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71600" y="2708920"/>
            <a:ext cx="6810960" cy="1752600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Helvetica" panose="020B0604020202030204" pitchFamily="34" charset="0"/>
              </a:rPr>
              <a:t>Yang Wan</a:t>
            </a:r>
          </a:p>
          <a:p>
            <a:r>
              <a:rPr lang="en-US" altLang="zh-CN" sz="2400" i="1" dirty="0">
                <a:solidFill>
                  <a:srgbClr val="0070C0"/>
                </a:solidFill>
                <a:latin typeface="Helvetica" panose="020B0604020202030204" pitchFamily="34" charset="0"/>
              </a:rPr>
              <a:t>Weizmann Institute of Science</a:t>
            </a:r>
          </a:p>
          <a:p>
            <a:endParaRPr lang="en-US" altLang="zh-CN" sz="2400" dirty="0">
              <a:latin typeface="Helvetica" panose="020B0604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49F6D4-777A-5C49-94CA-1F0460FDA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13991"/>
            <a:ext cx="2592288" cy="1045556"/>
          </a:xfrm>
          <a:prstGeom prst="rect">
            <a:avLst/>
          </a:prstGeom>
        </p:spPr>
      </p:pic>
      <p:sp>
        <p:nvSpPr>
          <p:cNvPr id="7" name="文字版面配置區 1">
            <a:extLst>
              <a:ext uri="{FF2B5EF4-FFF2-40B4-BE49-F238E27FC236}">
                <a16:creationId xmlns:a16="http://schemas.microsoft.com/office/drawing/2014/main" id="{B6926B5E-2A50-FA4E-B963-E71226E67DB0}"/>
              </a:ext>
            </a:extLst>
          </p:cNvPr>
          <p:cNvSpPr txBox="1">
            <a:spLocks/>
          </p:cNvSpPr>
          <p:nvPr/>
        </p:nvSpPr>
        <p:spPr>
          <a:xfrm>
            <a:off x="5220072" y="5394920"/>
            <a:ext cx="3816424" cy="914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b="1" dirty="0">
                <a:solidFill>
                  <a:srgbClr val="7030A0"/>
                </a:solidFill>
              </a:rPr>
              <a:t>LPAW 2019</a:t>
            </a:r>
          </a:p>
          <a:p>
            <a:pPr marL="0" indent="0" algn="ctr">
              <a:buNone/>
            </a:pPr>
            <a:r>
              <a:rPr lang="en-US" altLang="zh-CN" sz="2400" b="1" dirty="0" err="1">
                <a:solidFill>
                  <a:srgbClr val="7030A0"/>
                </a:solidFill>
              </a:rPr>
              <a:t>MedILS</a:t>
            </a:r>
            <a:r>
              <a:rPr lang="en-US" altLang="zh-CN" sz="2400" b="1" dirty="0">
                <a:solidFill>
                  <a:srgbClr val="7030A0"/>
                </a:solidFill>
              </a:rPr>
              <a:t>, May 5-10, 2019</a:t>
            </a:r>
            <a:endParaRPr lang="zh-CN" alt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95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70036-90F6-6D4B-8ED7-D32D85AB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dirty="0"/>
              <a:t>3D</a:t>
            </a:r>
            <a:r>
              <a:rPr lang="zh-CN" altLang="en-US" dirty="0"/>
              <a:t> </a:t>
            </a:r>
            <a:r>
              <a:rPr lang="en-US" altLang="zh-CN" dirty="0"/>
              <a:t>theory of instability in 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C1296-D015-F845-9B6C-E2A817BA5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ultrathin </a:t>
            </a:r>
            <a:r>
              <a:rPr lang="en-US" dirty="0" err="1"/>
              <a:t>nano</a:t>
            </a:r>
            <a:r>
              <a:rPr lang="en-US" dirty="0"/>
              <a:t>-foil, both </a:t>
            </a:r>
            <a:r>
              <a:rPr lang="en-US" dirty="0">
                <a:solidFill>
                  <a:srgbClr val="FF0000"/>
                </a:solidFill>
              </a:rPr>
              <a:t>shape distortion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density modulation</a:t>
            </a:r>
            <a:r>
              <a:rPr lang="en-US" dirty="0"/>
              <a:t> </a:t>
            </a:r>
            <a:r>
              <a:rPr lang="en-US" altLang="zh-CN" dirty="0"/>
              <a:t>are</a:t>
            </a:r>
            <a:r>
              <a:rPr lang="en-US" dirty="0"/>
              <a:t> considered.</a:t>
            </a:r>
            <a:r>
              <a:rPr lang="zh-CN" altLang="en-US" dirty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Relativistic cold two-fluid (electron/ion) equations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/>
              <a:t>In the </a:t>
            </a:r>
            <a:r>
              <a:rPr lang="en-US" altLang="zh-CN" dirty="0">
                <a:solidFill>
                  <a:srgbClr val="FF0000"/>
                </a:solidFill>
              </a:rPr>
              <a:t>co-moving frame </a:t>
            </a:r>
            <a:r>
              <a:rPr lang="en-US" altLang="zh-CN" dirty="0"/>
              <a:t>of the compressed foil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/>
              <a:t>only </a:t>
            </a:r>
            <a:r>
              <a:rPr lang="en-US" altLang="zh-CN" dirty="0">
                <a:solidFill>
                  <a:srgbClr val="FF0000"/>
                </a:solidFill>
              </a:rPr>
              <a:t>electrostatic fluctuations </a:t>
            </a:r>
            <a:r>
              <a:rPr lang="en-US" altLang="zh-CN" dirty="0"/>
              <a:t>considered at first place.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E11162-C391-FC44-BC73-C2D0B15C18CB}"/>
              </a:ext>
            </a:extLst>
          </p:cNvPr>
          <p:cNvGrpSpPr/>
          <p:nvPr/>
        </p:nvGrpSpPr>
        <p:grpSpPr>
          <a:xfrm>
            <a:off x="971600" y="3754074"/>
            <a:ext cx="6876063" cy="2339222"/>
            <a:chOff x="971600" y="3645024"/>
            <a:chExt cx="6876063" cy="23392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14">
                  <a:extLst>
                    <a:ext uri="{FF2B5EF4-FFF2-40B4-BE49-F238E27FC236}">
                      <a16:creationId xmlns:a16="http://schemas.microsoft.com/office/drawing/2014/main" id="{1520F836-A260-8B4F-9A7B-1BBD6FA31A41}"/>
                    </a:ext>
                  </a:extLst>
                </p:cNvPr>
                <p:cNvSpPr txBox="1"/>
                <p:nvPr/>
              </p:nvSpPr>
              <p:spPr>
                <a:xfrm>
                  <a:off x="5687423" y="4574745"/>
                  <a:ext cx="2160240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s:</a:t>
                  </a:r>
                  <a:r>
                    <a:rPr kumimoji="0" lang="zh-CN" alt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 </a:t>
                  </a:r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species</a:t>
                  </a:r>
                  <a:r>
                    <a: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(</a:t>
                  </a:r>
                  <a:r>
                    <a:rPr kumimoji="0" lang="en-US" altLang="zh-CN" sz="1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e,i</a:t>
                  </a:r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)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l-GR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kumimoji="0" lang="el-GR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宋体" panose="02010600030101010101" pitchFamily="2" charset="-122"/>
                              <a:cs typeface="+mn-cs"/>
                            </a:rPr>
                            <m:t>ω</m:t>
                          </m:r>
                        </m:e>
                        <m:sub>
                          <m: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rPr>
                    <a:t>: laser frequency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𝑟𝑎𝑑</m:t>
                          </m:r>
                        </m:sub>
                      </m:sSub>
                    </m:oMath>
                  </a14:m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rPr>
                    <a:t>:</a:t>
                  </a:r>
                  <a:r>
                    <a: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rPr>
                    <a:t> </a:t>
                  </a:r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rPr>
                    <a:t>laser</a:t>
                  </a:r>
                  <a:r>
                    <a: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rPr>
                    <a:t> </a:t>
                  </a:r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rPr>
                    <a:t>pressure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</m:e>
                        <m:sub>
                          <m: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𝑖𝑛</m:t>
                          </m:r>
                        </m:sub>
                      </m:sSub>
                    </m:oMath>
                  </a14:m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rPr>
                    <a:t>:</a:t>
                  </a:r>
                  <a:r>
                    <a: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rPr>
                    <a:t> </a:t>
                  </a:r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rPr>
                    <a:t>inertia</a:t>
                  </a:r>
                  <a:r>
                    <a: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rPr>
                    <a:t> </a:t>
                  </a:r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rPr>
                    <a:t>force</a:t>
                  </a:r>
                </a:p>
              </p:txBody>
            </p:sp>
          </mc:Choice>
          <mc:Fallback xmlns="">
            <p:sp>
              <p:nvSpPr>
                <p:cNvPr id="6" name="文本框 14">
                  <a:extLst>
                    <a:ext uri="{FF2B5EF4-FFF2-40B4-BE49-F238E27FC236}">
                      <a16:creationId xmlns:a16="http://schemas.microsoft.com/office/drawing/2014/main" id="{1520F836-A260-8B4F-9A7B-1BBD6FA31A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7423" y="4574745"/>
                  <a:ext cx="2160240" cy="1200329"/>
                </a:xfrm>
                <a:prstGeom prst="rect">
                  <a:avLst/>
                </a:prstGeom>
                <a:blipFill>
                  <a:blip r:embed="rId2"/>
                  <a:stretch>
                    <a:fillRect l="-1754" t="-2105" b="-73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5CA0EC4-A562-A142-B20B-9CCEBBC0A506}"/>
                </a:ext>
              </a:extLst>
            </p:cNvPr>
            <p:cNvGrpSpPr/>
            <p:nvPr/>
          </p:nvGrpSpPr>
          <p:grpSpPr>
            <a:xfrm>
              <a:off x="971600" y="3645024"/>
              <a:ext cx="4129415" cy="2339222"/>
              <a:chOff x="1003107" y="3719062"/>
              <a:chExt cx="3809876" cy="215821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8A921B3-2464-4D49-8510-3EFBA04D1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3107" y="3719062"/>
                <a:ext cx="3809876" cy="1099696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C53A471-7C4A-3E45-8242-CA1566C525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107" y="4797152"/>
                <a:ext cx="3809876" cy="67892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B84F529-A7A6-214A-BFC0-5E1BD5AB7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31" y="5521236"/>
                <a:ext cx="3674793" cy="356036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257196E-6C64-C447-968B-E31ACAB2B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789040"/>
              <a:ext cx="1872208" cy="29785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37631F6-5136-0A4A-90F2-D1F617AA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4308" y="4108343"/>
              <a:ext cx="1966044" cy="326465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CD0CF-3220-9440-8A87-2A0EBFFD7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A0BB7-265A-403C-9275-D587AB510ED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4AA22C-5C31-5E43-B01E-B90180B8A433}"/>
              </a:ext>
            </a:extLst>
          </p:cNvPr>
          <p:cNvSpPr/>
          <p:nvPr/>
        </p:nvSpPr>
        <p:spPr>
          <a:xfrm>
            <a:off x="467544" y="6352143"/>
            <a:ext cx="3138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Y. Wan, et al., arXiv:1903.11354</a:t>
            </a:r>
          </a:p>
        </p:txBody>
      </p:sp>
    </p:spTree>
    <p:extLst>
      <p:ext uri="{BB962C8B-B14F-4D97-AF65-F5344CB8AC3E}">
        <p14:creationId xmlns:p14="http://schemas.microsoft.com/office/powerpoint/2010/main" val="246602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5DA62-89CC-834A-B0CA-7708D735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5C1AA-62A9-FF45-A3A8-3CD4BB890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divide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quantities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zero-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first-</a:t>
            </a:r>
            <a:r>
              <a:rPr lang="zh-CN" altLang="en-US" dirty="0"/>
              <a:t> </a:t>
            </a:r>
            <a:r>
              <a:rPr lang="en-US" altLang="zh-CN" dirty="0"/>
              <a:t>order</a:t>
            </a:r>
            <a:r>
              <a:rPr lang="zh-CN" altLang="en-US" dirty="0"/>
              <a:t> </a:t>
            </a:r>
            <a:r>
              <a:rPr lang="en-US" altLang="zh-CN" dirty="0"/>
              <a:t>parts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</a:t>
            </a:r>
            <a:r>
              <a:rPr lang="en-US" altLang="zh-CN" dirty="0"/>
              <a:t>tandard</a:t>
            </a:r>
            <a:r>
              <a:rPr lang="zh-CN" altLang="en-US" dirty="0"/>
              <a:t> </a:t>
            </a:r>
            <a:r>
              <a:rPr lang="en-US" altLang="zh-CN" dirty="0"/>
              <a:t>2D</a:t>
            </a:r>
            <a:r>
              <a:rPr lang="zh-CN" altLang="en-US" dirty="0"/>
              <a:t> </a:t>
            </a:r>
            <a:r>
              <a:rPr lang="en-US" altLang="zh-CN" dirty="0"/>
              <a:t>Fourier</a:t>
            </a:r>
            <a:r>
              <a:rPr lang="zh-CN" altLang="en-US" dirty="0"/>
              <a:t> </a:t>
            </a:r>
            <a:r>
              <a:rPr lang="en-US" altLang="zh-CN" dirty="0"/>
              <a:t>Transformation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13C7C-3C50-8242-AA4D-67AAB28033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0808"/>
            <a:ext cx="4644008" cy="7144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4890CB-C2F2-6446-A08B-C4BDF0880ECC}"/>
              </a:ext>
            </a:extLst>
          </p:cNvPr>
          <p:cNvSpPr txBox="1"/>
          <p:nvPr/>
        </p:nvSpPr>
        <p:spPr>
          <a:xfrm>
            <a:off x="5940152" y="1748871"/>
            <a:ext cx="261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First-order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of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transverse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motion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equation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EB5F9D-C5CA-394B-A89F-70E5085C1F5E}"/>
              </a:ext>
            </a:extLst>
          </p:cNvPr>
          <p:cNvSpPr/>
          <p:nvPr/>
        </p:nvSpPr>
        <p:spPr>
          <a:xfrm>
            <a:off x="2699792" y="1774557"/>
            <a:ext cx="151216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60E7C3-E6CB-5E41-8A9A-428173E738AB}"/>
              </a:ext>
            </a:extLst>
          </p:cNvPr>
          <p:cNvSpPr/>
          <p:nvPr/>
        </p:nvSpPr>
        <p:spPr>
          <a:xfrm>
            <a:off x="4283968" y="1774557"/>
            <a:ext cx="1187624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FF2994-D95D-3943-A815-A2C3AD921121}"/>
              </a:ext>
            </a:extLst>
          </p:cNvPr>
          <p:cNvSpPr/>
          <p:nvPr/>
        </p:nvSpPr>
        <p:spPr>
          <a:xfrm>
            <a:off x="2587653" y="2521223"/>
            <a:ext cx="16243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Electron-ion coupling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ponderomotive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force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95267B-0324-0540-8F47-FA6316DB9C88}"/>
              </a:ext>
            </a:extLst>
          </p:cNvPr>
          <p:cNvSpPr/>
          <p:nvPr/>
        </p:nvSpPr>
        <p:spPr>
          <a:xfrm>
            <a:off x="4018091" y="2530351"/>
            <a:ext cx="16243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Transverse component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laser pressure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(RT effect)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74205A-65C4-244A-B43A-95BB7209A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3830166"/>
            <a:ext cx="2772816" cy="39092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00C3BD0-4820-6744-A877-C27EE1DCE11B}"/>
              </a:ext>
            </a:extLst>
          </p:cNvPr>
          <p:cNvGrpSpPr/>
          <p:nvPr/>
        </p:nvGrpSpPr>
        <p:grpSpPr>
          <a:xfrm>
            <a:off x="1043608" y="4389652"/>
            <a:ext cx="6732240" cy="1318139"/>
            <a:chOff x="1043608" y="4389652"/>
            <a:chExt cx="6732240" cy="13181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64B3923-5417-814A-BC66-9E5670244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4389652"/>
              <a:ext cx="6732240" cy="131813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475338E-7A92-4146-AFB8-9CF16B064C59}"/>
                </a:ext>
              </a:extLst>
            </p:cNvPr>
            <p:cNvSpPr/>
            <p:nvPr/>
          </p:nvSpPr>
          <p:spPr>
            <a:xfrm>
              <a:off x="7380312" y="4941168"/>
              <a:ext cx="395536" cy="2880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76889FC-F015-7E44-BA4F-3855B0412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A0BB7-265A-403C-9275-D587AB510ED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371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295AB-ED10-6B48-9928-BF84FA3AA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Dispersion relation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mode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CED0934-608B-2E4C-A474-E6A4216FD380}"/>
                  </a:ext>
                </a:extLst>
              </p:cNvPr>
              <p:cNvSpPr/>
              <p:nvPr/>
            </p:nvSpPr>
            <p:spPr>
              <a:xfrm>
                <a:off x="251520" y="908720"/>
                <a:ext cx="583264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Replace </a:t>
                </a:r>
                <a:r>
                  <a:rPr kumimoji="0" lang="el-GR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ω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with </a:t>
                </a:r>
                <a:r>
                  <a:rPr kumimoji="0" lang="el-GR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ω</a:t>
                </a:r>
                <a14:m>
                  <m:oMath xmlns:m="http://schemas.openxmlformats.org/officeDocument/2006/math">
                    <m:r>
                      <a:rPr kumimoji="0" lang="el-GR" altLang="zh-CN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±</m:t>
                    </m:r>
                    <m:sSub>
                      <m:sSubPr>
                        <m:ctrlPr>
                          <a:rPr kumimoji="0" lang="el-GR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l-GR" altLang="zh-CN" sz="1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, and ignore of 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l-GR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l-GR" altLang="zh-CN" sz="1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, </a:t>
                </a:r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A close set of 9 equations obtained.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CED0934-608B-2E4C-A474-E6A4216FD3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908720"/>
                <a:ext cx="5832648" cy="646331"/>
              </a:xfrm>
              <a:prstGeom prst="rect">
                <a:avLst/>
              </a:prstGeom>
              <a:blipFill>
                <a:blip r:embed="rId3"/>
                <a:stretch>
                  <a:fillRect t="-6000"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74F7223-1A5B-544A-9F69-6DC265F2DB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73276"/>
            <a:ext cx="6084168" cy="2234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916949-82FB-AE4F-AC19-3364DE6AAE61}"/>
                  </a:ext>
                </a:extLst>
              </p:cNvPr>
              <p:cNvSpPr txBox="1"/>
              <p:nvPr/>
            </p:nvSpPr>
            <p:spPr>
              <a:xfrm>
                <a:off x="6948264" y="2132856"/>
                <a:ext cx="16048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coefficient</a:t>
                </a: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matrix (</a:t>
                </a:r>
                <a14:m>
                  <m:oMath xmlns:m="http://schemas.openxmlformats.org/officeDocument/2006/math">
                    <m:r>
                      <a:rPr kumimoji="0" lang="en-US" altLang="zh-CN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9</m:t>
                    </m:r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×9</m:t>
                    </m:r>
                  </m:oMath>
                </a14:m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)</a:t>
                </a: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916949-82FB-AE4F-AC19-3364DE6AA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264" y="2132856"/>
                <a:ext cx="1604864" cy="707886"/>
              </a:xfrm>
              <a:prstGeom prst="rect">
                <a:avLst/>
              </a:prstGeom>
              <a:blipFill>
                <a:blip r:embed="rId5"/>
                <a:stretch>
                  <a:fillRect l="-787" t="-5357" r="-157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60115A-7A9E-4541-9F54-DE89836A37CF}"/>
              </a:ext>
            </a:extLst>
          </p:cNvPr>
          <p:cNvCxnSpPr>
            <a:cxnSpLocks/>
          </p:cNvCxnSpPr>
          <p:nvPr/>
        </p:nvCxnSpPr>
        <p:spPr>
          <a:xfrm flipH="1">
            <a:off x="6588224" y="2492896"/>
            <a:ext cx="50405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A55E078-B695-3D4D-8F59-8383A97B22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869160"/>
            <a:ext cx="2304256" cy="7982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A1A95A-C949-8F44-A844-977419E86E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026240"/>
            <a:ext cx="1848508" cy="3373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A4C75E-611F-DE48-BEB9-AE992940C3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727159"/>
            <a:ext cx="2150161" cy="641954"/>
          </a:xfrm>
          <a:prstGeom prst="rect">
            <a:avLst/>
          </a:prstGeom>
        </p:spPr>
      </p:pic>
      <p:graphicFrame>
        <p:nvGraphicFramePr>
          <p:cNvPr id="10" name="物件 8">
            <a:extLst>
              <a:ext uri="{FF2B5EF4-FFF2-40B4-BE49-F238E27FC236}">
                <a16:creationId xmlns:a16="http://schemas.microsoft.com/office/drawing/2014/main" id="{0D4E76AF-BE1B-A644-9442-C37D76DE35C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65323" y="3908841"/>
          <a:ext cx="1340892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9" imgW="723600" imgH="203040" progId="Equation.DSMT4">
                  <p:embed/>
                </p:oleObj>
              </mc:Choice>
              <mc:Fallback>
                <p:oleObj name="Equation" r:id="rId9" imgW="723600" imgH="203040" progId="Equation.DSMT4">
                  <p:embed/>
                  <p:pic>
                    <p:nvPicPr>
                      <p:cNvPr id="10" name="物件 8">
                        <a:extLst>
                          <a:ext uri="{FF2B5EF4-FFF2-40B4-BE49-F238E27FC236}">
                            <a16:creationId xmlns:a16="http://schemas.microsoft.com/office/drawing/2014/main" id="{0D4E76AF-BE1B-A644-9442-C37D76DE35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323" y="3908841"/>
                        <a:ext cx="1340892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3">
                <a:extLst>
                  <a:ext uri="{FF2B5EF4-FFF2-40B4-BE49-F238E27FC236}">
                    <a16:creationId xmlns:a16="http://schemas.microsoft.com/office/drawing/2014/main" id="{6081B3D7-836A-2B48-8363-73FB1608DDB3}"/>
                  </a:ext>
                </a:extLst>
              </p:cNvPr>
              <p:cNvSpPr/>
              <p:nvPr/>
            </p:nvSpPr>
            <p:spPr>
              <a:xfrm>
                <a:off x="2555776" y="3878063"/>
                <a:ext cx="532859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The mode wave number</a:t>
                </a:r>
                <a14:m>
                  <m:oMath xmlns:m="http://schemas.openxmlformats.org/officeDocument/2006/math">
                    <m:r>
                      <a:rPr kumimoji="0" lang="en-US" altLang="zh-CN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𝑘</m:t>
                        </m:r>
                      </m:e>
                      <m:sub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𝑚</m:t>
                        </m:r>
                      </m:sub>
                    </m:sSub>
                  </m:oMath>
                </a14:m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can be calculated numerically by taking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the maximal value of </a:t>
                </a:r>
                <a:r>
                  <a:rPr kumimoji="0" lang="en-US" altLang="zh-CN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Im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(</a:t>
                </a:r>
                <a:r>
                  <a:rPr kumimoji="0" lang="el-GR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ω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)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11" name="矩形 13">
                <a:extLst>
                  <a:ext uri="{FF2B5EF4-FFF2-40B4-BE49-F238E27FC236}">
                    <a16:creationId xmlns:a16="http://schemas.microsoft.com/office/drawing/2014/main" id="{6081B3D7-836A-2B48-8363-73FB1608DD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3878063"/>
                <a:ext cx="5328592" cy="646331"/>
              </a:xfrm>
              <a:prstGeom prst="rect">
                <a:avLst/>
              </a:prstGeom>
              <a:blipFill>
                <a:blip r:embed="rId11"/>
                <a:stretch>
                  <a:fillRect l="-713" t="-1923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E6DAA4-3E7E-9441-9409-6B04DF305C2A}"/>
              </a:ext>
            </a:extLst>
          </p:cNvPr>
          <p:cNvCxnSpPr>
            <a:cxnSpLocks/>
          </p:cNvCxnSpPr>
          <p:nvPr/>
        </p:nvCxnSpPr>
        <p:spPr>
          <a:xfrm>
            <a:off x="467544" y="4581128"/>
            <a:ext cx="8085584" cy="512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D7B4078-8851-1C42-81AC-9703037F05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98" y="5651300"/>
            <a:ext cx="3160216" cy="94605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F4D8CAD-0FA2-1A44-83CF-DA5C167A1569}"/>
              </a:ext>
            </a:extLst>
          </p:cNvPr>
          <p:cNvSpPr/>
          <p:nvPr/>
        </p:nvSpPr>
        <p:spPr>
          <a:xfrm>
            <a:off x="5903640" y="5711964"/>
            <a:ext cx="2916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Electron-ion coupling effect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E54160-1738-9B4A-BDF7-F006B9C1E507}"/>
              </a:ext>
            </a:extLst>
          </p:cNvPr>
          <p:cNvSpPr/>
          <p:nvPr/>
        </p:nvSpPr>
        <p:spPr>
          <a:xfrm>
            <a:off x="5723112" y="6194534"/>
            <a:ext cx="2916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Raleigh-Taylor effect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FA066C-0667-9A42-AE55-1398012132D2}"/>
              </a:ext>
            </a:extLst>
          </p:cNvPr>
          <p:cNvSpPr/>
          <p:nvPr/>
        </p:nvSpPr>
        <p:spPr>
          <a:xfrm>
            <a:off x="251520" y="4869160"/>
            <a:ext cx="2746874" cy="149995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BBE282-CF88-5644-8F8A-83D2C9F58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A0BB7-265A-403C-9275-D587AB510ED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950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0C79E-E7E1-AC43-A43B-5EB41137D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PIC simulation demonstration (OSIRIS)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BE858-7D46-A84D-BE33-D1B80AAD8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1" y="980728"/>
            <a:ext cx="4957513" cy="5517232"/>
          </a:xfrm>
          <a:prstGeom prst="rect">
            <a:avLst/>
          </a:prstGeom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E10AB135-F46A-9546-9FA0-F9BC7F9B982D}"/>
              </a:ext>
            </a:extLst>
          </p:cNvPr>
          <p:cNvSpPr/>
          <p:nvPr/>
        </p:nvSpPr>
        <p:spPr>
          <a:xfrm>
            <a:off x="1187624" y="4293096"/>
            <a:ext cx="1224136" cy="2160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simulation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1CB5E22-26EE-7C43-8BCA-C9C850CB5653}"/>
              </a:ext>
            </a:extLst>
          </p:cNvPr>
          <p:cNvSpPr/>
          <p:nvPr/>
        </p:nvSpPr>
        <p:spPr>
          <a:xfrm>
            <a:off x="3779912" y="4293096"/>
            <a:ext cx="1224136" cy="2160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theory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7B56A864-41DF-A248-A787-1F5DD47C73B7}"/>
                  </a:ext>
                </a:extLst>
              </p:cNvPr>
              <p:cNvSpPr txBox="1"/>
              <p:nvPr/>
            </p:nvSpPr>
            <p:spPr>
              <a:xfrm>
                <a:off x="6046994" y="1196752"/>
                <a:ext cx="2034399" cy="948208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宋体" panose="02010600030101010101" pitchFamily="2" charset="-122"/>
                    <a:cs typeface="+mn-cs"/>
                  </a:rPr>
                  <a:t>parameters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𝒂</m:t>
                        </m:r>
                      </m:e>
                      <m:sub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= 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𝒏</m:t>
                        </m:r>
                      </m:e>
                      <m:sub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𝒑</m:t>
                        </m:r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= 10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𝒏</m:t>
                        </m:r>
                      </m:e>
                      <m:sub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𝒄</m:t>
                        </m:r>
                      </m:sub>
                    </m:sSub>
                    <m:r>
                      <a:rPr kumimoji="0" lang="en-US" altLang="zh-CN" sz="1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  </m:t>
                    </m:r>
                  </m:oMath>
                </a14:m>
                <a:endPara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anose="02040503050406030204" pitchFamily="18" charset="0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𝒅</m:t>
                    </m:r>
                  </m:oMath>
                </a14:m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= 1</a:t>
                </a:r>
                <a:r>
                  <a:rPr kumimoji="0" lang="el-GR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l-GR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𝐜</m:t>
                        </m:r>
                        <m:r>
                          <a:rPr kumimoji="0" lang="en-US" altLang="zh-CN" sz="1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/</m:t>
                        </m:r>
                        <m:r>
                          <a:rPr kumimoji="0" lang="el-GR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𝛚</m:t>
                        </m:r>
                      </m:e>
                      <m:sub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7B56A864-41DF-A248-A787-1F5DD47C7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994" y="1196752"/>
                <a:ext cx="2034399" cy="948208"/>
              </a:xfrm>
              <a:prstGeom prst="rect">
                <a:avLst/>
              </a:prstGeom>
              <a:blipFill>
                <a:blip r:embed="rId3"/>
                <a:stretch>
                  <a:fillRect l="-1227" b="-769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11">
            <a:extLst>
              <a:ext uri="{FF2B5EF4-FFF2-40B4-BE49-F238E27FC236}">
                <a16:creationId xmlns:a16="http://schemas.microsoft.com/office/drawing/2014/main" id="{D97BF8A4-078D-E441-BB98-3329827EE4B5}"/>
              </a:ext>
            </a:extLst>
          </p:cNvPr>
          <p:cNvSpPr/>
          <p:nvPr/>
        </p:nvSpPr>
        <p:spPr>
          <a:xfrm>
            <a:off x="1043608" y="908720"/>
            <a:ext cx="1224136" cy="2160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simulation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12">
            <a:extLst>
              <a:ext uri="{FF2B5EF4-FFF2-40B4-BE49-F238E27FC236}">
                <a16:creationId xmlns:a16="http://schemas.microsoft.com/office/drawing/2014/main" id="{F050BF55-4E4F-784E-A880-FA8A3AD9855A}"/>
              </a:ext>
            </a:extLst>
          </p:cNvPr>
          <p:cNvSpPr/>
          <p:nvPr/>
        </p:nvSpPr>
        <p:spPr>
          <a:xfrm>
            <a:off x="3851920" y="980728"/>
            <a:ext cx="1224136" cy="2160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simulation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字方塊 5">
            <a:extLst>
              <a:ext uri="{FF2B5EF4-FFF2-40B4-BE49-F238E27FC236}">
                <a16:creationId xmlns:a16="http://schemas.microsoft.com/office/drawing/2014/main" id="{75BA20F2-731A-3843-B68B-70BF99B26429}"/>
              </a:ext>
            </a:extLst>
          </p:cNvPr>
          <p:cNvSpPr txBox="1"/>
          <p:nvPr/>
        </p:nvSpPr>
        <p:spPr>
          <a:xfrm>
            <a:off x="5652120" y="2708920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Both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3D ion density distribution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Both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Transverse averaged ion density profile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Both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2D FFT of (b)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Both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From theory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F13FB4-6952-8F49-9D8B-004442B72801}"/>
              </a:ext>
            </a:extLst>
          </p:cNvPr>
          <p:cNvSpPr txBox="1"/>
          <p:nvPr/>
        </p:nvSpPr>
        <p:spPr>
          <a:xfrm>
            <a:off x="5699856" y="4458728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Similar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ring structures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appear in both simulation and theory 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686700-E17D-8144-A7CD-7FBEC97DF9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327" y="5517232"/>
            <a:ext cx="2304256" cy="79820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2F5D02-B47E-214A-BFF7-29CA6068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A0BB7-265A-403C-9275-D587AB510ED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501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6E9BF3-9E6C-864A-A3EB-921CE6B683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00" y="1672231"/>
            <a:ext cx="8172400" cy="30419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ABC077-7A67-8C42-B966-6C2E2F2FD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Temporal evolution and target breaking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C192D0-F86E-7448-9BA3-C156B954E562}"/>
              </a:ext>
            </a:extLst>
          </p:cNvPr>
          <p:cNvSpPr txBox="1"/>
          <p:nvPr/>
        </p:nvSpPr>
        <p:spPr>
          <a:xfrm>
            <a:off x="5364088" y="1138943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Evolution of ion momentum distributions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26FA69-FA8D-4241-BD45-F9F5A78EEC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802" y="4653136"/>
            <a:ext cx="1195958" cy="7702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6D256F4-71D1-C242-AA79-27650FDB72D7}"/>
                  </a:ext>
                </a:extLst>
              </p:cNvPr>
              <p:cNvSpPr txBox="1"/>
              <p:nvPr/>
            </p:nvSpPr>
            <p:spPr>
              <a:xfrm>
                <a:off x="2411760" y="5013176"/>
                <a:ext cx="16561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𝛾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≫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𝛾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𝑅𝑇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6D256F4-71D1-C242-AA79-27650FDB7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5013176"/>
                <a:ext cx="1656184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F005AFB-B026-0D4A-A368-95FD06F7B79A}"/>
              </a:ext>
            </a:extLst>
          </p:cNvPr>
          <p:cNvSpPr txBox="1"/>
          <p:nvPr/>
        </p:nvSpPr>
        <p:spPr>
          <a:xfrm>
            <a:off x="5245544" y="4843026"/>
            <a:ext cx="34742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Before target breaking, spectra peak is maintained.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a 800nm laser,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effective acceleration time around 40 fs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C56733-51A8-1749-AF83-DA3C531DA849}"/>
              </a:ext>
            </a:extLst>
          </p:cNvPr>
          <p:cNvSpPr txBox="1"/>
          <p:nvPr/>
        </p:nvSpPr>
        <p:spPr>
          <a:xfrm>
            <a:off x="1074525" y="1140567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Evolution of ion density fluctuations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B74677-B89A-AE4A-8622-9195F4EE9487}"/>
              </a:ext>
            </a:extLst>
          </p:cNvPr>
          <p:cNvSpPr txBox="1"/>
          <p:nvPr/>
        </p:nvSpPr>
        <p:spPr>
          <a:xfrm>
            <a:off x="971600" y="5397023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Electron-ion coupling dominates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Instability growth includes linear and nonlinear stages.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D64C5A9-C506-1F40-A65A-DB53E33E899B}"/>
              </a:ext>
            </a:extLst>
          </p:cNvPr>
          <p:cNvSpPr/>
          <p:nvPr/>
        </p:nvSpPr>
        <p:spPr>
          <a:xfrm>
            <a:off x="467544" y="1138942"/>
            <a:ext cx="4153964" cy="56024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A6E18B4-2CCD-E447-90C7-A69A3AA50522}"/>
              </a:ext>
            </a:extLst>
          </p:cNvPr>
          <p:cNvSpPr/>
          <p:nvPr/>
        </p:nvSpPr>
        <p:spPr>
          <a:xfrm>
            <a:off x="4715220" y="1124743"/>
            <a:ext cx="4075636" cy="561662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A5E489-09F6-E944-B6CC-3F7A4F56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A0BB7-265A-403C-9275-D587AB510ED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087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FA5C-32D2-F74B-B354-ADA3B6CFE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scanning (3D simulations)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B19EE-7CDA-384A-8C83-B536B37AA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laser plasma parameters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Laser with transverse Gaussian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2EA54-F93E-E041-BA97-E804A9F738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6"/>
          <a:stretch/>
        </p:blipFill>
        <p:spPr>
          <a:xfrm>
            <a:off x="467544" y="1700808"/>
            <a:ext cx="8183114" cy="1800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0DB9D6-8FBA-7D41-83FA-D7081261FB1B}"/>
              </a:ext>
            </a:extLst>
          </p:cNvPr>
          <p:cNvSpPr/>
          <p:nvPr/>
        </p:nvSpPr>
        <p:spPr>
          <a:xfrm>
            <a:off x="467544" y="2852936"/>
            <a:ext cx="818311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8AC5A7-6028-4640-B98C-93CD8CF9A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64" y="4293096"/>
            <a:ext cx="4932040" cy="24590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D8D922-5690-B04F-9B7A-9E6A76FAFC22}"/>
              </a:ext>
            </a:extLst>
          </p:cNvPr>
          <p:cNvSpPr txBox="1"/>
          <p:nvPr/>
        </p:nvSpPr>
        <p:spPr>
          <a:xfrm>
            <a:off x="5792180" y="4509120"/>
            <a:ext cx="2627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Similar ring structures observed in the central region 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462C-70AA-CB4C-842B-214764C4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A0BB7-265A-403C-9275-D587AB510ED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E4D011-6957-1641-A20F-AEFB1900E8CA}"/>
              </a:ext>
            </a:extLst>
          </p:cNvPr>
          <p:cNvSpPr/>
          <p:nvPr/>
        </p:nvSpPr>
        <p:spPr>
          <a:xfrm>
            <a:off x="5581162" y="6124654"/>
            <a:ext cx="3138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Y. Wan, et al., arXiv:1903.11354</a:t>
            </a:r>
          </a:p>
        </p:txBody>
      </p:sp>
    </p:spTree>
    <p:extLst>
      <p:ext uri="{BB962C8B-B14F-4D97-AF65-F5344CB8AC3E}">
        <p14:creationId xmlns:p14="http://schemas.microsoft.com/office/powerpoint/2010/main" val="197844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" y="116632"/>
            <a:ext cx="9143999" cy="764704"/>
          </a:xfrm>
        </p:spPr>
        <p:txBody>
          <a:bodyPr/>
          <a:lstStyle/>
          <a:p>
            <a:r>
              <a:rPr lang="en-US" altLang="zh-CN" dirty="0"/>
              <a:t>New laser ion acceleration schemes</a:t>
            </a:r>
            <a:endParaRPr lang="zh-CN" altLang="en-US" sz="24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5BC7FEBF-A170-470C-A369-F0D066FB58E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矩形 3"/>
          <p:cNvSpPr/>
          <p:nvPr/>
        </p:nvSpPr>
        <p:spPr>
          <a:xfrm>
            <a:off x="530560" y="3291368"/>
            <a:ext cx="7992888" cy="2849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04900" lvl="2" indent="-342900" hangingPunct="1">
              <a:spcBef>
                <a:spcPts val="700"/>
              </a:spcBef>
              <a:buClr>
                <a:srgbClr val="A6088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400" dirty="0"/>
              <a:t>Two-frequency laser tweezer acceleration</a:t>
            </a:r>
          </a:p>
          <a:p>
            <a:pPr marL="762000" lvl="2">
              <a:spcBef>
                <a:spcPts val="700"/>
              </a:spcBef>
              <a:buClr>
                <a:srgbClr val="A6088F"/>
              </a:buClr>
              <a:buSzPct val="100000"/>
            </a:pPr>
            <a:r>
              <a:rPr lang="en-US" altLang="zh-CN" dirty="0">
                <a:solidFill>
                  <a:srgbClr val="0070C0"/>
                </a:solidFill>
              </a:rPr>
              <a:t>       Y. Wan, et al., submitted (arXiv:1707.07290)</a:t>
            </a:r>
          </a:p>
          <a:p>
            <a:pPr marL="1104900" lvl="2" indent="-342900">
              <a:spcBef>
                <a:spcPts val="700"/>
              </a:spcBef>
              <a:buClr>
                <a:srgbClr val="A6088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400" dirty="0"/>
              <a:t>Self-generated high quality laser proton acceleration using a tailored density plasma</a:t>
            </a:r>
          </a:p>
          <a:p>
            <a:pPr marL="762000" lvl="2">
              <a:spcBef>
                <a:spcPts val="700"/>
              </a:spcBef>
              <a:buClr>
                <a:srgbClr val="A6088F"/>
              </a:buClr>
              <a:buSzPct val="100000"/>
            </a:pPr>
            <a:r>
              <a:rPr lang="en-US" altLang="zh-CN" dirty="0"/>
              <a:t>       </a:t>
            </a:r>
            <a:r>
              <a:rPr lang="en-US" altLang="zh-CN" dirty="0">
                <a:solidFill>
                  <a:srgbClr val="0070C0"/>
                </a:solidFill>
              </a:rPr>
              <a:t>Y. Wan, et al., </a:t>
            </a:r>
            <a:r>
              <a:rPr lang="en-US" dirty="0">
                <a:solidFill>
                  <a:srgbClr val="0070C0"/>
                </a:solidFill>
              </a:rPr>
              <a:t>PRAB 22, 021301 (2019)</a:t>
            </a:r>
            <a:endParaRPr lang="en-US" altLang="zh-CN" dirty="0">
              <a:solidFill>
                <a:srgbClr val="0070C0"/>
              </a:solidFill>
            </a:endParaRPr>
          </a:p>
          <a:p>
            <a:pPr marL="1104900" lvl="2" indent="-342900" hangingPunct="1">
              <a:spcBef>
                <a:spcPts val="700"/>
              </a:spcBef>
              <a:buClr>
                <a:srgbClr val="A6088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400" dirty="0"/>
              <a:t>Tri-stage acceleration from a multi-species thick target</a:t>
            </a:r>
          </a:p>
          <a:p>
            <a:pPr marL="762000" lvl="2">
              <a:spcBef>
                <a:spcPts val="700"/>
              </a:spcBef>
              <a:buClr>
                <a:srgbClr val="A6088F"/>
              </a:buClr>
              <a:buSzPct val="100000"/>
            </a:pPr>
            <a:r>
              <a:rPr lang="en-US" altLang="zh-CN" dirty="0">
                <a:solidFill>
                  <a:srgbClr val="0070C0"/>
                </a:solidFill>
              </a:rPr>
              <a:t>       Y. Wan, et al., </a:t>
            </a:r>
            <a:r>
              <a:rPr lang="en-US" altLang="zh-CN" dirty="0" err="1">
                <a:solidFill>
                  <a:srgbClr val="0070C0"/>
                </a:solidFill>
              </a:rPr>
              <a:t>PoP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25, 073105 (2018)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1">
                <a:extLst>
                  <a:ext uri="{FF2B5EF4-FFF2-40B4-BE49-F238E27FC236}">
                    <a16:creationId xmlns:a16="http://schemas.microsoft.com/office/drawing/2014/main" id="{9D13703F-5C71-3443-B719-2CF282EBDFE1}"/>
                  </a:ext>
                </a:extLst>
              </p:cNvPr>
              <p:cNvSpPr txBox="1"/>
              <p:nvPr/>
            </p:nvSpPr>
            <p:spPr>
              <a:xfrm>
                <a:off x="395536" y="1212428"/>
                <a:ext cx="8262937" cy="163121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1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From “</a:t>
                </a:r>
                <a:r>
                  <a:rPr kumimoji="0" lang="en-US" altLang="zh-CN" sz="28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acceleration</a:t>
                </a:r>
                <a:r>
                  <a:rPr kumimoji="0" lang="en-US" altLang="zh-CN" sz="2800" b="1" i="1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” to a real </a:t>
                </a:r>
                <a:r>
                  <a:rPr kumimoji="0" lang="en-US" altLang="zh-CN" sz="28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accelerator</a:t>
                </a:r>
                <a:r>
                  <a:rPr kumimoji="0" lang="en-US" altLang="zh-CN" sz="2800" b="1" i="1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!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  <a:p>
                <a:pPr marL="342900" marR="0" lvl="0" indent="-34290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quasi- monoenergetic ions</a:t>
                </a:r>
              </a:p>
              <a:p>
                <a:pPr marL="342900" marR="0" lvl="0" indent="-34290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sufficient charges for applications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9−11</m:t>
                        </m:r>
                      </m:sup>
                    </m:sSup>
                  </m:oMath>
                </a14:m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per shot)</a:t>
                </a:r>
              </a:p>
              <a:p>
                <a:pPr marL="342900" marR="0" lvl="0" indent="-34290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produce stably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7" name="文本框 1">
                <a:extLst>
                  <a:ext uri="{FF2B5EF4-FFF2-40B4-BE49-F238E27FC236}">
                    <a16:creationId xmlns:a16="http://schemas.microsoft.com/office/drawing/2014/main" id="{9D13703F-5C71-3443-B719-2CF282EBD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212428"/>
                <a:ext cx="8262937" cy="1631216"/>
              </a:xfrm>
              <a:prstGeom prst="rect">
                <a:avLst/>
              </a:prstGeom>
              <a:blipFill>
                <a:blip r:embed="rId2"/>
                <a:stretch>
                  <a:fillRect t="-2273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577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3"/>
    </mc:Choice>
    <mc:Fallback xmlns="">
      <p:transition spd="slow" advTm="11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00FE1-87A2-E948-A58B-5516EAA95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stably accelerate 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8EB7B-0066-5F4D-AFA8-45E8B11B9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412776"/>
            <a:ext cx="5904656" cy="5184576"/>
          </a:xfrm>
        </p:spPr>
        <p:txBody>
          <a:bodyPr/>
          <a:lstStyle/>
          <a:p>
            <a:r>
              <a:rPr lang="en-US" dirty="0"/>
              <a:t>We have already known, the </a:t>
            </a:r>
            <a:r>
              <a:rPr lang="en-US" dirty="0">
                <a:solidFill>
                  <a:srgbClr val="FF0000"/>
                </a:solidFill>
              </a:rPr>
              <a:t>transverse instability </a:t>
            </a:r>
            <a:r>
              <a:rPr lang="en-US" dirty="0"/>
              <a:t>is mainly induced from the </a:t>
            </a:r>
            <a:r>
              <a:rPr lang="en-US" dirty="0">
                <a:solidFill>
                  <a:srgbClr val="FF0000"/>
                </a:solidFill>
              </a:rPr>
              <a:t>electron-ion coupling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If physically, one can separate electrons and ions, such instability will be totally avoided 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Then, how to do it?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85B830-FD2F-4D48-95A7-524F9A0F1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4711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D5EB-31EE-3941-8E1C-8EDF28434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Two-frequency laser tweezer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F6966F-C6AC-F14C-9797-5A64F957C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27640"/>
            <a:ext cx="4464496" cy="564033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BB8058-83E7-C54B-859F-B1B6AB5A227A}"/>
              </a:ext>
            </a:extLst>
          </p:cNvPr>
          <p:cNvSpPr txBox="1"/>
          <p:nvPr/>
        </p:nvSpPr>
        <p:spPr>
          <a:xfrm>
            <a:off x="5018956" y="1690002"/>
            <a:ext cx="3687316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Two lasers of different colors collide on a </a:t>
            </a:r>
            <a:r>
              <a:rPr lang="en-US" sz="2000" dirty="0" err="1"/>
              <a:t>nano</a:t>
            </a:r>
            <a:r>
              <a:rPr lang="en-US" sz="2000" dirty="0"/>
              <a:t>-foil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404A1D-4BC8-FC4D-B41C-0BE5931F999B}"/>
              </a:ext>
            </a:extLst>
          </p:cNvPr>
          <p:cNvSpPr txBox="1"/>
          <p:nvPr/>
        </p:nvSpPr>
        <p:spPr>
          <a:xfrm>
            <a:off x="5004048" y="3068942"/>
            <a:ext cx="3687316" cy="163121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Electron sheet is fully dragged out by the formed “tweezer” (beat wave)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Instability-free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E35B62-F664-DD49-9DC0-B7884A13F9F4}"/>
              </a:ext>
            </a:extLst>
          </p:cNvPr>
          <p:cNvSpPr txBox="1"/>
          <p:nvPr/>
        </p:nvSpPr>
        <p:spPr>
          <a:xfrm>
            <a:off x="5018956" y="5313402"/>
            <a:ext cx="368731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Electrons are trapped and moving stably with a constant velocity</a:t>
            </a:r>
          </a:p>
        </p:txBody>
      </p:sp>
      <p:sp>
        <p:nvSpPr>
          <p:cNvPr id="9" name="矩形 11">
            <a:extLst>
              <a:ext uri="{FF2B5EF4-FFF2-40B4-BE49-F238E27FC236}">
                <a16:creationId xmlns:a16="http://schemas.microsoft.com/office/drawing/2014/main" id="{07017129-B8FB-D745-9648-389CE0C67712}"/>
              </a:ext>
            </a:extLst>
          </p:cNvPr>
          <p:cNvSpPr/>
          <p:nvPr/>
        </p:nvSpPr>
        <p:spPr>
          <a:xfrm>
            <a:off x="2123728" y="1038289"/>
            <a:ext cx="1584176" cy="20689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3D simulation</a:t>
            </a:r>
            <a:endParaRPr lang="zh-CN" alt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EC3CA-04E6-1746-9CBE-689CB095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3403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8BE7555A-822C-D04C-9B87-CB27A265F6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9535" b="-6912"/>
          <a:stretch/>
        </p:blipFill>
        <p:spPr>
          <a:xfrm>
            <a:off x="856029" y="4010095"/>
            <a:ext cx="1320800" cy="46164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03C77CA-F41D-794D-A9E9-F77AC71BD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59" y="4005064"/>
            <a:ext cx="2443481" cy="4497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Electron dynamics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37024" y="980728"/>
                <a:ext cx="8229600" cy="5184576"/>
              </a:xfrm>
            </p:spPr>
            <p:txBody>
              <a:bodyPr/>
              <a:lstStyle/>
              <a:p>
                <a:r>
                  <a:rPr lang="en-US" altLang="zh-CN" dirty="0"/>
                  <a:t>In a co-moving frame with the velocity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𝑡𝑤</m:t>
                        </m:r>
                      </m:sub>
                    </m:sSub>
                  </m:oMath>
                </a14:m>
                <a:r>
                  <a:rPr lang="en-US" altLang="zh-CN" dirty="0"/>
                  <a:t>,  two color lasers would have the same frequency  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How a single electron with initial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𝑡𝑤</m:t>
                        </m:r>
                      </m:sub>
                    </m:sSub>
                  </m:oMath>
                </a14:m>
                <a:r>
                  <a:rPr lang="en-US" altLang="zh-CN" dirty="0"/>
                  <a:t> get trapped by a CP standing wave ?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7024" y="980728"/>
                <a:ext cx="8229600" cy="5184576"/>
              </a:xfrm>
              <a:blipFill>
                <a:blip r:embed="rId5"/>
                <a:stretch>
                  <a:fillRect l="-924" t="-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788024" y="1412776"/>
                <a:ext cx="1807098" cy="400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𝑡𝑤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sz="20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altLang="zh-CN" sz="20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1412776"/>
                <a:ext cx="1807098" cy="4006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5"/>
          <p:cNvSpPr txBox="1"/>
          <p:nvPr/>
        </p:nvSpPr>
        <p:spPr>
          <a:xfrm>
            <a:off x="4283968" y="1939061"/>
            <a:ext cx="459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A moving beat wave -&gt; a static standing wave !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083658" y="3954636"/>
            <a:ext cx="6007077" cy="698500"/>
            <a:chOff x="1633138" y="3752503"/>
            <a:chExt cx="6007077" cy="698500"/>
          </a:xfrm>
        </p:grpSpPr>
        <p:cxnSp>
          <p:nvCxnSpPr>
            <p:cNvPr id="13" name="直線單箭頭接點 9"/>
            <p:cNvCxnSpPr>
              <a:cxnSpLocks/>
              <a:stCxn id="14" idx="1"/>
            </p:cNvCxnSpPr>
            <p:nvPr/>
          </p:nvCxnSpPr>
          <p:spPr>
            <a:xfrm flipH="1">
              <a:off x="4131824" y="4042287"/>
              <a:ext cx="78174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4" name="文字方塊 11"/>
            <p:cNvSpPr txBox="1"/>
            <p:nvPr/>
          </p:nvSpPr>
          <p:spPr>
            <a:xfrm>
              <a:off x="4913568" y="3842232"/>
              <a:ext cx="27266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err="1"/>
                <a:t>Ponderomotive</a:t>
              </a:r>
              <a:r>
                <a:rPr lang="en-US" altLang="zh-CN" sz="2000" dirty="0"/>
                <a:t> force</a:t>
              </a:r>
              <a:endParaRPr lang="zh-CN" altLang="en-US" sz="20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1633138" y="3752503"/>
              <a:ext cx="2443081" cy="6985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B00C3B23-12BA-F247-9EA2-CAB95ADFB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48" y="1909022"/>
            <a:ext cx="3378200" cy="3937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885938B-5D99-DC4D-BE7F-3E283E036B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48" y="3519382"/>
            <a:ext cx="4855222" cy="413674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FB67A840-5022-8A4A-9108-0DA5EBE7A815}"/>
              </a:ext>
            </a:extLst>
          </p:cNvPr>
          <p:cNvGrpSpPr/>
          <p:nvPr/>
        </p:nvGrpSpPr>
        <p:grpSpPr>
          <a:xfrm>
            <a:off x="1475656" y="4894755"/>
            <a:ext cx="5544616" cy="1342557"/>
            <a:chOff x="856029" y="5144044"/>
            <a:chExt cx="5544616" cy="1342557"/>
          </a:xfrm>
        </p:grpSpPr>
        <p:grpSp>
          <p:nvGrpSpPr>
            <p:cNvPr id="20" name="组合 19"/>
            <p:cNvGrpSpPr/>
            <p:nvPr/>
          </p:nvGrpSpPr>
          <p:grpSpPr>
            <a:xfrm>
              <a:off x="856029" y="5144044"/>
              <a:ext cx="5544616" cy="1342557"/>
              <a:chOff x="4949675" y="3730949"/>
              <a:chExt cx="5544616" cy="1342557"/>
            </a:xfrm>
          </p:grpSpPr>
          <p:pic>
            <p:nvPicPr>
              <p:cNvPr id="21" name="Picture 1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6321" y="4692008"/>
                <a:ext cx="619125" cy="276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2" name="组合 21"/>
              <p:cNvGrpSpPr/>
              <p:nvPr/>
            </p:nvGrpSpPr>
            <p:grpSpPr>
              <a:xfrm>
                <a:off x="4949675" y="3730949"/>
                <a:ext cx="5544616" cy="1342557"/>
                <a:chOff x="9491662" y="2774053"/>
                <a:chExt cx="5544616" cy="1342557"/>
              </a:xfrm>
            </p:grpSpPr>
            <p:pic>
              <p:nvPicPr>
                <p:cNvPr id="23" name="Picture 9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60731" y="3366688"/>
                  <a:ext cx="1028700" cy="4286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4" name="文字方塊 17"/>
                <p:cNvSpPr txBox="1"/>
                <p:nvPr/>
              </p:nvSpPr>
              <p:spPr>
                <a:xfrm>
                  <a:off x="9491662" y="2777909"/>
                  <a:ext cx="2286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Trapping condition</a:t>
                  </a:r>
                  <a:endParaRPr lang="zh-CN" altLang="en-US" dirty="0"/>
                </a:p>
              </p:txBody>
            </p:sp>
            <p:sp>
              <p:nvSpPr>
                <p:cNvPr id="25" name="向下箭號 20"/>
                <p:cNvSpPr/>
                <p:nvPr/>
              </p:nvSpPr>
              <p:spPr>
                <a:xfrm rot="16200000">
                  <a:off x="11032882" y="3252699"/>
                  <a:ext cx="279843" cy="685800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26" name="Picture 11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99931" y="3063798"/>
                  <a:ext cx="800100" cy="3714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8" name="矩形 27"/>
                <p:cNvSpPr/>
                <p:nvPr/>
              </p:nvSpPr>
              <p:spPr>
                <a:xfrm>
                  <a:off x="9491662" y="2774053"/>
                  <a:ext cx="5544616" cy="1342557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5CD59D5-FAAC-7847-816E-ABC1310889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70"/>
            <a:stretch/>
          </p:blipFill>
          <p:spPr>
            <a:xfrm>
              <a:off x="2987824" y="5790371"/>
              <a:ext cx="2394917" cy="330409"/>
            </a:xfrm>
            <a:prstGeom prst="rect">
              <a:avLst/>
            </a:prstGeom>
          </p:spPr>
        </p:pic>
      </p:grpSp>
      <p:sp>
        <p:nvSpPr>
          <p:cNvPr id="49" name="矩形 11">
            <a:extLst>
              <a:ext uri="{FF2B5EF4-FFF2-40B4-BE49-F238E27FC236}">
                <a16:creationId xmlns:a16="http://schemas.microsoft.com/office/drawing/2014/main" id="{86B62B21-AAD0-DC40-A7DF-6C3512FA2C78}"/>
              </a:ext>
            </a:extLst>
          </p:cNvPr>
          <p:cNvSpPr/>
          <p:nvPr/>
        </p:nvSpPr>
        <p:spPr>
          <a:xfrm>
            <a:off x="3607451" y="5348279"/>
            <a:ext cx="2548725" cy="6985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3A9B74-A978-6D46-A102-3314E71D85AB}"/>
              </a:ext>
            </a:extLst>
          </p:cNvPr>
          <p:cNvSpPr/>
          <p:nvPr/>
        </p:nvSpPr>
        <p:spPr>
          <a:xfrm>
            <a:off x="-180528" y="6384751"/>
            <a:ext cx="40977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0" lvl="2">
              <a:spcBef>
                <a:spcPts val="700"/>
              </a:spcBef>
              <a:buClr>
                <a:srgbClr val="A6088F"/>
              </a:buClr>
              <a:buSzPct val="100000"/>
            </a:pPr>
            <a:r>
              <a:rPr lang="en-US" altLang="zh-CN" sz="1600" dirty="0">
                <a:solidFill>
                  <a:srgbClr val="0070C0"/>
                </a:solidFill>
              </a:rPr>
              <a:t>Y. Wan, et al., </a:t>
            </a:r>
            <a:r>
              <a:rPr lang="en-US" sz="1600" dirty="0">
                <a:solidFill>
                  <a:srgbClr val="0070C0"/>
                </a:solidFill>
              </a:rPr>
              <a:t>PPCF 60, 044016 (2018)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E82D9-7A49-4B42-8B15-11DA2625F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1121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46856" y="341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j-cs"/>
              </a:rPr>
              <a:t>Major Collaborators</a:t>
            </a:r>
          </a:p>
        </p:txBody>
      </p:sp>
      <p:sp>
        <p:nvSpPr>
          <p:cNvPr id="6" name="内容占位符 2"/>
          <p:cNvSpPr txBox="1">
            <a:spLocks/>
          </p:cNvSpPr>
          <p:nvPr/>
        </p:nvSpPr>
        <p:spPr bwMode="auto">
          <a:xfrm>
            <a:off x="381001" y="1219456"/>
            <a:ext cx="6855295" cy="5044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44648" tIns="44648" rIns="91439" bIns="44648" numCol="1" anchor="t" anchorCtr="0" compatLnSpc="1">
            <a:prstTxWarp prst="textNoShape">
              <a:avLst/>
            </a:prstTxWarp>
          </a:bodyPr>
          <a:lstStyle/>
          <a:p>
            <a:pPr marL="343781" indent="-342665" eaLnBrk="0" fontAlgn="base" hangingPunct="0">
              <a:spcBef>
                <a:spcPts val="773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Times New Roman" pitchFamily="18" charset="0"/>
              <a:buChar char="•"/>
              <a:defRPr/>
            </a:pPr>
            <a:r>
              <a:rPr lang="en-US" altLang="zh-CN" sz="3600" b="1" kern="0" dirty="0">
                <a:solidFill>
                  <a:srgbClr val="FF0000"/>
                </a:solidFill>
                <a:sym typeface="Times New Roman" pitchFamily="18" charset="0"/>
              </a:rPr>
              <a:t>Tsinghua</a:t>
            </a:r>
          </a:p>
          <a:p>
            <a:pPr marL="699840" lvl="1" indent="-285740" eaLnBrk="0" fontAlgn="base" hangingPunct="0">
              <a:spcBef>
                <a:spcPts val="633"/>
              </a:spcBef>
              <a:spcAft>
                <a:spcPct val="0"/>
              </a:spcAft>
              <a:buClr>
                <a:srgbClr val="3366FF"/>
              </a:buClr>
              <a:buSzPct val="100000"/>
              <a:buFont typeface="Times New Roman" pitchFamily="18" charset="0"/>
              <a:buChar char="–"/>
              <a:defRPr/>
            </a:pPr>
            <a:r>
              <a:rPr lang="en-US" altLang="zh-CN" sz="2400" b="1" kern="0" dirty="0" err="1">
                <a:solidFill>
                  <a:srgbClr val="3366FF"/>
                </a:solidFill>
                <a:sym typeface="Times New Roman" pitchFamily="18" charset="0"/>
              </a:rPr>
              <a:t>Jianfei</a:t>
            </a:r>
            <a:r>
              <a:rPr lang="en-US" altLang="zh-CN" sz="2400" b="1" kern="0" dirty="0">
                <a:solidFill>
                  <a:srgbClr val="3366FF"/>
                </a:solidFill>
                <a:sym typeface="Times New Roman" pitchFamily="18" charset="0"/>
              </a:rPr>
              <a:t> Hua, Chi-Hao </a:t>
            </a:r>
            <a:r>
              <a:rPr lang="en-US" altLang="zh-CN" sz="2400" b="1" kern="0" dirty="0" err="1">
                <a:solidFill>
                  <a:srgbClr val="3366FF"/>
                </a:solidFill>
                <a:sym typeface="Times New Roman" pitchFamily="18" charset="0"/>
              </a:rPr>
              <a:t>Pai</a:t>
            </a:r>
            <a:r>
              <a:rPr lang="en-US" altLang="zh-CN" sz="2400" b="1" kern="0" dirty="0">
                <a:solidFill>
                  <a:srgbClr val="3366FF"/>
                </a:solidFill>
                <a:sym typeface="Times New Roman" pitchFamily="18" charset="0"/>
              </a:rPr>
              <a:t> and Wei Lu</a:t>
            </a:r>
            <a:endParaRPr lang="en-US" altLang="zh-CN" sz="3600" b="1" kern="0" dirty="0">
              <a:solidFill>
                <a:srgbClr val="FF0000"/>
              </a:solidFill>
              <a:sym typeface="Times New Roman" pitchFamily="18" charset="0"/>
            </a:endParaRPr>
          </a:p>
          <a:p>
            <a:pPr marL="343781" indent="-342665" eaLnBrk="0" fontAlgn="base" hangingPunct="0">
              <a:spcBef>
                <a:spcPts val="773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Times New Roman" pitchFamily="18" charset="0"/>
              <a:buChar char="•"/>
              <a:defRPr/>
            </a:pPr>
            <a:r>
              <a:rPr lang="en-US" altLang="zh-CN" sz="3600" b="1" kern="0" dirty="0">
                <a:solidFill>
                  <a:srgbClr val="FF0000"/>
                </a:solidFill>
                <a:sym typeface="Times New Roman" pitchFamily="18" charset="0"/>
              </a:rPr>
              <a:t>WIS</a:t>
            </a:r>
          </a:p>
          <a:p>
            <a:pPr marL="699840" lvl="1" indent="-285740" eaLnBrk="0" fontAlgn="base" hangingPunct="0">
              <a:spcBef>
                <a:spcPts val="633"/>
              </a:spcBef>
              <a:spcAft>
                <a:spcPct val="0"/>
              </a:spcAft>
              <a:buClr>
                <a:srgbClr val="3366FF"/>
              </a:buClr>
              <a:buSzPct val="100000"/>
              <a:buFont typeface="Times New Roman" pitchFamily="18" charset="0"/>
              <a:buChar char="–"/>
              <a:defRPr/>
            </a:pPr>
            <a:r>
              <a:rPr lang="en-US" altLang="zh-CN" sz="2400" b="1" kern="0" dirty="0">
                <a:solidFill>
                  <a:srgbClr val="3366FF"/>
                </a:solidFill>
                <a:sym typeface="Times New Roman" pitchFamily="18" charset="0"/>
              </a:rPr>
              <a:t>Igor </a:t>
            </a:r>
            <a:r>
              <a:rPr lang="en-US" altLang="zh-CN" sz="2400" b="1" kern="0" dirty="0" err="1">
                <a:solidFill>
                  <a:srgbClr val="3366FF"/>
                </a:solidFill>
                <a:sym typeface="Times New Roman" pitchFamily="18" charset="0"/>
              </a:rPr>
              <a:t>Andriyash</a:t>
            </a:r>
            <a:r>
              <a:rPr lang="en-US" altLang="zh-CN" sz="2400" b="1" kern="0" dirty="0">
                <a:solidFill>
                  <a:srgbClr val="3366FF"/>
                </a:solidFill>
                <a:sym typeface="Times New Roman" pitchFamily="18" charset="0"/>
              </a:rPr>
              <a:t> and Victor Malka</a:t>
            </a:r>
            <a:endParaRPr lang="en-US" altLang="zh-CN" sz="3600" b="1" kern="0" dirty="0">
              <a:solidFill>
                <a:srgbClr val="FF0000"/>
              </a:solidFill>
              <a:sym typeface="Times New Roman" pitchFamily="18" charset="0"/>
            </a:endParaRPr>
          </a:p>
          <a:p>
            <a:pPr marL="343781" indent="-342665" eaLnBrk="0" fontAlgn="base" hangingPunct="0">
              <a:spcBef>
                <a:spcPts val="773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Times New Roman" pitchFamily="18" charset="0"/>
              <a:buChar char="•"/>
              <a:defRPr/>
            </a:pPr>
            <a:r>
              <a:rPr lang="en-US" altLang="zh-CN" sz="3600" b="1" kern="0" dirty="0">
                <a:solidFill>
                  <a:srgbClr val="FF0000"/>
                </a:solidFill>
                <a:sym typeface="Times New Roman" pitchFamily="18" charset="0"/>
              </a:rPr>
              <a:t>UCLA</a:t>
            </a:r>
          </a:p>
          <a:p>
            <a:pPr marL="699840" lvl="1" indent="-285740" eaLnBrk="0" hangingPunct="0">
              <a:spcBef>
                <a:spcPts val="633"/>
              </a:spcBef>
              <a:buClr>
                <a:srgbClr val="3366FF"/>
              </a:buClr>
              <a:buSzPct val="100000"/>
              <a:buFont typeface="Times New Roman" pitchFamily="18" charset="0"/>
              <a:buChar char="–"/>
              <a:defRPr/>
            </a:pPr>
            <a:r>
              <a:rPr lang="en-US" altLang="zh-CN" sz="2400" b="1" kern="0" dirty="0">
                <a:solidFill>
                  <a:srgbClr val="3366FF"/>
                </a:solidFill>
                <a:sym typeface="Times New Roman" pitchFamily="18" charset="0"/>
              </a:rPr>
              <a:t>Warren Mori and Chan Joshi</a:t>
            </a:r>
            <a:endParaRPr lang="en-US" altLang="zh-CN" sz="4000" b="1" kern="0" dirty="0">
              <a:solidFill>
                <a:srgbClr val="FF0000"/>
              </a:solidFill>
              <a:sym typeface="Times New Roman" pitchFamily="18" charset="0"/>
            </a:endParaRPr>
          </a:p>
          <a:p>
            <a:pPr marL="343781" indent="-342665" eaLnBrk="0" fontAlgn="base" hangingPunct="0">
              <a:spcBef>
                <a:spcPts val="773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Times New Roman" pitchFamily="18" charset="0"/>
              <a:buChar char="•"/>
              <a:defRPr/>
            </a:pPr>
            <a:r>
              <a:rPr lang="en-US" altLang="zh-CN" sz="3600" b="1" kern="0" dirty="0">
                <a:solidFill>
                  <a:srgbClr val="FF0000"/>
                </a:solidFill>
                <a:sym typeface="Times New Roman" pitchFamily="18" charset="0"/>
              </a:rPr>
              <a:t>IST</a:t>
            </a:r>
          </a:p>
          <a:p>
            <a:pPr marL="699840" lvl="1" indent="-285740" eaLnBrk="0" fontAlgn="base" hangingPunct="0">
              <a:spcBef>
                <a:spcPts val="633"/>
              </a:spcBef>
              <a:spcAft>
                <a:spcPct val="0"/>
              </a:spcAft>
              <a:buClr>
                <a:srgbClr val="3366FF"/>
              </a:buClr>
              <a:buSzPct val="100000"/>
              <a:buFont typeface="Times New Roman" pitchFamily="18" charset="0"/>
              <a:buChar char="–"/>
              <a:defRPr/>
            </a:pPr>
            <a:r>
              <a:rPr lang="en-US" altLang="zh-CN" sz="2400" b="1" kern="0" dirty="0">
                <a:solidFill>
                  <a:srgbClr val="3366FF"/>
                </a:solidFill>
                <a:sym typeface="Times New Roman" pitchFamily="18" charset="0"/>
              </a:rPr>
              <a:t>Luis </a:t>
            </a:r>
            <a:r>
              <a:rPr lang="zh-CN" altLang="en-US" sz="2400" b="1" kern="0" dirty="0">
                <a:solidFill>
                  <a:srgbClr val="3366FF"/>
                </a:solidFill>
                <a:sym typeface="Times New Roman" pitchFamily="18" charset="0"/>
              </a:rPr>
              <a:t> </a:t>
            </a:r>
            <a:r>
              <a:rPr lang="en-US" altLang="zh-CN" sz="2400" b="1" kern="0" dirty="0">
                <a:solidFill>
                  <a:srgbClr val="3366FF"/>
                </a:solidFill>
                <a:sym typeface="Times New Roman" pitchFamily="18" charset="0"/>
              </a:rPr>
              <a:t>O</a:t>
            </a:r>
            <a:r>
              <a:rPr lang="zh-CN" altLang="en-US" sz="2400" b="1" kern="0" dirty="0">
                <a:solidFill>
                  <a:srgbClr val="3366FF"/>
                </a:solidFill>
                <a:sym typeface="Times New Roman" pitchFamily="18" charset="0"/>
              </a:rPr>
              <a:t> </a:t>
            </a:r>
            <a:r>
              <a:rPr lang="en-US" altLang="zh-CN" sz="2400" b="1" kern="0" dirty="0">
                <a:solidFill>
                  <a:srgbClr val="3366FF"/>
                </a:solidFill>
                <a:sym typeface="Times New Roman" pitchFamily="18" charset="0"/>
              </a:rPr>
              <a:t>Silva</a:t>
            </a:r>
          </a:p>
        </p:txBody>
      </p:sp>
      <p:pic>
        <p:nvPicPr>
          <p:cNvPr id="8" name="Picture 2" descr="http://imgsrc.baidu.com/baike/pic/item/f2deb48f8c5494ee9fbd1f5c2df5e0fe98257ed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3732285"/>
            <a:ext cx="1363045" cy="84884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1774" y="1407275"/>
            <a:ext cx="935626" cy="93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3346" y="4826528"/>
            <a:ext cx="1658250" cy="906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A22BF4-74CA-8D40-8FBD-D00762941E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34"/>
          <a:stretch/>
        </p:blipFill>
        <p:spPr>
          <a:xfrm>
            <a:off x="7236296" y="2718053"/>
            <a:ext cx="1080592" cy="78295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3AF574-88EC-AE40-A34A-0585DA40C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4899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Proton acceleration</a:t>
            </a:r>
            <a:endParaRPr lang="zh-CN" alt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104" y="1993449"/>
            <a:ext cx="1524000" cy="39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2212504" y="1612449"/>
            <a:ext cx="304800" cy="1371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498504" y="1612449"/>
            <a:ext cx="304800" cy="13716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線接點 6"/>
          <p:cNvCxnSpPr/>
          <p:nvPr/>
        </p:nvCxnSpPr>
        <p:spPr>
          <a:xfrm flipV="1">
            <a:off x="2212504" y="1993449"/>
            <a:ext cx="304800" cy="990600"/>
          </a:xfrm>
          <a:prstGeom prst="line">
            <a:avLst/>
          </a:prstGeom>
          <a:ln w="19050">
            <a:solidFill>
              <a:srgbClr val="CC00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2517304" y="1612449"/>
            <a:ext cx="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11"/>
          <p:cNvCxnSpPr/>
          <p:nvPr/>
        </p:nvCxnSpPr>
        <p:spPr>
          <a:xfrm>
            <a:off x="2517304" y="1993449"/>
            <a:ext cx="1981200" cy="0"/>
          </a:xfrm>
          <a:prstGeom prst="line">
            <a:avLst/>
          </a:prstGeom>
          <a:ln w="19050">
            <a:solidFill>
              <a:srgbClr val="CC00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8"/>
          <p:cNvCxnSpPr/>
          <p:nvPr/>
        </p:nvCxnSpPr>
        <p:spPr>
          <a:xfrm>
            <a:off x="4498504" y="1993449"/>
            <a:ext cx="304800" cy="990600"/>
          </a:xfrm>
          <a:prstGeom prst="line">
            <a:avLst/>
          </a:prstGeom>
          <a:ln w="19050">
            <a:solidFill>
              <a:srgbClr val="CC00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26"/>
          <p:cNvCxnSpPr/>
          <p:nvPr/>
        </p:nvCxnSpPr>
        <p:spPr>
          <a:xfrm>
            <a:off x="2212504" y="2984049"/>
            <a:ext cx="3048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字方塊 27"/>
          <p:cNvSpPr txBox="1"/>
          <p:nvPr/>
        </p:nvSpPr>
        <p:spPr>
          <a:xfrm>
            <a:off x="1907704" y="3023518"/>
            <a:ext cx="124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heave ions at rest</a:t>
            </a:r>
            <a:endParaRPr lang="zh-CN" altLang="en-US" sz="1600" b="1" dirty="0"/>
          </a:p>
        </p:txBody>
      </p:sp>
      <p:sp>
        <p:nvSpPr>
          <p:cNvPr id="14" name="文字方塊 40"/>
          <p:cNvSpPr txBox="1"/>
          <p:nvPr/>
        </p:nvSpPr>
        <p:spPr>
          <a:xfrm>
            <a:off x="4193704" y="3060249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</a:rPr>
              <a:t>trapped electrons</a:t>
            </a:r>
            <a:endParaRPr lang="zh-CN" altLang="en-US" sz="1600" b="1" dirty="0">
              <a:solidFill>
                <a:srgbClr val="00B050"/>
              </a:solidFill>
            </a:endParaRPr>
          </a:p>
        </p:txBody>
      </p:sp>
      <p:sp>
        <p:nvSpPr>
          <p:cNvPr id="15" name="文字方塊 28"/>
          <p:cNvSpPr txBox="1"/>
          <p:nvPr/>
        </p:nvSpPr>
        <p:spPr>
          <a:xfrm>
            <a:off x="5285904" y="1613818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n</a:t>
            </a:r>
            <a:r>
              <a:rPr lang="en-US" altLang="zh-CN" sz="1100" dirty="0"/>
              <a:t>0</a:t>
            </a:r>
            <a:r>
              <a:rPr lang="en-US" altLang="zh-CN" sz="1600" dirty="0"/>
              <a:t>: initial plasma density</a:t>
            </a:r>
          </a:p>
          <a:p>
            <a:r>
              <a:rPr lang="en-US" altLang="zh-CN" sz="1600" i="1" dirty="0"/>
              <a:t>l</a:t>
            </a:r>
            <a:r>
              <a:rPr lang="en-US" altLang="zh-CN" sz="1100" i="1" dirty="0"/>
              <a:t>0</a:t>
            </a:r>
            <a:r>
              <a:rPr lang="en-US" altLang="zh-CN" sz="1600" dirty="0"/>
              <a:t>: initial thickness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43"/>
              <p:cNvSpPr txBox="1"/>
              <p:nvPr/>
            </p:nvSpPr>
            <p:spPr>
              <a:xfrm>
                <a:off x="755576" y="3948579"/>
                <a:ext cx="74930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/>
                  <a:t>electrons move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𝑡𝑤</m:t>
                        </m:r>
                      </m:sub>
                    </m:sSub>
                  </m:oMath>
                </a14:m>
                <a:r>
                  <a:rPr lang="en-US" altLang="zh-CN" sz="2000" dirty="0"/>
                  <a:t>  </a:t>
                </a:r>
              </a:p>
              <a:p>
                <a:r>
                  <a:rPr lang="en-US" altLang="zh-CN" sz="2000" dirty="0"/>
                  <a:t>when protons move beyond these electrons, they get their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maximum energy: </a:t>
                </a:r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文字方塊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948579"/>
                <a:ext cx="7493000" cy="1015663"/>
              </a:xfrm>
              <a:prstGeom prst="rect">
                <a:avLst/>
              </a:prstGeom>
              <a:blipFill>
                <a:blip r:embed="rId3"/>
                <a:stretch>
                  <a:fillRect l="-677" t="-2469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橢圓 5"/>
          <p:cNvSpPr/>
          <p:nvPr/>
        </p:nvSpPr>
        <p:spPr>
          <a:xfrm>
            <a:off x="2905817" y="1524917"/>
            <a:ext cx="306387" cy="2923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線單箭頭接點 10"/>
          <p:cNvCxnSpPr/>
          <p:nvPr/>
        </p:nvCxnSpPr>
        <p:spPr>
          <a:xfrm>
            <a:off x="2822104" y="1877780"/>
            <a:ext cx="609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7"/>
          <p:cNvSpPr txBox="1"/>
          <p:nvPr/>
        </p:nvSpPr>
        <p:spPr>
          <a:xfrm>
            <a:off x="2694171" y="1154734"/>
            <a:ext cx="1065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proton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2023DC3-2782-7249-909D-527604A0C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963" y="4964242"/>
            <a:ext cx="2222500" cy="876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B25E35-B0F9-2C48-8A25-85B150C5B4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532" y="5840542"/>
            <a:ext cx="2451100" cy="508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8B2D683-DD6D-814C-834E-CD2ACCFD6901}"/>
              </a:ext>
            </a:extLst>
          </p:cNvPr>
          <p:cNvSpPr/>
          <p:nvPr/>
        </p:nvSpPr>
        <p:spPr>
          <a:xfrm>
            <a:off x="2978705" y="4964242"/>
            <a:ext cx="2665031" cy="148909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691C7-31C2-924E-81FD-18029A8C5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4330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3D PIC simulation</a:t>
            </a:r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21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58426159"/>
                  </p:ext>
                </p:extLst>
              </p:nvPr>
            </p:nvGraphicFramePr>
            <p:xfrm>
              <a:off x="1981200" y="1883956"/>
              <a:ext cx="4696391" cy="3962400"/>
            </p:xfrm>
            <a:graphic>
              <a:graphicData uri="http://schemas.openxmlformats.org/drawingml/2006/table">
                <a:tbl>
                  <a:tblPr firstRow="1" bandRow="1">
                    <a:tableStyleId>{912C8C85-51F0-491E-9774-3900AFEF0FD7}</a:tableStyleId>
                  </a:tblPr>
                  <a:tblGrid>
                    <a:gridCol w="115308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1452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62877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89406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Parameter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value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89406">
                    <a:tc rowSpan="3">
                      <a:txBody>
                        <a:bodyPr/>
                        <a:lstStyle/>
                        <a:p>
                          <a:pPr algn="ctr"/>
                          <a:endParaRPr lang="en-US" altLang="zh-CN" sz="2000" dirty="0"/>
                        </a:p>
                        <a:p>
                          <a:pPr algn="ctr"/>
                          <a:r>
                            <a:rPr lang="en-US" altLang="zh-CN" sz="2000" dirty="0"/>
                            <a:t>800 nm</a:t>
                          </a:r>
                        </a:p>
                        <a:p>
                          <a:pPr algn="ctr"/>
                          <a:r>
                            <a:rPr lang="en-US" altLang="zh-CN" sz="2000" baseline="0" dirty="0"/>
                            <a:t>laser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</a:rPr>
                            <a:t>16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89406"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Pulse duration 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27 fs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89406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Spot size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8 um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89406">
                    <a:tc rowSpan="3">
                      <a:txBody>
                        <a:bodyPr/>
                        <a:lstStyle/>
                        <a:p>
                          <a:pPr algn="ctr"/>
                          <a:endParaRPr lang="en-US" altLang="zh-CN" sz="2000" dirty="0"/>
                        </a:p>
                        <a:p>
                          <a:pPr algn="ctr"/>
                          <a:r>
                            <a:rPr lang="en-US" altLang="zh-CN" sz="2000" dirty="0"/>
                            <a:t>1600 nm</a:t>
                          </a:r>
                        </a:p>
                        <a:p>
                          <a:pPr algn="ctr"/>
                          <a:r>
                            <a:rPr lang="en-US" altLang="zh-CN" sz="2000" baseline="0" dirty="0"/>
                            <a:t>laser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</a:rPr>
                            <a:t>16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89406"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Pulse duration 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54 fs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89406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Spot size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8 um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89406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i="0" dirty="0"/>
                            <a:t>foil</a:t>
                          </a:r>
                          <a:endParaRPr lang="zh-CN" altLang="en-US" sz="200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</a:rPr>
                            <a:t>Thickness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aseline="0" dirty="0">
                              <a:solidFill>
                                <a:srgbClr val="FF0000"/>
                              </a:solidFill>
                            </a:rPr>
                            <a:t>20 n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</a:rPr>
                            <a:t>m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89406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</a:rPr>
                            <a:t>Density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3214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100</m:t>
                                    </m:r>
                                    <m:r>
                                      <a:rPr lang="en-US" altLang="zh-CN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894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Proton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Density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  <m:r>
                                      <a:rPr lang="en-US" altLang="zh-CN" sz="2000" b="0" i="1" smtClean="0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58426159"/>
                  </p:ext>
                </p:extLst>
              </p:nvPr>
            </p:nvGraphicFramePr>
            <p:xfrm>
              <a:off x="1981200" y="1883956"/>
              <a:ext cx="4696391" cy="3962400"/>
            </p:xfrm>
            <a:graphic>
              <a:graphicData uri="http://schemas.openxmlformats.org/drawingml/2006/table">
                <a:tbl>
                  <a:tblPr firstRow="1" bandRow="1">
                    <a:tableStyleId>{912C8C85-51F0-491E-9774-3900AFEF0FD7}</a:tableStyleId>
                  </a:tblPr>
                  <a:tblGrid>
                    <a:gridCol w="115308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1452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62877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Parameter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value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6240">
                    <a:tc rowSpan="3">
                      <a:txBody>
                        <a:bodyPr/>
                        <a:lstStyle/>
                        <a:p>
                          <a:pPr algn="ctr"/>
                          <a:endParaRPr lang="en-US" altLang="zh-CN" sz="2000" dirty="0"/>
                        </a:p>
                        <a:p>
                          <a:pPr algn="ctr"/>
                          <a:r>
                            <a:rPr lang="en-US" altLang="zh-CN" sz="2000" dirty="0"/>
                            <a:t>800 nm</a:t>
                          </a:r>
                        </a:p>
                        <a:p>
                          <a:pPr algn="ctr"/>
                          <a:r>
                            <a:rPr lang="en-US" altLang="zh-CN" sz="2000" baseline="0" dirty="0"/>
                            <a:t>laser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0927" t="-106250" r="-85430" b="-80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</a:rPr>
                            <a:t>16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Pulse duration 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27 fs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Spot size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8 um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96240">
                    <a:tc rowSpan="3">
                      <a:txBody>
                        <a:bodyPr/>
                        <a:lstStyle/>
                        <a:p>
                          <a:pPr algn="ctr"/>
                          <a:endParaRPr lang="en-US" altLang="zh-CN" sz="2000" dirty="0"/>
                        </a:p>
                        <a:p>
                          <a:pPr algn="ctr"/>
                          <a:r>
                            <a:rPr lang="en-US" altLang="zh-CN" sz="2000" dirty="0"/>
                            <a:t>1600 nm</a:t>
                          </a:r>
                        </a:p>
                        <a:p>
                          <a:pPr algn="ctr"/>
                          <a:r>
                            <a:rPr lang="en-US" altLang="zh-CN" sz="2000" baseline="0" dirty="0"/>
                            <a:t>laser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0927" t="-400000" r="-85430" b="-50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</a:rPr>
                            <a:t>16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Pulse duration 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54 fs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Spot size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8 um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962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i="0" dirty="0"/>
                            <a:t>foil</a:t>
                          </a:r>
                          <a:endParaRPr lang="zh-CN" altLang="en-US" sz="200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</a:rPr>
                            <a:t>Thickness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aseline="0" dirty="0">
                              <a:solidFill>
                                <a:srgbClr val="FF0000"/>
                              </a:solidFill>
                            </a:rPr>
                            <a:t>20 n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</a:rPr>
                            <a:t>m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</a:rPr>
                            <a:t>Density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9844" t="-790625" r="-781" b="-1187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Proton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Density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9844" t="-919355" r="-781" b="-225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160" y="6105525"/>
            <a:ext cx="22098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969615" y="969556"/>
                <a:ext cx="69847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/>
                  <a:t>z: longitudinal direction; x, y: transverse direction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b="0" i="0" smtClean="0">
                          <a:latin typeface="Cambria Math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en-US" altLang="zh-CN" sz="2000" b="0" i="0" smtClean="0">
                          <a:latin typeface="Cambria Math"/>
                        </a:rPr>
                        <m:t>z</m:t>
                      </m:r>
                      <m:r>
                        <a:rPr lang="en-US" altLang="zh-CN" sz="2000" b="0" i="0" smtClean="0">
                          <a:latin typeface="Cambria Math"/>
                        </a:rPr>
                        <m:t>=3 </m:t>
                      </m:r>
                      <m:r>
                        <m:rPr>
                          <m:sty m:val="p"/>
                        </m:rPr>
                        <a:rPr lang="en-US" altLang="zh-CN" sz="2000" b="0" i="0" smtClean="0">
                          <a:latin typeface="Cambria Math"/>
                        </a:rPr>
                        <m:t>nm</m:t>
                      </m:r>
                      <m:r>
                        <a:rPr lang="en-US" altLang="zh-CN" sz="2000" b="0" i="0" smtClean="0">
                          <a:latin typeface="Cambria Math"/>
                        </a:rPr>
                        <m:t>, ∆</m:t>
                      </m:r>
                      <m:r>
                        <m:rPr>
                          <m:sty m:val="p"/>
                        </m:rPr>
                        <a:rPr lang="en-US" altLang="zh-CN" sz="2000" b="0" i="0" smtClean="0">
                          <a:latin typeface="Cambria Math"/>
                        </a:rPr>
                        <m:t>y</m:t>
                      </m:r>
                      <m:r>
                        <a:rPr lang="en-US" altLang="zh-CN" sz="2000" b="0" i="0">
                          <a:latin typeface="Cambria Math"/>
                        </a:rPr>
                        <m:t>=</m:t>
                      </m:r>
                      <m:r>
                        <a:rPr lang="en-US" altLang="zh-CN" sz="2000">
                          <a:latin typeface="Cambria Math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en-US" altLang="zh-CN" sz="2000" b="0" i="0" smtClean="0">
                          <a:latin typeface="Cambria Math"/>
                        </a:rPr>
                        <m:t>x</m:t>
                      </m:r>
                      <m:r>
                        <a:rPr lang="en-US" altLang="zh-CN" sz="2000" b="0" i="0" smtClean="0">
                          <a:latin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CN" sz="2000" b="0" i="0" smtClean="0">
                          <a:latin typeface="Cambria Math"/>
                        </a:rPr>
                        <m:t>10</m:t>
                      </m:r>
                      <m:r>
                        <m:rPr>
                          <m:nor/>
                        </m:rPr>
                        <a:rPr lang="en-US" altLang="zh-CN" sz="2000" dirty="0"/>
                        <m:t> </m:t>
                      </m:r>
                      <m:r>
                        <m:rPr>
                          <m:sty m:val="p"/>
                        </m:rPr>
                        <a:rPr lang="en-US" altLang="zh-CN" sz="2000" b="0" i="0" dirty="0" smtClean="0">
                          <a:latin typeface="Cambria Math"/>
                        </a:rPr>
                        <m:t>nm</m:t>
                      </m:r>
                    </m:oMath>
                  </m:oMathPara>
                </a14:m>
                <a:endParaRPr lang="en-US" altLang="zh-CN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15" y="969556"/>
                <a:ext cx="6984776" cy="707886"/>
              </a:xfrm>
              <a:prstGeom prst="rect">
                <a:avLst/>
              </a:prstGeom>
              <a:blipFill>
                <a:blip r:embed="rId4"/>
                <a:stretch>
                  <a:fillRect t="-3509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6577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Proton phase space and energy spectra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8"/>
              <p:cNvSpPr txBox="1"/>
              <p:nvPr/>
            </p:nvSpPr>
            <p:spPr>
              <a:xfrm>
                <a:off x="4896721" y="5568555"/>
                <a:ext cx="2489428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9E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9E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9E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9E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altLang="zh-CN" sz="2000" b="0" dirty="0">
                    <a:solidFill>
                      <a:srgbClr val="FF9E00"/>
                    </a:solidFill>
                    <a:latin typeface="+mn-lt"/>
                    <a:ea typeface="Cambria Math" panose="02040503050406030204" pitchFamily="18" charset="0"/>
                  </a:rPr>
                  <a:t> protons with</a:t>
                </a:r>
                <a:r>
                  <a:rPr lang="en-US" altLang="zh-CN" sz="2000" dirty="0">
                    <a:solidFill>
                      <a:srgbClr val="FF9E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FF9E00"/>
                    </a:solidFill>
                    <a:latin typeface="+mn-lt"/>
                  </a:rPr>
                  <a:t>200 MeV (</a:t>
                </a:r>
                <a:r>
                  <a:rPr lang="en-US" altLang="zh-CN" sz="2000" dirty="0">
                    <a:solidFill>
                      <a:srgbClr val="FF9E00"/>
                    </a:solidFill>
                  </a:rPr>
                  <a:t>20</a:t>
                </a:r>
                <a:r>
                  <a:rPr lang="en-US" altLang="zh-CN" sz="2000" dirty="0">
                    <a:solidFill>
                      <a:srgbClr val="FF9E00"/>
                    </a:solidFill>
                    <a:latin typeface="+mn-lt"/>
                  </a:rPr>
                  <a:t>%)</a:t>
                </a:r>
              </a:p>
            </p:txBody>
          </p:sp>
        </mc:Choice>
        <mc:Fallback xmlns="">
          <p:sp>
            <p:nvSpPr>
              <p:cNvPr id="7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721" y="5568555"/>
                <a:ext cx="2489428" cy="707886"/>
              </a:xfrm>
              <a:prstGeom prst="rect">
                <a:avLst/>
              </a:prstGeom>
              <a:blipFill>
                <a:blip r:embed="rId2"/>
                <a:stretch>
                  <a:fillRect t="-3509" b="-140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5137720" y="5151579"/>
                <a:ext cx="1747401" cy="391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solidFill>
                                <a:srgbClr val="FF9E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FF9E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rgbClr val="FF9E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zh-CN" altLang="en-US" i="0">
                              <a:solidFill>
                                <a:srgbClr val="FF9E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i="1">
                              <a:solidFill>
                                <a:srgbClr val="FF9E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zh-CN" altLang="en-US" i="0">
                          <a:solidFill>
                            <a:srgbClr val="FF9E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nor/>
                        </m:rPr>
                        <a:rPr lang="en-US" altLang="zh-CN" b="0" i="1" smtClean="0">
                          <a:solidFill>
                            <a:srgbClr val="FF9E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m:rPr>
                          <m:nor/>
                        </m:rPr>
                        <a:rPr lang="zh-CN" altLang="en-US" i="1">
                          <a:solidFill>
                            <a:srgbClr val="FF9E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zh-CN" altLang="en-US" i="1">
                          <a:solidFill>
                            <a:srgbClr val="FF9E00"/>
                          </a:solidFill>
                          <a:latin typeface="Cambria Math" panose="02040503050406030204" pitchFamily="18" charset="0"/>
                        </a:rPr>
                        <m:t>mrad</m:t>
                      </m:r>
                    </m:oMath>
                  </m:oMathPara>
                </a14:m>
                <a:endParaRPr lang="zh-CN" altLang="en-US" dirty="0">
                  <a:solidFill>
                    <a:srgbClr val="FF9E00"/>
                  </a:solidFill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720" y="5151579"/>
                <a:ext cx="1747401" cy="391261"/>
              </a:xfrm>
              <a:prstGeom prst="rect">
                <a:avLst/>
              </a:prstGeom>
              <a:blipFill>
                <a:blip r:embed="rId3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907704" y="5177294"/>
                <a:ext cx="1747401" cy="391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zh-CN" altLang="en-US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CN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&gt;10</m:t>
                      </m:r>
                      <m:r>
                        <m:rPr>
                          <m:nor/>
                        </m:rPr>
                        <a:rPr lang="zh-CN" alt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zh-CN" alt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mrad</m:t>
                      </m:r>
                    </m:oMath>
                  </m:oMathPara>
                </a14:m>
                <a:endParaRPr lang="zh-CN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5177294"/>
                <a:ext cx="1747401" cy="391261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8"/>
              <p:cNvSpPr txBox="1"/>
              <p:nvPr/>
            </p:nvSpPr>
            <p:spPr>
              <a:xfrm>
                <a:off x="1341984" y="5568555"/>
                <a:ext cx="25099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altLang="zh-CN" sz="2000" b="0" dirty="0">
                    <a:solidFill>
                      <a:srgbClr val="00B050"/>
                    </a:solidFill>
                    <a:latin typeface="+mn-lt"/>
                    <a:ea typeface="Cambria Math" panose="02040503050406030204" pitchFamily="18" charset="0"/>
                  </a:rPr>
                  <a:t> protons within 30-220 MeV</a:t>
                </a:r>
                <a:endParaRPr lang="en-US" altLang="zh-CN" sz="2000" dirty="0">
                  <a:solidFill>
                    <a:srgbClr val="00B05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4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984" y="5568555"/>
                <a:ext cx="2509936" cy="707886"/>
              </a:xfrm>
              <a:prstGeom prst="rect">
                <a:avLst/>
              </a:prstGeom>
              <a:blipFill>
                <a:blip r:embed="rId5"/>
                <a:stretch>
                  <a:fillRect t="-3509" r="-3535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/>
          <p:cNvSpPr/>
          <p:nvPr/>
        </p:nvSpPr>
        <p:spPr>
          <a:xfrm>
            <a:off x="1187624" y="5085184"/>
            <a:ext cx="2952328" cy="127116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572000" y="5057250"/>
            <a:ext cx="3013992" cy="1271166"/>
          </a:xfrm>
          <a:prstGeom prst="rect">
            <a:avLst/>
          </a:prstGeom>
          <a:noFill/>
          <a:ln>
            <a:solidFill>
              <a:srgbClr val="FF9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3F9496-C65D-8440-97D7-6C6D26338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44" y="972765"/>
            <a:ext cx="5892800" cy="3771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2610DB-9238-1547-BB7C-C39548C2542B}"/>
              </a:ext>
            </a:extLst>
          </p:cNvPr>
          <p:cNvSpPr/>
          <p:nvPr/>
        </p:nvSpPr>
        <p:spPr>
          <a:xfrm>
            <a:off x="2483768" y="1268760"/>
            <a:ext cx="22636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E5437-ECE6-6746-900D-B65E82773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6171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favorable energy scaling</a:t>
            </a:r>
            <a:endParaRPr lang="zh-CN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1259632" y="4072900"/>
            <a:ext cx="7128792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For </a:t>
            </a:r>
            <a:r>
              <a:rPr lang="en-US" altLang="zh-CN" sz="2000" b="1" dirty="0">
                <a:solidFill>
                  <a:srgbClr val="FF0000"/>
                </a:solidFill>
              </a:rPr>
              <a:t>1-80J</a:t>
            </a:r>
            <a:r>
              <a:rPr lang="en-US" altLang="zh-CN" sz="2000" b="1" dirty="0"/>
              <a:t> lasers, </a:t>
            </a:r>
            <a:r>
              <a:rPr lang="en-US" altLang="zh-CN" sz="2000" b="1" dirty="0">
                <a:solidFill>
                  <a:srgbClr val="FF0000"/>
                </a:solidFill>
              </a:rPr>
              <a:t>proton energy </a:t>
            </a:r>
            <a:r>
              <a:rPr lang="en-US" altLang="zh-CN" sz="2000" b="1" dirty="0"/>
              <a:t>increases from </a:t>
            </a:r>
            <a:r>
              <a:rPr lang="en-US" altLang="zh-CN" sz="2000" b="1" dirty="0">
                <a:solidFill>
                  <a:srgbClr val="FF0000"/>
                </a:solidFill>
              </a:rPr>
              <a:t>20-1000 MeV </a:t>
            </a:r>
            <a:r>
              <a:rPr lang="en-US" altLang="zh-CN" sz="2000" b="1" dirty="0"/>
              <a:t>with</a:t>
            </a:r>
            <a:r>
              <a:rPr lang="en-US" altLang="zh-CN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/>
              <a:t>energy spread only </a:t>
            </a:r>
            <a:r>
              <a:rPr lang="en-US" altLang="zh-CN" sz="2000" b="1" dirty="0">
                <a:solidFill>
                  <a:srgbClr val="FF0000"/>
                </a:solidFill>
              </a:rPr>
              <a:t>4% to 20%</a:t>
            </a:r>
          </a:p>
          <a:p>
            <a:endParaRPr lang="en-US" altLang="zh-CN" sz="2000" b="1" dirty="0">
              <a:solidFill>
                <a:srgbClr val="FF0000"/>
              </a:solidFill>
            </a:endParaRPr>
          </a:p>
          <a:p>
            <a:endParaRPr lang="en-US" altLang="zh-CN" sz="2000" b="1" dirty="0">
              <a:solidFill>
                <a:srgbClr val="FF0000"/>
              </a:solidFill>
            </a:endParaRPr>
          </a:p>
          <a:p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28184" y="6021288"/>
            <a:ext cx="33329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600" b="1" dirty="0">
                <a:solidFill>
                  <a:schemeClr val="accent1"/>
                </a:solidFill>
              </a:rPr>
              <a:t>Y. Wan, et al., arXiv:1707.07290</a:t>
            </a:r>
            <a:endParaRPr lang="zh-CN" altLang="zh-CN" sz="1600" b="1" dirty="0">
              <a:solidFill>
                <a:schemeClr val="accent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6272" y="5085184"/>
            <a:ext cx="5485888" cy="12926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b="1" u="sng" dirty="0">
                <a:solidFill>
                  <a:srgbClr val="FF0000"/>
                </a:solidFill>
              </a:rPr>
              <a:t>Hints: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7030A0"/>
                </a:solidFill>
              </a:rPr>
              <a:t>Transverse instability is avoided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7030A0"/>
                </a:solidFill>
              </a:rPr>
              <a:t>Proton energy are </a:t>
            </a:r>
            <a:r>
              <a:rPr lang="en-US" altLang="zh-CN" sz="2000" b="1" dirty="0">
                <a:solidFill>
                  <a:srgbClr val="FF0000"/>
                </a:solidFill>
              </a:rPr>
              <a:t>2-5 times </a:t>
            </a:r>
            <a:r>
              <a:rPr lang="en-US" altLang="zh-CN" sz="2000" b="1" dirty="0">
                <a:solidFill>
                  <a:srgbClr val="7030A0"/>
                </a:solidFill>
              </a:rPr>
              <a:t>higher than standard LS scheme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07B724-D966-6440-8F20-C249D3E21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4" y="836712"/>
            <a:ext cx="8331200" cy="31877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4BCFE8-3F1C-C74C-9ABB-E092781AD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6125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600" cy="1143000"/>
          </a:xfrm>
        </p:spPr>
        <p:txBody>
          <a:bodyPr/>
          <a:lstStyle/>
          <a:p>
            <a:r>
              <a:rPr lang="en-US" altLang="zh-CN" dirty="0"/>
              <a:t>Summary </a:t>
            </a:r>
            <a:endParaRPr lang="zh-CN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035494"/>
            <a:ext cx="8481120" cy="5561858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b="1" dirty="0"/>
              <a:t>Plenty of interesting physics are not yet well understood in the field of laser ion acceleration</a:t>
            </a:r>
          </a:p>
          <a:p>
            <a:endParaRPr lang="en-US" altLang="zh-CN" b="1" dirty="0"/>
          </a:p>
          <a:p>
            <a:r>
              <a:rPr lang="en-US" altLang="zh-CN" b="1" dirty="0"/>
              <a:t>We began with an important fundamental problem – </a:t>
            </a:r>
            <a:r>
              <a:rPr lang="en-US" altLang="zh-CN" b="1" dirty="0">
                <a:solidFill>
                  <a:srgbClr val="FF0000"/>
                </a:solidFill>
              </a:rPr>
              <a:t>the mechanism of transverse instability</a:t>
            </a:r>
            <a:r>
              <a:rPr lang="en-US" altLang="zh-CN" b="1" dirty="0"/>
              <a:t> - during my PhD studies</a:t>
            </a:r>
          </a:p>
          <a:p>
            <a:endParaRPr lang="en-US" altLang="zh-CN" b="1" dirty="0"/>
          </a:p>
          <a:p>
            <a:r>
              <a:rPr lang="en-US" altLang="zh-CN" b="1" dirty="0"/>
              <a:t>The developed </a:t>
            </a:r>
            <a:r>
              <a:rPr lang="en-US" altLang="zh-CN" b="1" dirty="0">
                <a:solidFill>
                  <a:srgbClr val="FF0000"/>
                </a:solidFill>
              </a:rPr>
              <a:t>3D model </a:t>
            </a:r>
            <a:r>
              <a:rPr lang="en-US" altLang="zh-CN" b="1" dirty="0"/>
              <a:t>clearly clarifies the origin of such instability, and kind of </a:t>
            </a:r>
            <a:r>
              <a:rPr lang="en-US" altLang="zh-CN" b="1" dirty="0">
                <a:solidFill>
                  <a:srgbClr val="FF0000"/>
                </a:solidFill>
              </a:rPr>
              <a:t>closes this long-standing controversy </a:t>
            </a:r>
            <a:r>
              <a:rPr lang="en-US" altLang="zh-CN" b="1" dirty="0"/>
              <a:t>in laser plasma physics.</a:t>
            </a:r>
          </a:p>
          <a:p>
            <a:pPr marL="0" indent="0">
              <a:buNone/>
            </a:pPr>
            <a:endParaRPr lang="en-US" altLang="zh-CN" b="1" dirty="0">
              <a:sym typeface="Wingdings" pitchFamily="2" charset="2"/>
            </a:endParaRPr>
          </a:p>
          <a:p>
            <a:r>
              <a:rPr lang="en-US" altLang="zh-CN" b="1" dirty="0">
                <a:sym typeface="Wingdings" pitchFamily="2" charset="2"/>
              </a:rPr>
              <a:t>We also proposed several new schemes to obtain </a:t>
            </a:r>
            <a:r>
              <a:rPr lang="en-US" altLang="zh-CN" b="1" dirty="0">
                <a:solidFill>
                  <a:srgbClr val="FF0000"/>
                </a:solidFill>
                <a:sym typeface="Wingdings" pitchFamily="2" charset="2"/>
              </a:rPr>
              <a:t>high quality ion beams</a:t>
            </a:r>
            <a:r>
              <a:rPr lang="en-US" altLang="zh-CN" b="1" dirty="0">
                <a:sym typeface="Wingdings" pitchFamily="2" charset="2"/>
              </a:rPr>
              <a:t>.</a:t>
            </a:r>
          </a:p>
          <a:p>
            <a:endParaRPr lang="en-US" altLang="zh-CN" b="1" dirty="0">
              <a:sym typeface="Wingdings" pitchFamily="2" charset="2"/>
            </a:endParaRPr>
          </a:p>
          <a:p>
            <a:r>
              <a:rPr lang="en-US" altLang="zh-CN" b="1" dirty="0">
                <a:sym typeface="Wingdings" pitchFamily="2" charset="2"/>
              </a:rPr>
              <a:t>One of them is </a:t>
            </a:r>
            <a:r>
              <a:rPr lang="en-US" altLang="zh-CN" b="1" dirty="0">
                <a:solidFill>
                  <a:srgbClr val="FF0000"/>
                </a:solidFill>
                <a:sym typeface="Wingdings" pitchFamily="2" charset="2"/>
              </a:rPr>
              <a:t>two-frequency laser tweezer</a:t>
            </a:r>
            <a:r>
              <a:rPr lang="en-US" altLang="zh-CN" b="1" dirty="0">
                <a:sym typeface="Wingdings" pitchFamily="2" charset="2"/>
              </a:rPr>
              <a:t>, which </a:t>
            </a:r>
            <a:r>
              <a:rPr lang="en-US" altLang="zh-CN" b="1" dirty="0">
                <a:solidFill>
                  <a:srgbClr val="FF0000"/>
                </a:solidFill>
                <a:sym typeface="Wingdings" pitchFamily="2" charset="2"/>
              </a:rPr>
              <a:t>avoids such instability </a:t>
            </a:r>
            <a:r>
              <a:rPr lang="en-US" altLang="zh-CN" b="1" dirty="0">
                <a:sym typeface="Wingdings" pitchFamily="2" charset="2"/>
              </a:rPr>
              <a:t>by separating electron and ions,</a:t>
            </a:r>
            <a:r>
              <a:rPr lang="en-US" altLang="zh-CN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zh-CN" b="1" dirty="0">
                <a:sym typeface="Wingdings" pitchFamily="2" charset="2"/>
              </a:rPr>
              <a:t>and </a:t>
            </a:r>
            <a:r>
              <a:rPr lang="en-US" altLang="zh-CN" b="1" dirty="0">
                <a:solidFill>
                  <a:srgbClr val="FF0000"/>
                </a:solidFill>
                <a:sym typeface="Wingdings" pitchFamily="2" charset="2"/>
              </a:rPr>
              <a:t>shows good acceleration feature</a:t>
            </a:r>
            <a:r>
              <a:rPr lang="en-US" altLang="zh-CN" b="1" dirty="0">
                <a:sym typeface="Wingdings" pitchFamily="2" charset="2"/>
              </a:rPr>
              <a:t> (</a:t>
            </a:r>
            <a:r>
              <a:rPr lang="en-US" altLang="zh-CN" b="1" dirty="0">
                <a:solidFill>
                  <a:srgbClr val="00B050"/>
                </a:solidFill>
                <a:sym typeface="Wingdings" pitchFamily="2" charset="2"/>
              </a:rPr>
              <a:t>stable, monoenergetic, sufficient charges</a:t>
            </a:r>
            <a:r>
              <a:rPr lang="en-US" altLang="zh-CN" b="1" dirty="0">
                <a:sym typeface="Wingdings" pitchFamily="2" charset="2"/>
              </a:rPr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D84989-A71E-5045-9575-60DAB8416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9097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6880E-C3E2-4844-980B-6FAB66158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Lab at WIS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236741-C8FE-944C-B5AF-D5B103E00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21" y="980728"/>
            <a:ext cx="6681846" cy="259228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230617-C702-6842-A11C-B37F7507A3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4" r="26971"/>
          <a:stretch/>
        </p:blipFill>
        <p:spPr>
          <a:xfrm>
            <a:off x="628395" y="3933056"/>
            <a:ext cx="1584176" cy="15547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3006D8-5A94-4A4B-B5F6-5EAA1386932E}"/>
              </a:ext>
            </a:extLst>
          </p:cNvPr>
          <p:cNvSpPr txBox="1"/>
          <p:nvPr/>
        </p:nvSpPr>
        <p:spPr>
          <a:xfrm>
            <a:off x="539552" y="5682570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Group</a:t>
            </a:r>
            <a:r>
              <a:rPr lang="zh-CN" altLang="en-US" sz="2000" dirty="0"/>
              <a:t> </a:t>
            </a:r>
            <a:r>
              <a:rPr lang="en-US" altLang="zh-CN" sz="2000" dirty="0"/>
              <a:t>Leader</a:t>
            </a:r>
          </a:p>
          <a:p>
            <a:r>
              <a:rPr lang="en-US" altLang="zh-CN" sz="2000" dirty="0"/>
              <a:t>Victor</a:t>
            </a:r>
            <a:r>
              <a:rPr lang="zh-CN" altLang="en-US" sz="2000" dirty="0"/>
              <a:t> </a:t>
            </a:r>
            <a:r>
              <a:rPr lang="en-US" altLang="zh-CN" sz="2000" dirty="0"/>
              <a:t>Malka</a:t>
            </a:r>
            <a:r>
              <a:rPr lang="zh-CN" altLang="en-US" sz="2000" dirty="0"/>
              <a:t> 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62ADE9-182D-FF4F-9B56-5C4F61AC8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31" y="3911595"/>
            <a:ext cx="3810000" cy="254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DDB7B8-CE73-384B-A3CF-D999982D305B}"/>
              </a:ext>
            </a:extLst>
          </p:cNvPr>
          <p:cNvSpPr txBox="1"/>
          <p:nvPr/>
        </p:nvSpPr>
        <p:spPr>
          <a:xfrm>
            <a:off x="2573176" y="4049777"/>
            <a:ext cx="2098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3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staff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scientists</a:t>
            </a:r>
          </a:p>
          <a:p>
            <a:r>
              <a:rPr lang="en-US" altLang="zh-CN" sz="2000" dirty="0">
                <a:solidFill>
                  <a:srgbClr val="0070C0"/>
                </a:solidFill>
              </a:rPr>
              <a:t>2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post-doc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fellows</a:t>
            </a:r>
          </a:p>
          <a:p>
            <a:r>
              <a:rPr lang="en-US" altLang="zh-CN" sz="2000" dirty="0">
                <a:solidFill>
                  <a:srgbClr val="0070C0"/>
                </a:solidFill>
              </a:rPr>
              <a:t>2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engineers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endParaRPr lang="en-US" altLang="zh-CN" sz="2000" dirty="0">
              <a:solidFill>
                <a:srgbClr val="0070C0"/>
              </a:solidFill>
            </a:endParaRPr>
          </a:p>
          <a:p>
            <a:r>
              <a:rPr lang="en-US" altLang="zh-CN" sz="2000" dirty="0">
                <a:solidFill>
                  <a:srgbClr val="0070C0"/>
                </a:solidFill>
              </a:rPr>
              <a:t>4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PhD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students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837BE-807B-6148-AA39-C3441CD85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8609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BC6806-CDBD-1A40-A7AE-BD9738BC9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544" y="0"/>
            <a:ext cx="10303098" cy="6885384"/>
          </a:xfrm>
          <a:prstGeom prst="rect">
            <a:avLst/>
          </a:prstGeom>
        </p:spPr>
      </p:pic>
      <p:sp>
        <p:nvSpPr>
          <p:cNvPr id="5" name="標題 1"/>
          <p:cNvSpPr txBox="1">
            <a:spLocks noGrp="1"/>
          </p:cNvSpPr>
          <p:nvPr>
            <p:ph type="title"/>
          </p:nvPr>
        </p:nvSpPr>
        <p:spPr>
          <a:xfrm>
            <a:off x="683568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i="1" dirty="0">
                <a:solidFill>
                  <a:schemeClr val="bg1"/>
                </a:solidFill>
                <a:latin typeface="Helvetica" panose="020B0604020202030204" pitchFamily="34" charset="0"/>
              </a:rPr>
              <a:t>Thank you for your attention</a:t>
            </a:r>
            <a:endParaRPr lang="zh-CN" altLang="en-US" sz="4000" i="1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52096-48FA-1E4D-A6BF-463F5866C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8059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C9E1-F4D4-F043-849A-A9521F9E5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3975D6A9-3324-7E43-B9CC-54800F0C2BEB}"/>
              </a:ext>
            </a:extLst>
          </p:cNvPr>
          <p:cNvSpPr txBox="1">
            <a:spLocks/>
          </p:cNvSpPr>
          <p:nvPr/>
        </p:nvSpPr>
        <p:spPr>
          <a:xfrm>
            <a:off x="1115616" y="1150098"/>
            <a:ext cx="7344816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rgbClr val="7030A0"/>
                </a:solidFill>
              </a:rPr>
              <a:t>Major challenges for laser ion acceleration</a:t>
            </a:r>
          </a:p>
          <a:p>
            <a:endParaRPr lang="en-US" altLang="zh-CN" sz="2800" b="1" dirty="0">
              <a:solidFill>
                <a:srgbClr val="7030A0"/>
              </a:solidFill>
            </a:endParaRPr>
          </a:p>
          <a:p>
            <a:r>
              <a:rPr lang="en-US" altLang="zh-CN" sz="2800" b="1" dirty="0">
                <a:solidFill>
                  <a:srgbClr val="7030A0"/>
                </a:solidFill>
              </a:rPr>
              <a:t>Key physics study of laser driven ion acceleration</a:t>
            </a:r>
          </a:p>
          <a:p>
            <a:pPr lvl="1"/>
            <a:r>
              <a:rPr lang="en-US" altLang="zh-CN" sz="2400" b="1" dirty="0"/>
              <a:t>Transverse instability in laser pressure ion acceleration process</a:t>
            </a:r>
          </a:p>
          <a:p>
            <a:pPr lvl="1"/>
            <a:r>
              <a:rPr lang="en-US" altLang="zh-CN" sz="2400" b="1" dirty="0"/>
              <a:t>New ion acceleration schemes</a:t>
            </a:r>
          </a:p>
          <a:p>
            <a:endParaRPr lang="en-US" altLang="zh-CN" sz="2800" b="1" dirty="0">
              <a:solidFill>
                <a:srgbClr val="7030A0"/>
              </a:solidFill>
            </a:endParaRPr>
          </a:p>
          <a:p>
            <a:r>
              <a:rPr lang="en-US" altLang="zh-CN" sz="2800" b="1" dirty="0">
                <a:solidFill>
                  <a:srgbClr val="7030A0"/>
                </a:solidFill>
              </a:rPr>
              <a:t>Short 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883C1-2FA1-9648-AA28-FA6A773E5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8415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">
            <a:extLst>
              <a:ext uri="{FF2B5EF4-FFF2-40B4-BE49-F238E27FC236}">
                <a16:creationId xmlns:a16="http://schemas.microsoft.com/office/drawing/2014/main" id="{05890E7F-5247-D549-A130-AEB759B7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en-US" altLang="zh-CN" dirty="0"/>
              <a:t>Laser Plasma based Ion Acceleration</a:t>
            </a:r>
            <a:endParaRPr lang="zh-CN" altLang="en-US" dirty="0"/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id="{1FAFA899-EFDB-4047-95DB-1D00A9B4F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1124744"/>
            <a:ext cx="5112569" cy="3027077"/>
          </a:xfrm>
          <a:prstGeom prst="rect">
            <a:avLst/>
          </a:prstGeom>
        </p:spPr>
      </p:pic>
      <p:sp>
        <p:nvSpPr>
          <p:cNvPr id="19" name="文本框 11">
            <a:extLst>
              <a:ext uri="{FF2B5EF4-FFF2-40B4-BE49-F238E27FC236}">
                <a16:creationId xmlns:a16="http://schemas.microsoft.com/office/drawing/2014/main" id="{2776A067-D9F6-0D4F-961D-6824D48BB848}"/>
              </a:ext>
            </a:extLst>
          </p:cNvPr>
          <p:cNvSpPr txBox="1"/>
          <p:nvPr/>
        </p:nvSpPr>
        <p:spPr>
          <a:xfrm>
            <a:off x="5724128" y="1935660"/>
            <a:ext cx="93604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/>
              <a:t>Laser</a:t>
            </a:r>
            <a:r>
              <a:rPr lang="en-US" altLang="zh-CN" sz="2400" dirty="0"/>
              <a:t> </a:t>
            </a:r>
            <a:endParaRPr lang="zh-CN" altLang="en-US" sz="2400" dirty="0"/>
          </a:p>
        </p:txBody>
      </p:sp>
      <p:sp>
        <p:nvSpPr>
          <p:cNvPr id="20" name="右箭头 12">
            <a:extLst>
              <a:ext uri="{FF2B5EF4-FFF2-40B4-BE49-F238E27FC236}">
                <a16:creationId xmlns:a16="http://schemas.microsoft.com/office/drawing/2014/main" id="{A10924E1-65CC-584C-B6FA-27AD81C389A7}"/>
              </a:ext>
            </a:extLst>
          </p:cNvPr>
          <p:cNvSpPr/>
          <p:nvPr/>
        </p:nvSpPr>
        <p:spPr bwMode="auto">
          <a:xfrm rot="2730015">
            <a:off x="6314397" y="2782538"/>
            <a:ext cx="846715" cy="61997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pitchFamily="-109" charset="0"/>
              <a:ea typeface="华文细黑" pitchFamily="-109" charset="-122"/>
              <a:cs typeface="华文细黑" pitchFamily="-109" charset="-122"/>
              <a:sym typeface="Helvetica Neue Light" pitchFamily="-109" charset="0"/>
            </a:endParaRPr>
          </a:p>
        </p:txBody>
      </p:sp>
      <p:sp>
        <p:nvSpPr>
          <p:cNvPr id="21" name="文本框 13">
            <a:extLst>
              <a:ext uri="{FF2B5EF4-FFF2-40B4-BE49-F238E27FC236}">
                <a16:creationId xmlns:a16="http://schemas.microsoft.com/office/drawing/2014/main" id="{8366B26A-4FDC-C441-B31D-422AFA8AAF35}"/>
              </a:ext>
            </a:extLst>
          </p:cNvPr>
          <p:cNvSpPr txBox="1"/>
          <p:nvPr/>
        </p:nvSpPr>
        <p:spPr>
          <a:xfrm>
            <a:off x="6660176" y="3615407"/>
            <a:ext cx="1454883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/>
              <a:t>electrons</a:t>
            </a:r>
            <a:endParaRPr lang="zh-CN" altLang="en-US" sz="2400" b="1" dirty="0"/>
          </a:p>
        </p:txBody>
      </p:sp>
      <p:sp>
        <p:nvSpPr>
          <p:cNvPr id="22" name="文本框 24">
            <a:extLst>
              <a:ext uri="{FF2B5EF4-FFF2-40B4-BE49-F238E27FC236}">
                <a16:creationId xmlns:a16="http://schemas.microsoft.com/office/drawing/2014/main" id="{F3748CA7-D3BF-9546-8EC9-AF86E21C6F7D}"/>
              </a:ext>
            </a:extLst>
          </p:cNvPr>
          <p:cNvSpPr txBox="1"/>
          <p:nvPr/>
        </p:nvSpPr>
        <p:spPr>
          <a:xfrm>
            <a:off x="8064360" y="1966435"/>
            <a:ext cx="87902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/>
              <a:t>ions </a:t>
            </a:r>
            <a:endParaRPr lang="zh-CN" altLang="en-US" sz="2400" b="1" dirty="0"/>
          </a:p>
        </p:txBody>
      </p:sp>
      <p:sp>
        <p:nvSpPr>
          <p:cNvPr id="23" name="下箭头 25">
            <a:extLst>
              <a:ext uri="{FF2B5EF4-FFF2-40B4-BE49-F238E27FC236}">
                <a16:creationId xmlns:a16="http://schemas.microsoft.com/office/drawing/2014/main" id="{15554DAE-4D8C-E848-A78F-F2E5B60E4C26}"/>
              </a:ext>
            </a:extLst>
          </p:cNvPr>
          <p:cNvSpPr/>
          <p:nvPr/>
        </p:nvSpPr>
        <p:spPr bwMode="auto">
          <a:xfrm rot="16200000">
            <a:off x="7118872" y="1696575"/>
            <a:ext cx="524885" cy="1082180"/>
          </a:xfrm>
          <a:prstGeom prst="downArrow">
            <a:avLst/>
          </a:prstGeom>
          <a:noFill/>
          <a:ln w="2857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pitchFamily="-109" charset="0"/>
              <a:ea typeface="华文细黑" pitchFamily="-109" charset="-122"/>
              <a:cs typeface="华文细黑" pitchFamily="-109" charset="-122"/>
              <a:sym typeface="Helvetica Neue Light" pitchFamily="-109" charset="0"/>
            </a:endParaRPr>
          </a:p>
        </p:txBody>
      </p:sp>
      <p:sp>
        <p:nvSpPr>
          <p:cNvPr id="24" name="右箭头 12">
            <a:extLst>
              <a:ext uri="{FF2B5EF4-FFF2-40B4-BE49-F238E27FC236}">
                <a16:creationId xmlns:a16="http://schemas.microsoft.com/office/drawing/2014/main" id="{C797C88D-1A4E-2548-9B86-8C9E5F44D87A}"/>
              </a:ext>
            </a:extLst>
          </p:cNvPr>
          <p:cNvSpPr/>
          <p:nvPr/>
        </p:nvSpPr>
        <p:spPr bwMode="auto">
          <a:xfrm rot="18638293">
            <a:off x="7738637" y="2756604"/>
            <a:ext cx="846715" cy="61997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pitchFamily="-109" charset="0"/>
              <a:ea typeface="华文细黑" pitchFamily="-109" charset="-122"/>
              <a:cs typeface="华文细黑" pitchFamily="-109" charset="-122"/>
              <a:sym typeface="Helvetica Neue Light" pitchFamily="-109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B12C463-9C94-4440-BB9C-7D2617A101ED}"/>
              </a:ext>
            </a:extLst>
          </p:cNvPr>
          <p:cNvSpPr txBox="1"/>
          <p:nvPr/>
        </p:nvSpPr>
        <p:spPr>
          <a:xfrm>
            <a:off x="5561471" y="1268760"/>
            <a:ext cx="3652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A. </a:t>
            </a:r>
            <a:r>
              <a:rPr lang="en-US" altLang="zh-CN" sz="1400" dirty="0" err="1"/>
              <a:t>Macchi</a:t>
            </a:r>
            <a:r>
              <a:rPr lang="en-US" altLang="zh-CN" sz="1400" dirty="0"/>
              <a:t>, et al., Rev. Mod. </a:t>
            </a:r>
            <a:r>
              <a:rPr lang="en-US" altLang="zh-CN" sz="1400" dirty="0" err="1"/>
              <a:t>Phys</a:t>
            </a:r>
            <a:r>
              <a:rPr lang="en-US" altLang="zh-CN" sz="1400" dirty="0"/>
              <a:t> 85, 751 (2013)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F2EC8991-5F07-A341-B2A1-A080E73635A4}"/>
              </a:ext>
            </a:extLst>
          </p:cNvPr>
          <p:cNvSpPr txBox="1"/>
          <p:nvPr/>
        </p:nvSpPr>
        <p:spPr>
          <a:xfrm>
            <a:off x="677523" y="4437112"/>
            <a:ext cx="7995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</a:rPr>
              <a:t>Laser ion acceleration </a:t>
            </a:r>
            <a:r>
              <a:rPr lang="en-US" altLang="zh-CN" sz="2400" b="1" dirty="0"/>
              <a:t>has become a very active topic </a:t>
            </a:r>
            <a:r>
              <a:rPr lang="en-US" altLang="zh-CN" sz="2400" b="1" dirty="0">
                <a:solidFill>
                  <a:srgbClr val="FF0000"/>
                </a:solidFill>
              </a:rPr>
              <a:t>since 2000, </a:t>
            </a:r>
            <a:r>
              <a:rPr lang="en-US" altLang="zh-CN" sz="2400" b="1" dirty="0"/>
              <a:t>and significant progress has been achieved</a:t>
            </a:r>
            <a:endParaRPr lang="zh-CN" altLang="en-US" sz="2400" b="1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44773EB-6F33-7D46-AE0C-31A23814F563}"/>
              </a:ext>
            </a:extLst>
          </p:cNvPr>
          <p:cNvSpPr/>
          <p:nvPr/>
        </p:nvSpPr>
        <p:spPr>
          <a:xfrm>
            <a:off x="179512" y="5733256"/>
            <a:ext cx="9352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</a:rPr>
              <a:t>R. A. Snavely, et al., PRL (2000).  B. M. </a:t>
            </a:r>
            <a:r>
              <a:rPr lang="en-US" altLang="zh-CN" sz="1600" dirty="0" err="1">
                <a:solidFill>
                  <a:schemeClr val="accent1"/>
                </a:solidFill>
              </a:rPr>
              <a:t>Hegelich</a:t>
            </a:r>
            <a:r>
              <a:rPr lang="en-US" altLang="zh-CN" sz="1600" dirty="0">
                <a:solidFill>
                  <a:schemeClr val="accent1"/>
                </a:solidFill>
              </a:rPr>
              <a:t>, et al., Nature (2006).  H. </a:t>
            </a:r>
            <a:r>
              <a:rPr lang="en-US" altLang="zh-CN" sz="1600" dirty="0" err="1">
                <a:solidFill>
                  <a:schemeClr val="accent1"/>
                </a:solidFill>
              </a:rPr>
              <a:t>Schwoerer</a:t>
            </a:r>
            <a:r>
              <a:rPr lang="en-US" altLang="zh-CN" sz="1600" dirty="0">
                <a:solidFill>
                  <a:schemeClr val="accent1"/>
                </a:solidFill>
              </a:rPr>
              <a:t>, et al., Nature (2006). </a:t>
            </a:r>
          </a:p>
          <a:p>
            <a:r>
              <a:rPr lang="en-US" altLang="zh-CN" sz="1600" dirty="0">
                <a:solidFill>
                  <a:schemeClr val="accent1"/>
                </a:solidFill>
              </a:rPr>
              <a:t>T. </a:t>
            </a:r>
            <a:r>
              <a:rPr lang="en-US" altLang="zh-CN" sz="1600" dirty="0" err="1">
                <a:solidFill>
                  <a:schemeClr val="accent1"/>
                </a:solidFill>
              </a:rPr>
              <a:t>Toncian</a:t>
            </a:r>
            <a:r>
              <a:rPr lang="en-US" altLang="zh-CN" sz="1600" dirty="0">
                <a:solidFill>
                  <a:schemeClr val="accent1"/>
                </a:solidFill>
              </a:rPr>
              <a:t>, et al., Science (2006) . D. </a:t>
            </a:r>
            <a:r>
              <a:rPr lang="en-US" altLang="zh-CN" sz="1600" dirty="0" err="1">
                <a:solidFill>
                  <a:schemeClr val="accent1"/>
                </a:solidFill>
              </a:rPr>
              <a:t>Haberberger</a:t>
            </a:r>
            <a:r>
              <a:rPr lang="en-US" altLang="zh-CN" sz="1600" dirty="0">
                <a:solidFill>
                  <a:schemeClr val="accent1"/>
                </a:solidFill>
              </a:rPr>
              <a:t>, et al., NP (2012), F. Wagner, et al., PRL(2016),</a:t>
            </a:r>
          </a:p>
          <a:p>
            <a:r>
              <a:rPr lang="en-US" altLang="zh-CN" sz="1600" dirty="0">
                <a:solidFill>
                  <a:schemeClr val="accent1"/>
                </a:solidFill>
              </a:rPr>
              <a:t>A. Higginson, et al., NC (2018),  M. </a:t>
            </a:r>
            <a:r>
              <a:rPr lang="en-US" altLang="zh-CN" sz="1600" dirty="0" err="1">
                <a:solidFill>
                  <a:schemeClr val="accent1"/>
                </a:solidFill>
              </a:rPr>
              <a:t>Nakatsutsumi</a:t>
            </a:r>
            <a:r>
              <a:rPr lang="en-US" altLang="zh-CN" sz="1600" dirty="0">
                <a:solidFill>
                  <a:schemeClr val="accent1"/>
                </a:solidFill>
              </a:rPr>
              <a:t>, et al., NC (2018) and many other work</a:t>
            </a:r>
          </a:p>
          <a:p>
            <a:endParaRPr lang="en-US" altLang="zh-CN" sz="1600" dirty="0">
              <a:solidFill>
                <a:schemeClr val="accent1"/>
              </a:solidFill>
            </a:endParaRPr>
          </a:p>
          <a:p>
            <a:r>
              <a:rPr lang="en-US" altLang="zh-CN" sz="1600" dirty="0">
                <a:solidFill>
                  <a:schemeClr val="accent1"/>
                </a:solidFill>
              </a:rPr>
              <a:t> </a:t>
            </a:r>
            <a:endParaRPr lang="zh-CN" altLang="zh-CN" sz="1600" dirty="0">
              <a:solidFill>
                <a:schemeClr val="accent1"/>
              </a:solidFill>
            </a:endParaRP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43C8CA87-C4F9-1843-8377-9A275DDBB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7370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16938"/>
            <a:ext cx="9093696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dirty="0"/>
              <a:t>A Major Challenge for Laser Ion Acceleration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1"/>
              <p:cNvSpPr txBox="1"/>
              <p:nvPr/>
            </p:nvSpPr>
            <p:spPr>
              <a:xfrm>
                <a:off x="395536" y="1212428"/>
                <a:ext cx="8262937" cy="163121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1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From “</a:t>
                </a:r>
                <a:r>
                  <a:rPr kumimoji="0" lang="en-US" altLang="zh-CN" sz="28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acceleration</a:t>
                </a:r>
                <a:r>
                  <a:rPr kumimoji="0" lang="en-US" altLang="zh-CN" sz="2800" b="1" i="1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” to a real </a:t>
                </a:r>
                <a:r>
                  <a:rPr kumimoji="0" lang="en-US" altLang="zh-CN" sz="28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accelerator</a:t>
                </a:r>
                <a:r>
                  <a:rPr kumimoji="0" lang="en-US" altLang="zh-CN" sz="2800" b="1" i="1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!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  <a:p>
                <a:pPr marL="342900" marR="0" lvl="0" indent="-34290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quasi- monoenergetic ions</a:t>
                </a:r>
              </a:p>
              <a:p>
                <a:pPr marL="342900" marR="0" lvl="0" indent="-34290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sufficient charges for applications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9−11</m:t>
                        </m:r>
                      </m:sup>
                    </m:sSup>
                  </m:oMath>
                </a14:m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per shot)</a:t>
                </a:r>
              </a:p>
              <a:p>
                <a:pPr marL="342900" marR="0" lvl="0" indent="-34290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produce stably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5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212428"/>
                <a:ext cx="8262937" cy="1631216"/>
              </a:xfrm>
              <a:prstGeom prst="rect">
                <a:avLst/>
              </a:prstGeom>
              <a:blipFill>
                <a:blip r:embed="rId2"/>
                <a:stretch>
                  <a:fillRect t="-2273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395536" y="2988235"/>
            <a:ext cx="8424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Many schemes have been proposed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TNSA, CSA,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RPA-HB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,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RPA-LS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, BOA …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Light Sail (LS)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seems to be a good choice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nano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-foil is pushed by the laser pressure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Almost perfect in 1D concept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Reduce heating by using CP laser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Monoenergetic spectra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High efficiency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20">
            <a:extLst>
              <a:ext uri="{FF2B5EF4-FFF2-40B4-BE49-F238E27FC236}">
                <a16:creationId xmlns:a16="http://schemas.microsoft.com/office/drawing/2014/main" id="{DB3AB08B-B2C0-CC4E-98D6-CA577DA2A360}"/>
              </a:ext>
            </a:extLst>
          </p:cNvPr>
          <p:cNvSpPr/>
          <p:nvPr/>
        </p:nvSpPr>
        <p:spPr>
          <a:xfrm>
            <a:off x="6444208" y="4996914"/>
            <a:ext cx="259228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Esirkepov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, et al., PRL 2004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A.Macchi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, et al, PRL 2005</a:t>
            </a:r>
            <a:endParaRPr kumimoji="0" lang="fr-F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X. Zhang et al., </a:t>
            </a:r>
            <a:r>
              <a:rPr kumimoji="0" lang="fr-FR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PoP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2007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X.Q. Yan et al., P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RL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2008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A. P. L. Robinson et al., NJP 2008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O.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Klimo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et al., PRSTAB 2008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A.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Macchi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et al, PRL 2009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E7DC8C-564B-154F-8D94-2A030DFD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A0BB7-265A-403C-9275-D587AB510ED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10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simulations\transverse_instability_two_instream_kind\3D_analysis\test_2D_a0=5_n0=10\test_0.02_0.02\test3_1sl_ok\proton\ion_density_L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777" y="2824698"/>
            <a:ext cx="9544777" cy="403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Transverse Instability in LS process</a:t>
            </a:r>
            <a:endParaRPr lang="zh-CN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864" y="980728"/>
            <a:ext cx="8625136" cy="176013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Transverse instability </a:t>
            </a:r>
            <a:r>
              <a:rPr lang="en-US" altLang="zh-CN" dirty="0"/>
              <a:t>is a crucial problem of LS in </a:t>
            </a:r>
            <a:r>
              <a:rPr lang="en-US" altLang="zh-CN" dirty="0">
                <a:solidFill>
                  <a:srgbClr val="FF0000"/>
                </a:solidFill>
              </a:rPr>
              <a:t>2/3D geometry </a:t>
            </a:r>
          </a:p>
          <a:p>
            <a:r>
              <a:rPr lang="en-US" altLang="zh-CN" dirty="0"/>
              <a:t>When laser pushes the foil,  </a:t>
            </a:r>
            <a:r>
              <a:rPr lang="en-US" altLang="zh-CN" dirty="0">
                <a:solidFill>
                  <a:srgbClr val="FF0000"/>
                </a:solidFill>
              </a:rPr>
              <a:t>surface transverse ripples </a:t>
            </a:r>
            <a:r>
              <a:rPr lang="en-US" altLang="zh-CN" dirty="0"/>
              <a:t>appear and grow very fast. </a:t>
            </a:r>
          </a:p>
          <a:p>
            <a:r>
              <a:rPr lang="en-US" altLang="zh-CN" dirty="0"/>
              <a:t>They quickly destroy the target even before LS finishes. </a:t>
            </a:r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106DF-3E1D-F944-AD6C-69AAA63C6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A0BB7-265A-403C-9275-D587AB510ED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1043608" y="4365104"/>
            <a:ext cx="1224136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Laser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806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What is the origin of such instability?</a:t>
            </a:r>
            <a:endParaRPr lang="zh-CN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864" y="980728"/>
            <a:ext cx="8625136" cy="1760130"/>
          </a:xfrm>
        </p:spPr>
        <p:txBody>
          <a:bodyPr>
            <a:normAutofit/>
          </a:bodyPr>
          <a:lstStyle/>
          <a:p>
            <a:r>
              <a:rPr lang="en-US" altLang="zh-CN" dirty="0"/>
              <a:t>The mechanism of transverse instability was actively studied for decades</a:t>
            </a:r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B47286-7CF0-7743-B4B0-C333A24801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66" y="1844824"/>
            <a:ext cx="3849812" cy="2712637"/>
          </a:xfrm>
          <a:prstGeom prst="rect">
            <a:avLst/>
          </a:prstGeom>
        </p:spPr>
      </p:pic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E6AC0A4C-2336-A447-8098-C99FC6792FE8}"/>
              </a:ext>
            </a:extLst>
          </p:cNvPr>
          <p:cNvSpPr txBox="1">
            <a:spLocks/>
          </p:cNvSpPr>
          <p:nvPr/>
        </p:nvSpPr>
        <p:spPr>
          <a:xfrm>
            <a:off x="512982" y="2492896"/>
            <a:ext cx="4635896" cy="1760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Until now, such instability was mainly attributed to the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Raleigh-Taylor (RT)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Iike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instability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矩形 20">
            <a:extLst>
              <a:ext uri="{FF2B5EF4-FFF2-40B4-BE49-F238E27FC236}">
                <a16:creationId xmlns:a16="http://schemas.microsoft.com/office/drawing/2014/main" id="{2E100C06-CC90-A241-B237-8D99204F174E}"/>
              </a:ext>
            </a:extLst>
          </p:cNvPr>
          <p:cNvSpPr/>
          <p:nvPr/>
        </p:nvSpPr>
        <p:spPr>
          <a:xfrm>
            <a:off x="886714" y="4005064"/>
            <a:ext cx="38884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Ott, PRL 1972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Pegoraro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and Bulanov, PRL 2007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Klimo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, PRSTAB 2008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Palmer, et al., PRL 2012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Wu, et al., PRE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Eliasson, NJP 2015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Sgattoni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, et al., PRE 2015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106DF-3E1D-F944-AD6C-69AAA63C6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A0BB7-265A-403C-9275-D587AB510ED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05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E069A-F3E4-654E-BE04-C5FBE25B9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 like instability?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F134A3-79B8-AE4E-9208-8D98EFF90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Basic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physical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explanation</a:t>
            </a:r>
            <a:endParaRPr lang="en-US" dirty="0">
              <a:solidFill>
                <a:srgbClr val="7030A0"/>
              </a:solidFill>
            </a:endParaRPr>
          </a:p>
          <a:p>
            <a:pPr marL="400050" lvl="1" indent="0">
              <a:buNone/>
            </a:pPr>
            <a:r>
              <a:rPr lang="en-US" sz="2400" dirty="0"/>
              <a:t>Target </a:t>
            </a:r>
            <a:r>
              <a:rPr lang="en-US" sz="2400" dirty="0">
                <a:solidFill>
                  <a:srgbClr val="FF0000"/>
                </a:solidFill>
              </a:rPr>
              <a:t>shape distortions </a:t>
            </a:r>
            <a:r>
              <a:rPr lang="en-US" sz="2400" dirty="0"/>
              <a:t>make </a:t>
            </a:r>
            <a:r>
              <a:rPr lang="en-US" sz="2400" dirty="0">
                <a:solidFill>
                  <a:srgbClr val="FF0000"/>
                </a:solidFill>
              </a:rPr>
              <a:t>laser pressure </a:t>
            </a:r>
            <a:r>
              <a:rPr lang="en-US" sz="2400" dirty="0"/>
              <a:t>has </a:t>
            </a:r>
            <a:r>
              <a:rPr lang="en-US" sz="2400" i="1" dirty="0"/>
              <a:t>transverse component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/>
              <a:t>which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turn</a:t>
            </a:r>
            <a:r>
              <a:rPr lang="zh-CN" altLang="en-US" sz="2400" dirty="0"/>
              <a:t> </a:t>
            </a:r>
            <a:r>
              <a:rPr lang="en-US" altLang="zh-CN" sz="2400" dirty="0"/>
              <a:t>enhances</a:t>
            </a:r>
            <a:r>
              <a:rPr lang="zh-CN" altLang="en-US" sz="2400" dirty="0"/>
              <a:t> </a:t>
            </a:r>
            <a:r>
              <a:rPr lang="en-US" altLang="zh-CN" sz="2400" dirty="0"/>
              <a:t>such</a:t>
            </a:r>
            <a:r>
              <a:rPr lang="zh-CN" altLang="en-US" sz="2400" dirty="0"/>
              <a:t> </a:t>
            </a:r>
            <a:r>
              <a:rPr lang="en-US" altLang="zh-CN" sz="2400" dirty="0"/>
              <a:t>distortion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任意多边形 3">
            <a:extLst>
              <a:ext uri="{FF2B5EF4-FFF2-40B4-BE49-F238E27FC236}">
                <a16:creationId xmlns:a16="http://schemas.microsoft.com/office/drawing/2014/main" id="{35C33989-33A9-B945-A2E2-3DB0CBF04670}"/>
              </a:ext>
            </a:extLst>
          </p:cNvPr>
          <p:cNvSpPr/>
          <p:nvPr/>
        </p:nvSpPr>
        <p:spPr>
          <a:xfrm>
            <a:off x="1907704" y="2564905"/>
            <a:ext cx="936104" cy="4032448"/>
          </a:xfrm>
          <a:custGeom>
            <a:avLst/>
            <a:gdLst>
              <a:gd name="connsiteX0" fmla="*/ 33251 w 291865"/>
              <a:gd name="connsiteY0" fmla="*/ 0 h 3549534"/>
              <a:gd name="connsiteX1" fmla="*/ 74814 w 291865"/>
              <a:gd name="connsiteY1" fmla="*/ 24938 h 3549534"/>
              <a:gd name="connsiteX2" fmla="*/ 91440 w 291865"/>
              <a:gd name="connsiteY2" fmla="*/ 41563 h 3549534"/>
              <a:gd name="connsiteX3" fmla="*/ 124691 w 291865"/>
              <a:gd name="connsiteY3" fmla="*/ 49876 h 3549534"/>
              <a:gd name="connsiteX4" fmla="*/ 149629 w 291865"/>
              <a:gd name="connsiteY4" fmla="*/ 58189 h 3549534"/>
              <a:gd name="connsiteX5" fmla="*/ 191193 w 291865"/>
              <a:gd name="connsiteY5" fmla="*/ 91440 h 3549534"/>
              <a:gd name="connsiteX6" fmla="*/ 216131 w 291865"/>
              <a:gd name="connsiteY6" fmla="*/ 108065 h 3549534"/>
              <a:gd name="connsiteX7" fmla="*/ 249382 w 291865"/>
              <a:gd name="connsiteY7" fmla="*/ 182880 h 3549534"/>
              <a:gd name="connsiteX8" fmla="*/ 257694 w 291865"/>
              <a:gd name="connsiteY8" fmla="*/ 207818 h 3549534"/>
              <a:gd name="connsiteX9" fmla="*/ 232756 w 291865"/>
              <a:gd name="connsiteY9" fmla="*/ 357447 h 3549534"/>
              <a:gd name="connsiteX10" fmla="*/ 224444 w 291865"/>
              <a:gd name="connsiteY10" fmla="*/ 382385 h 3549534"/>
              <a:gd name="connsiteX11" fmla="*/ 207818 w 291865"/>
              <a:gd name="connsiteY11" fmla="*/ 399011 h 3549534"/>
              <a:gd name="connsiteX12" fmla="*/ 182880 w 291865"/>
              <a:gd name="connsiteY12" fmla="*/ 448887 h 3549534"/>
              <a:gd name="connsiteX13" fmla="*/ 157942 w 291865"/>
              <a:gd name="connsiteY13" fmla="*/ 490451 h 3549534"/>
              <a:gd name="connsiteX14" fmla="*/ 149629 w 291865"/>
              <a:gd name="connsiteY14" fmla="*/ 515389 h 3549534"/>
              <a:gd name="connsiteX15" fmla="*/ 116378 w 291865"/>
              <a:gd name="connsiteY15" fmla="*/ 556952 h 3549534"/>
              <a:gd name="connsiteX16" fmla="*/ 108065 w 291865"/>
              <a:gd name="connsiteY16" fmla="*/ 581891 h 3549534"/>
              <a:gd name="connsiteX17" fmla="*/ 91440 w 291865"/>
              <a:gd name="connsiteY17" fmla="*/ 606829 h 3549534"/>
              <a:gd name="connsiteX18" fmla="*/ 74814 w 291865"/>
              <a:gd name="connsiteY18" fmla="*/ 656705 h 3549534"/>
              <a:gd name="connsiteX19" fmla="*/ 83127 w 291865"/>
              <a:gd name="connsiteY19" fmla="*/ 714894 h 3549534"/>
              <a:gd name="connsiteX20" fmla="*/ 99753 w 291865"/>
              <a:gd name="connsiteY20" fmla="*/ 731520 h 3549534"/>
              <a:gd name="connsiteX21" fmla="*/ 108065 w 291865"/>
              <a:gd name="connsiteY21" fmla="*/ 756458 h 3549534"/>
              <a:gd name="connsiteX22" fmla="*/ 124691 w 291865"/>
              <a:gd name="connsiteY22" fmla="*/ 773083 h 3549534"/>
              <a:gd name="connsiteX23" fmla="*/ 141316 w 291865"/>
              <a:gd name="connsiteY23" fmla="*/ 798022 h 3549534"/>
              <a:gd name="connsiteX24" fmla="*/ 182880 w 291865"/>
              <a:gd name="connsiteY24" fmla="*/ 831272 h 3549534"/>
              <a:gd name="connsiteX25" fmla="*/ 232756 w 291865"/>
              <a:gd name="connsiteY25" fmla="*/ 889462 h 3549534"/>
              <a:gd name="connsiteX26" fmla="*/ 249382 w 291865"/>
              <a:gd name="connsiteY26" fmla="*/ 906087 h 3549534"/>
              <a:gd name="connsiteX27" fmla="*/ 257694 w 291865"/>
              <a:gd name="connsiteY27" fmla="*/ 931025 h 3549534"/>
              <a:gd name="connsiteX28" fmla="*/ 274320 w 291865"/>
              <a:gd name="connsiteY28" fmla="*/ 947651 h 3549534"/>
              <a:gd name="connsiteX29" fmla="*/ 282633 w 291865"/>
              <a:gd name="connsiteY29" fmla="*/ 980902 h 3549534"/>
              <a:gd name="connsiteX30" fmla="*/ 274320 w 291865"/>
              <a:gd name="connsiteY30" fmla="*/ 1097280 h 3549534"/>
              <a:gd name="connsiteX31" fmla="*/ 266007 w 291865"/>
              <a:gd name="connsiteY31" fmla="*/ 1122218 h 3549534"/>
              <a:gd name="connsiteX32" fmla="*/ 241069 w 291865"/>
              <a:gd name="connsiteY32" fmla="*/ 1147156 h 3549534"/>
              <a:gd name="connsiteX33" fmla="*/ 216131 w 291865"/>
              <a:gd name="connsiteY33" fmla="*/ 1188720 h 3549534"/>
              <a:gd name="connsiteX34" fmla="*/ 182880 w 291865"/>
              <a:gd name="connsiteY34" fmla="*/ 1238596 h 3549534"/>
              <a:gd name="connsiteX35" fmla="*/ 141316 w 291865"/>
              <a:gd name="connsiteY35" fmla="*/ 1280160 h 3549534"/>
              <a:gd name="connsiteX36" fmla="*/ 124691 w 291865"/>
              <a:gd name="connsiteY36" fmla="*/ 1305098 h 3549534"/>
              <a:gd name="connsiteX37" fmla="*/ 74814 w 291865"/>
              <a:gd name="connsiteY37" fmla="*/ 1354974 h 3549534"/>
              <a:gd name="connsiteX38" fmla="*/ 58189 w 291865"/>
              <a:gd name="connsiteY38" fmla="*/ 1371600 h 3549534"/>
              <a:gd name="connsiteX39" fmla="*/ 58189 w 291865"/>
              <a:gd name="connsiteY39" fmla="*/ 1504603 h 3549534"/>
              <a:gd name="connsiteX40" fmla="*/ 66502 w 291865"/>
              <a:gd name="connsiteY40" fmla="*/ 1529542 h 3549534"/>
              <a:gd name="connsiteX41" fmla="*/ 91440 w 291865"/>
              <a:gd name="connsiteY41" fmla="*/ 1554480 h 3549534"/>
              <a:gd name="connsiteX42" fmla="*/ 124691 w 291865"/>
              <a:gd name="connsiteY42" fmla="*/ 1596043 h 3549534"/>
              <a:gd name="connsiteX43" fmla="*/ 157942 w 291865"/>
              <a:gd name="connsiteY43" fmla="*/ 1629294 h 3549534"/>
              <a:gd name="connsiteX44" fmla="*/ 166254 w 291865"/>
              <a:gd name="connsiteY44" fmla="*/ 1654232 h 3549534"/>
              <a:gd name="connsiteX45" fmla="*/ 182880 w 291865"/>
              <a:gd name="connsiteY45" fmla="*/ 1670858 h 3549534"/>
              <a:gd name="connsiteX46" fmla="*/ 199505 w 291865"/>
              <a:gd name="connsiteY46" fmla="*/ 1695796 h 3549534"/>
              <a:gd name="connsiteX47" fmla="*/ 216131 w 291865"/>
              <a:gd name="connsiteY47" fmla="*/ 1712422 h 3549534"/>
              <a:gd name="connsiteX48" fmla="*/ 249382 w 291865"/>
              <a:gd name="connsiteY48" fmla="*/ 1753985 h 3549534"/>
              <a:gd name="connsiteX49" fmla="*/ 257694 w 291865"/>
              <a:gd name="connsiteY49" fmla="*/ 1778923 h 3549534"/>
              <a:gd name="connsiteX50" fmla="*/ 274320 w 291865"/>
              <a:gd name="connsiteY50" fmla="*/ 1795549 h 3549534"/>
              <a:gd name="connsiteX51" fmla="*/ 257694 w 291865"/>
              <a:gd name="connsiteY51" fmla="*/ 1886989 h 3549534"/>
              <a:gd name="connsiteX52" fmla="*/ 232756 w 291865"/>
              <a:gd name="connsiteY52" fmla="*/ 1970116 h 3549534"/>
              <a:gd name="connsiteX53" fmla="*/ 174567 w 291865"/>
              <a:gd name="connsiteY53" fmla="*/ 2019992 h 3549534"/>
              <a:gd name="connsiteX54" fmla="*/ 157942 w 291865"/>
              <a:gd name="connsiteY54" fmla="*/ 2036618 h 3549534"/>
              <a:gd name="connsiteX55" fmla="*/ 133004 w 291865"/>
              <a:gd name="connsiteY55" fmla="*/ 2044931 h 3549534"/>
              <a:gd name="connsiteX56" fmla="*/ 99753 w 291865"/>
              <a:gd name="connsiteY56" fmla="*/ 2078182 h 3549534"/>
              <a:gd name="connsiteX57" fmla="*/ 83127 w 291865"/>
              <a:gd name="connsiteY57" fmla="*/ 2094807 h 3549534"/>
              <a:gd name="connsiteX58" fmla="*/ 58189 w 291865"/>
              <a:gd name="connsiteY58" fmla="*/ 2103120 h 3549534"/>
              <a:gd name="connsiteX59" fmla="*/ 49876 w 291865"/>
              <a:gd name="connsiteY59" fmla="*/ 2128058 h 3549534"/>
              <a:gd name="connsiteX60" fmla="*/ 24938 w 291865"/>
              <a:gd name="connsiteY60" fmla="*/ 2144683 h 3549534"/>
              <a:gd name="connsiteX61" fmla="*/ 8313 w 291865"/>
              <a:gd name="connsiteY61" fmla="*/ 2194560 h 3549534"/>
              <a:gd name="connsiteX62" fmla="*/ 0 w 291865"/>
              <a:gd name="connsiteY62" fmla="*/ 2219498 h 3549534"/>
              <a:gd name="connsiteX63" fmla="*/ 8313 w 291865"/>
              <a:gd name="connsiteY63" fmla="*/ 2269374 h 3549534"/>
              <a:gd name="connsiteX64" fmla="*/ 24938 w 291865"/>
              <a:gd name="connsiteY64" fmla="*/ 2286000 h 3549534"/>
              <a:gd name="connsiteX65" fmla="*/ 58189 w 291865"/>
              <a:gd name="connsiteY65" fmla="*/ 2335876 h 3549534"/>
              <a:gd name="connsiteX66" fmla="*/ 91440 w 291865"/>
              <a:gd name="connsiteY66" fmla="*/ 2369127 h 3549534"/>
              <a:gd name="connsiteX67" fmla="*/ 108065 w 291865"/>
              <a:gd name="connsiteY67" fmla="*/ 2394065 h 3549534"/>
              <a:gd name="connsiteX68" fmla="*/ 174567 w 291865"/>
              <a:gd name="connsiteY68" fmla="*/ 2452254 h 3549534"/>
              <a:gd name="connsiteX69" fmla="*/ 207818 w 291865"/>
              <a:gd name="connsiteY69" fmla="*/ 2493818 h 3549534"/>
              <a:gd name="connsiteX70" fmla="*/ 224444 w 291865"/>
              <a:gd name="connsiteY70" fmla="*/ 2510443 h 3549534"/>
              <a:gd name="connsiteX71" fmla="*/ 232756 w 291865"/>
              <a:gd name="connsiteY71" fmla="*/ 2543694 h 3549534"/>
              <a:gd name="connsiteX72" fmla="*/ 249382 w 291865"/>
              <a:gd name="connsiteY72" fmla="*/ 2568632 h 3549534"/>
              <a:gd name="connsiteX73" fmla="*/ 257694 w 291865"/>
              <a:gd name="connsiteY73" fmla="*/ 2618509 h 3549534"/>
              <a:gd name="connsiteX74" fmla="*/ 274320 w 291865"/>
              <a:gd name="connsiteY74" fmla="*/ 2668385 h 3549534"/>
              <a:gd name="connsiteX75" fmla="*/ 266007 w 291865"/>
              <a:gd name="connsiteY75" fmla="*/ 2734887 h 3549534"/>
              <a:gd name="connsiteX76" fmla="*/ 241069 w 291865"/>
              <a:gd name="connsiteY76" fmla="*/ 2759825 h 3549534"/>
              <a:gd name="connsiteX77" fmla="*/ 224444 w 291865"/>
              <a:gd name="connsiteY77" fmla="*/ 2809702 h 3549534"/>
              <a:gd name="connsiteX78" fmla="*/ 207818 w 291865"/>
              <a:gd name="connsiteY78" fmla="*/ 2834640 h 3549534"/>
              <a:gd name="connsiteX79" fmla="*/ 199505 w 291865"/>
              <a:gd name="connsiteY79" fmla="*/ 2859578 h 3549534"/>
              <a:gd name="connsiteX80" fmla="*/ 174567 w 291865"/>
              <a:gd name="connsiteY80" fmla="*/ 2884516 h 3549534"/>
              <a:gd name="connsiteX81" fmla="*/ 166254 w 291865"/>
              <a:gd name="connsiteY81" fmla="*/ 2909454 h 3549534"/>
              <a:gd name="connsiteX82" fmla="*/ 108065 w 291865"/>
              <a:gd name="connsiteY82" fmla="*/ 2967643 h 3549534"/>
              <a:gd name="connsiteX83" fmla="*/ 91440 w 291865"/>
              <a:gd name="connsiteY83" fmla="*/ 2984269 h 3549534"/>
              <a:gd name="connsiteX84" fmla="*/ 49876 w 291865"/>
              <a:gd name="connsiteY84" fmla="*/ 3059083 h 3549534"/>
              <a:gd name="connsiteX85" fmla="*/ 58189 w 291865"/>
              <a:gd name="connsiteY85" fmla="*/ 3158836 h 3549534"/>
              <a:gd name="connsiteX86" fmla="*/ 91440 w 291865"/>
              <a:gd name="connsiteY86" fmla="*/ 3192087 h 3549534"/>
              <a:gd name="connsiteX87" fmla="*/ 108065 w 291865"/>
              <a:gd name="connsiteY87" fmla="*/ 3217025 h 3549534"/>
              <a:gd name="connsiteX88" fmla="*/ 133004 w 291865"/>
              <a:gd name="connsiteY88" fmla="*/ 3233651 h 3549534"/>
              <a:gd name="connsiteX89" fmla="*/ 174567 w 291865"/>
              <a:gd name="connsiteY89" fmla="*/ 3283527 h 3549534"/>
              <a:gd name="connsiteX90" fmla="*/ 207818 w 291865"/>
              <a:gd name="connsiteY90" fmla="*/ 3316778 h 3549534"/>
              <a:gd name="connsiteX91" fmla="*/ 232756 w 291865"/>
              <a:gd name="connsiteY91" fmla="*/ 3366654 h 3549534"/>
              <a:gd name="connsiteX92" fmla="*/ 257694 w 291865"/>
              <a:gd name="connsiteY92" fmla="*/ 3408218 h 3549534"/>
              <a:gd name="connsiteX93" fmla="*/ 266007 w 291865"/>
              <a:gd name="connsiteY93" fmla="*/ 3433156 h 3549534"/>
              <a:gd name="connsiteX94" fmla="*/ 290945 w 291865"/>
              <a:gd name="connsiteY94" fmla="*/ 3474720 h 3549534"/>
              <a:gd name="connsiteX95" fmla="*/ 290945 w 291865"/>
              <a:gd name="connsiteY95" fmla="*/ 3549534 h 3549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291865" h="3549534">
                <a:moveTo>
                  <a:pt x="33251" y="0"/>
                </a:moveTo>
                <a:cubicBezTo>
                  <a:pt x="47105" y="8313"/>
                  <a:pt x="61667" y="15547"/>
                  <a:pt x="74814" y="24938"/>
                </a:cubicBezTo>
                <a:cubicBezTo>
                  <a:pt x="81192" y="29493"/>
                  <a:pt x="84430" y="38058"/>
                  <a:pt x="91440" y="41563"/>
                </a:cubicBezTo>
                <a:cubicBezTo>
                  <a:pt x="101659" y="46672"/>
                  <a:pt x="113706" y="46737"/>
                  <a:pt x="124691" y="49876"/>
                </a:cubicBezTo>
                <a:cubicBezTo>
                  <a:pt x="133116" y="52283"/>
                  <a:pt x="141792" y="54270"/>
                  <a:pt x="149629" y="58189"/>
                </a:cubicBezTo>
                <a:cubicBezTo>
                  <a:pt x="183745" y="75247"/>
                  <a:pt x="165419" y="70821"/>
                  <a:pt x="191193" y="91440"/>
                </a:cubicBezTo>
                <a:cubicBezTo>
                  <a:pt x="198994" y="97681"/>
                  <a:pt x="207818" y="102523"/>
                  <a:pt x="216131" y="108065"/>
                </a:cubicBezTo>
                <a:cubicBezTo>
                  <a:pt x="242476" y="147584"/>
                  <a:pt x="229598" y="123527"/>
                  <a:pt x="249382" y="182880"/>
                </a:cubicBezTo>
                <a:lnTo>
                  <a:pt x="257694" y="207818"/>
                </a:lnTo>
                <a:cubicBezTo>
                  <a:pt x="247926" y="325043"/>
                  <a:pt x="259934" y="275913"/>
                  <a:pt x="232756" y="357447"/>
                </a:cubicBezTo>
                <a:cubicBezTo>
                  <a:pt x="229985" y="365760"/>
                  <a:pt x="230640" y="376189"/>
                  <a:pt x="224444" y="382385"/>
                </a:cubicBezTo>
                <a:lnTo>
                  <a:pt x="207818" y="399011"/>
                </a:lnTo>
                <a:cubicBezTo>
                  <a:pt x="186923" y="461694"/>
                  <a:pt x="215109" y="384429"/>
                  <a:pt x="182880" y="448887"/>
                </a:cubicBezTo>
                <a:cubicBezTo>
                  <a:pt x="161298" y="492052"/>
                  <a:pt x="190414" y="457977"/>
                  <a:pt x="157942" y="490451"/>
                </a:cubicBezTo>
                <a:cubicBezTo>
                  <a:pt x="155171" y="498764"/>
                  <a:pt x="153548" y="507552"/>
                  <a:pt x="149629" y="515389"/>
                </a:cubicBezTo>
                <a:cubicBezTo>
                  <a:pt x="139142" y="536364"/>
                  <a:pt x="131843" y="541488"/>
                  <a:pt x="116378" y="556952"/>
                </a:cubicBezTo>
                <a:cubicBezTo>
                  <a:pt x="113607" y="565265"/>
                  <a:pt x="111984" y="574053"/>
                  <a:pt x="108065" y="581891"/>
                </a:cubicBezTo>
                <a:cubicBezTo>
                  <a:pt x="103597" y="590827"/>
                  <a:pt x="95498" y="597700"/>
                  <a:pt x="91440" y="606829"/>
                </a:cubicBezTo>
                <a:cubicBezTo>
                  <a:pt x="84322" y="622843"/>
                  <a:pt x="74814" y="656705"/>
                  <a:pt x="74814" y="656705"/>
                </a:cubicBezTo>
                <a:cubicBezTo>
                  <a:pt x="77585" y="676101"/>
                  <a:pt x="76931" y="696306"/>
                  <a:pt x="83127" y="714894"/>
                </a:cubicBezTo>
                <a:cubicBezTo>
                  <a:pt x="85606" y="722329"/>
                  <a:pt x="95721" y="724799"/>
                  <a:pt x="99753" y="731520"/>
                </a:cubicBezTo>
                <a:cubicBezTo>
                  <a:pt x="104261" y="739034"/>
                  <a:pt x="103557" y="748944"/>
                  <a:pt x="108065" y="756458"/>
                </a:cubicBezTo>
                <a:cubicBezTo>
                  <a:pt x="112097" y="763178"/>
                  <a:pt x="119795" y="766963"/>
                  <a:pt x="124691" y="773083"/>
                </a:cubicBezTo>
                <a:cubicBezTo>
                  <a:pt x="130932" y="780885"/>
                  <a:pt x="135075" y="790220"/>
                  <a:pt x="141316" y="798022"/>
                </a:cubicBezTo>
                <a:cubicBezTo>
                  <a:pt x="154851" y="814941"/>
                  <a:pt x="164366" y="818930"/>
                  <a:pt x="182880" y="831272"/>
                </a:cubicBezTo>
                <a:cubicBezTo>
                  <a:pt x="208198" y="869252"/>
                  <a:pt x="192442" y="849149"/>
                  <a:pt x="232756" y="889462"/>
                </a:cubicBezTo>
                <a:lnTo>
                  <a:pt x="249382" y="906087"/>
                </a:lnTo>
                <a:cubicBezTo>
                  <a:pt x="252153" y="914400"/>
                  <a:pt x="253186" y="923511"/>
                  <a:pt x="257694" y="931025"/>
                </a:cubicBezTo>
                <a:cubicBezTo>
                  <a:pt x="261726" y="937746"/>
                  <a:pt x="270815" y="940641"/>
                  <a:pt x="274320" y="947651"/>
                </a:cubicBezTo>
                <a:cubicBezTo>
                  <a:pt x="279429" y="957870"/>
                  <a:pt x="279862" y="969818"/>
                  <a:pt x="282633" y="980902"/>
                </a:cubicBezTo>
                <a:cubicBezTo>
                  <a:pt x="279862" y="1019695"/>
                  <a:pt x="278864" y="1058655"/>
                  <a:pt x="274320" y="1097280"/>
                </a:cubicBezTo>
                <a:cubicBezTo>
                  <a:pt x="273296" y="1105982"/>
                  <a:pt x="270868" y="1114927"/>
                  <a:pt x="266007" y="1122218"/>
                </a:cubicBezTo>
                <a:cubicBezTo>
                  <a:pt x="259486" y="1131999"/>
                  <a:pt x="249382" y="1138843"/>
                  <a:pt x="241069" y="1147156"/>
                </a:cubicBezTo>
                <a:cubicBezTo>
                  <a:pt x="225175" y="1194836"/>
                  <a:pt x="243516" y="1152207"/>
                  <a:pt x="216131" y="1188720"/>
                </a:cubicBezTo>
                <a:cubicBezTo>
                  <a:pt x="204142" y="1204705"/>
                  <a:pt x="197009" y="1224467"/>
                  <a:pt x="182880" y="1238596"/>
                </a:cubicBezTo>
                <a:cubicBezTo>
                  <a:pt x="169025" y="1252451"/>
                  <a:pt x="152184" y="1263857"/>
                  <a:pt x="141316" y="1280160"/>
                </a:cubicBezTo>
                <a:cubicBezTo>
                  <a:pt x="135774" y="1288473"/>
                  <a:pt x="131193" y="1297513"/>
                  <a:pt x="124691" y="1305098"/>
                </a:cubicBezTo>
                <a:cubicBezTo>
                  <a:pt x="124671" y="1305121"/>
                  <a:pt x="83138" y="1346650"/>
                  <a:pt x="74814" y="1354974"/>
                </a:cubicBezTo>
                <a:lnTo>
                  <a:pt x="58189" y="1371600"/>
                </a:lnTo>
                <a:cubicBezTo>
                  <a:pt x="39441" y="1427841"/>
                  <a:pt x="45120" y="1400053"/>
                  <a:pt x="58189" y="1504603"/>
                </a:cubicBezTo>
                <a:cubicBezTo>
                  <a:pt x="59276" y="1513298"/>
                  <a:pt x="61641" y="1522251"/>
                  <a:pt x="66502" y="1529542"/>
                </a:cubicBezTo>
                <a:cubicBezTo>
                  <a:pt x="73023" y="1539324"/>
                  <a:pt x="83914" y="1545449"/>
                  <a:pt x="91440" y="1554480"/>
                </a:cubicBezTo>
                <a:cubicBezTo>
                  <a:pt x="143862" y="1617387"/>
                  <a:pt x="76329" y="1547684"/>
                  <a:pt x="124691" y="1596043"/>
                </a:cubicBezTo>
                <a:cubicBezTo>
                  <a:pt x="146860" y="1662549"/>
                  <a:pt x="113607" y="1584959"/>
                  <a:pt x="157942" y="1629294"/>
                </a:cubicBezTo>
                <a:cubicBezTo>
                  <a:pt x="164138" y="1635490"/>
                  <a:pt x="161746" y="1646718"/>
                  <a:pt x="166254" y="1654232"/>
                </a:cubicBezTo>
                <a:cubicBezTo>
                  <a:pt x="170286" y="1660953"/>
                  <a:pt x="177984" y="1664738"/>
                  <a:pt x="182880" y="1670858"/>
                </a:cubicBezTo>
                <a:cubicBezTo>
                  <a:pt x="189121" y="1678659"/>
                  <a:pt x="193264" y="1687995"/>
                  <a:pt x="199505" y="1695796"/>
                </a:cubicBezTo>
                <a:cubicBezTo>
                  <a:pt x="204401" y="1701916"/>
                  <a:pt x="211235" y="1706302"/>
                  <a:pt x="216131" y="1712422"/>
                </a:cubicBezTo>
                <a:cubicBezTo>
                  <a:pt x="258072" y="1764848"/>
                  <a:pt x="209242" y="1713848"/>
                  <a:pt x="249382" y="1753985"/>
                </a:cubicBezTo>
                <a:cubicBezTo>
                  <a:pt x="252153" y="1762298"/>
                  <a:pt x="253186" y="1771409"/>
                  <a:pt x="257694" y="1778923"/>
                </a:cubicBezTo>
                <a:cubicBezTo>
                  <a:pt x="261726" y="1785644"/>
                  <a:pt x="273540" y="1787750"/>
                  <a:pt x="274320" y="1795549"/>
                </a:cubicBezTo>
                <a:cubicBezTo>
                  <a:pt x="278906" y="1841406"/>
                  <a:pt x="267586" y="1852366"/>
                  <a:pt x="257694" y="1886989"/>
                </a:cubicBezTo>
                <a:cubicBezTo>
                  <a:pt x="253173" y="1902814"/>
                  <a:pt x="240661" y="1962211"/>
                  <a:pt x="232756" y="1970116"/>
                </a:cubicBezTo>
                <a:cubicBezTo>
                  <a:pt x="152703" y="2050169"/>
                  <a:pt x="237874" y="1969345"/>
                  <a:pt x="174567" y="2019992"/>
                </a:cubicBezTo>
                <a:cubicBezTo>
                  <a:pt x="168447" y="2024888"/>
                  <a:pt x="164662" y="2032586"/>
                  <a:pt x="157942" y="2036618"/>
                </a:cubicBezTo>
                <a:cubicBezTo>
                  <a:pt x="150428" y="2041126"/>
                  <a:pt x="141317" y="2042160"/>
                  <a:pt x="133004" y="2044931"/>
                </a:cubicBezTo>
                <a:lnTo>
                  <a:pt x="99753" y="2078182"/>
                </a:lnTo>
                <a:cubicBezTo>
                  <a:pt x="94211" y="2083724"/>
                  <a:pt x="90562" y="2092329"/>
                  <a:pt x="83127" y="2094807"/>
                </a:cubicBezTo>
                <a:lnTo>
                  <a:pt x="58189" y="2103120"/>
                </a:lnTo>
                <a:cubicBezTo>
                  <a:pt x="55418" y="2111433"/>
                  <a:pt x="55350" y="2121216"/>
                  <a:pt x="49876" y="2128058"/>
                </a:cubicBezTo>
                <a:cubicBezTo>
                  <a:pt x="43635" y="2135859"/>
                  <a:pt x="30233" y="2136211"/>
                  <a:pt x="24938" y="2144683"/>
                </a:cubicBezTo>
                <a:cubicBezTo>
                  <a:pt x="15650" y="2159544"/>
                  <a:pt x="13855" y="2177934"/>
                  <a:pt x="8313" y="2194560"/>
                </a:cubicBezTo>
                <a:lnTo>
                  <a:pt x="0" y="2219498"/>
                </a:lnTo>
                <a:cubicBezTo>
                  <a:pt x="2771" y="2236123"/>
                  <a:pt x="2395" y="2253592"/>
                  <a:pt x="8313" y="2269374"/>
                </a:cubicBezTo>
                <a:cubicBezTo>
                  <a:pt x="11065" y="2276712"/>
                  <a:pt x="20236" y="2279730"/>
                  <a:pt x="24938" y="2286000"/>
                </a:cubicBezTo>
                <a:cubicBezTo>
                  <a:pt x="36927" y="2301985"/>
                  <a:pt x="44060" y="2321747"/>
                  <a:pt x="58189" y="2335876"/>
                </a:cubicBezTo>
                <a:cubicBezTo>
                  <a:pt x="69273" y="2346960"/>
                  <a:pt x="82745" y="2356085"/>
                  <a:pt x="91440" y="2369127"/>
                </a:cubicBezTo>
                <a:cubicBezTo>
                  <a:pt x="96982" y="2377440"/>
                  <a:pt x="101486" y="2386546"/>
                  <a:pt x="108065" y="2394065"/>
                </a:cubicBezTo>
                <a:cubicBezTo>
                  <a:pt x="167887" y="2462433"/>
                  <a:pt x="127619" y="2414696"/>
                  <a:pt x="174567" y="2452254"/>
                </a:cubicBezTo>
                <a:cubicBezTo>
                  <a:pt x="196870" y="2470097"/>
                  <a:pt x="188613" y="2469813"/>
                  <a:pt x="207818" y="2493818"/>
                </a:cubicBezTo>
                <a:cubicBezTo>
                  <a:pt x="212714" y="2499938"/>
                  <a:pt x="218902" y="2504901"/>
                  <a:pt x="224444" y="2510443"/>
                </a:cubicBezTo>
                <a:cubicBezTo>
                  <a:pt x="227215" y="2521527"/>
                  <a:pt x="228256" y="2533193"/>
                  <a:pt x="232756" y="2543694"/>
                </a:cubicBezTo>
                <a:cubicBezTo>
                  <a:pt x="236692" y="2552877"/>
                  <a:pt x="246223" y="2559154"/>
                  <a:pt x="249382" y="2568632"/>
                </a:cubicBezTo>
                <a:cubicBezTo>
                  <a:pt x="254712" y="2584622"/>
                  <a:pt x="253606" y="2602157"/>
                  <a:pt x="257694" y="2618509"/>
                </a:cubicBezTo>
                <a:cubicBezTo>
                  <a:pt x="261944" y="2635510"/>
                  <a:pt x="274320" y="2668385"/>
                  <a:pt x="274320" y="2668385"/>
                </a:cubicBezTo>
                <a:cubicBezTo>
                  <a:pt x="271549" y="2690552"/>
                  <a:pt x="273642" y="2713892"/>
                  <a:pt x="266007" y="2734887"/>
                </a:cubicBezTo>
                <a:cubicBezTo>
                  <a:pt x="261989" y="2745935"/>
                  <a:pt x="246778" y="2749548"/>
                  <a:pt x="241069" y="2759825"/>
                </a:cubicBezTo>
                <a:cubicBezTo>
                  <a:pt x="232558" y="2775145"/>
                  <a:pt x="234165" y="2795121"/>
                  <a:pt x="224444" y="2809702"/>
                </a:cubicBezTo>
                <a:cubicBezTo>
                  <a:pt x="218902" y="2818015"/>
                  <a:pt x="212286" y="2825704"/>
                  <a:pt x="207818" y="2834640"/>
                </a:cubicBezTo>
                <a:cubicBezTo>
                  <a:pt x="203899" y="2842477"/>
                  <a:pt x="204366" y="2852287"/>
                  <a:pt x="199505" y="2859578"/>
                </a:cubicBezTo>
                <a:cubicBezTo>
                  <a:pt x="192984" y="2869359"/>
                  <a:pt x="182880" y="2876203"/>
                  <a:pt x="174567" y="2884516"/>
                </a:cubicBezTo>
                <a:cubicBezTo>
                  <a:pt x="171796" y="2892829"/>
                  <a:pt x="171511" y="2902444"/>
                  <a:pt x="166254" y="2909454"/>
                </a:cubicBezTo>
                <a:cubicBezTo>
                  <a:pt x="166237" y="2909477"/>
                  <a:pt x="119711" y="2955997"/>
                  <a:pt x="108065" y="2967643"/>
                </a:cubicBezTo>
                <a:cubicBezTo>
                  <a:pt x="102523" y="2973185"/>
                  <a:pt x="95787" y="2977748"/>
                  <a:pt x="91440" y="2984269"/>
                </a:cubicBezTo>
                <a:cubicBezTo>
                  <a:pt x="53328" y="3041436"/>
                  <a:pt x="64508" y="3015189"/>
                  <a:pt x="49876" y="3059083"/>
                </a:cubicBezTo>
                <a:cubicBezTo>
                  <a:pt x="52647" y="3092334"/>
                  <a:pt x="48237" y="3126989"/>
                  <a:pt x="58189" y="3158836"/>
                </a:cubicBezTo>
                <a:cubicBezTo>
                  <a:pt x="62864" y="3173797"/>
                  <a:pt x="82745" y="3179045"/>
                  <a:pt x="91440" y="3192087"/>
                </a:cubicBezTo>
                <a:cubicBezTo>
                  <a:pt x="96982" y="3200400"/>
                  <a:pt x="101001" y="3209961"/>
                  <a:pt x="108065" y="3217025"/>
                </a:cubicBezTo>
                <a:cubicBezTo>
                  <a:pt x="115130" y="3224090"/>
                  <a:pt x="125329" y="3227255"/>
                  <a:pt x="133004" y="3233651"/>
                </a:cubicBezTo>
                <a:cubicBezTo>
                  <a:pt x="176242" y="3269683"/>
                  <a:pt x="141872" y="3245383"/>
                  <a:pt x="174567" y="3283527"/>
                </a:cubicBezTo>
                <a:cubicBezTo>
                  <a:pt x="184768" y="3295428"/>
                  <a:pt x="207818" y="3316778"/>
                  <a:pt x="207818" y="3316778"/>
                </a:cubicBezTo>
                <a:cubicBezTo>
                  <a:pt x="228713" y="3379461"/>
                  <a:pt x="200527" y="3302196"/>
                  <a:pt x="232756" y="3366654"/>
                </a:cubicBezTo>
                <a:cubicBezTo>
                  <a:pt x="254338" y="3409819"/>
                  <a:pt x="225222" y="3375744"/>
                  <a:pt x="257694" y="3408218"/>
                </a:cubicBezTo>
                <a:cubicBezTo>
                  <a:pt x="260465" y="3416531"/>
                  <a:pt x="261499" y="3425642"/>
                  <a:pt x="266007" y="3433156"/>
                </a:cubicBezTo>
                <a:cubicBezTo>
                  <a:pt x="281895" y="3459635"/>
                  <a:pt x="287907" y="3438258"/>
                  <a:pt x="290945" y="3474720"/>
                </a:cubicBezTo>
                <a:cubicBezTo>
                  <a:pt x="293016" y="3499572"/>
                  <a:pt x="290945" y="3524596"/>
                  <a:pt x="290945" y="3549534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右箭头 7">
            <a:extLst>
              <a:ext uri="{FF2B5EF4-FFF2-40B4-BE49-F238E27FC236}">
                <a16:creationId xmlns:a16="http://schemas.microsoft.com/office/drawing/2014/main" id="{D750985E-F9FF-5649-B351-FF12551DE36A}"/>
              </a:ext>
            </a:extLst>
          </p:cNvPr>
          <p:cNvSpPr/>
          <p:nvPr/>
        </p:nvSpPr>
        <p:spPr>
          <a:xfrm>
            <a:off x="964035" y="3573016"/>
            <a:ext cx="943669" cy="1026561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laser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EB7E98F8-402A-2E4B-BD06-D2DB215D7D92}"/>
              </a:ext>
            </a:extLst>
          </p:cNvPr>
          <p:cNvSpPr/>
          <p:nvPr/>
        </p:nvSpPr>
        <p:spPr>
          <a:xfrm>
            <a:off x="2339752" y="3861048"/>
            <a:ext cx="252028" cy="28803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ADCF3C81-495A-B248-A36B-E03C0ECE09C3}"/>
              </a:ext>
            </a:extLst>
          </p:cNvPr>
          <p:cNvSpPr/>
          <p:nvPr/>
        </p:nvSpPr>
        <p:spPr>
          <a:xfrm>
            <a:off x="2303748" y="4725144"/>
            <a:ext cx="252028" cy="28803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AF56DE55-4D33-9143-B498-29C921820437}"/>
              </a:ext>
            </a:extLst>
          </p:cNvPr>
          <p:cNvSpPr/>
          <p:nvPr/>
        </p:nvSpPr>
        <p:spPr>
          <a:xfrm>
            <a:off x="2267744" y="5733256"/>
            <a:ext cx="252028" cy="28803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9F86627B-2525-7A42-BB02-AF376F71D53F}"/>
              </a:ext>
            </a:extLst>
          </p:cNvPr>
          <p:cNvSpPr/>
          <p:nvPr/>
        </p:nvSpPr>
        <p:spPr>
          <a:xfrm rot="10800000">
            <a:off x="2339753" y="4293096"/>
            <a:ext cx="25202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6507A3A5-E16C-3646-BD72-3FB305DD6041}"/>
              </a:ext>
            </a:extLst>
          </p:cNvPr>
          <p:cNvSpPr/>
          <p:nvPr/>
        </p:nvSpPr>
        <p:spPr>
          <a:xfrm rot="10800000">
            <a:off x="2303748" y="5229200"/>
            <a:ext cx="25202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2E02135C-06EB-D546-8BED-9A4188DBC6A1}"/>
              </a:ext>
            </a:extLst>
          </p:cNvPr>
          <p:cNvSpPr/>
          <p:nvPr/>
        </p:nvSpPr>
        <p:spPr>
          <a:xfrm rot="10800000">
            <a:off x="2339753" y="3356992"/>
            <a:ext cx="25202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EDB8DFD8-C0BC-FD4F-9216-3E8BB3B81D91}"/>
              </a:ext>
            </a:extLst>
          </p:cNvPr>
          <p:cNvSpPr/>
          <p:nvPr/>
        </p:nvSpPr>
        <p:spPr>
          <a:xfrm>
            <a:off x="2339752" y="2924944"/>
            <a:ext cx="252028" cy="28803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DCC970-9CB7-6B42-A063-6843FE317E53}"/>
              </a:ext>
            </a:extLst>
          </p:cNvPr>
          <p:cNvSpPr txBox="1"/>
          <p:nvPr/>
        </p:nvSpPr>
        <p:spPr>
          <a:xfrm>
            <a:off x="3419872" y="2564905"/>
            <a:ext cx="252028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Single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fluid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dynamics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Electrons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and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ions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are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considered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together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D6AA32-F8DB-8B4E-9102-E5662269B610}"/>
                  </a:ext>
                </a:extLst>
              </p:cNvPr>
              <p:cNvSpPr txBox="1"/>
              <p:nvPr/>
            </p:nvSpPr>
            <p:spPr>
              <a:xfrm>
                <a:off x="3347864" y="3829807"/>
                <a:ext cx="4032448" cy="270529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Cla</a:t>
                </a: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ssic</a:t>
                </a:r>
                <a:r>
                  <a: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theory: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Instability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grows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faster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for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bigger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k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mode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altLang="zh-CN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𝛾</m:t>
                    </m:r>
                    <m:r>
                      <a:rPr kumimoji="0" lang="en-US" altLang="zh-CN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∝</m:t>
                    </m:r>
                    <m:rad>
                      <m:radPr>
                        <m:degHide m:val="on"/>
                        <m:ctrlP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𝑘𝑔</m:t>
                        </m:r>
                      </m:e>
                    </m:rad>
                  </m:oMath>
                </a14:m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Modified</a:t>
                </a:r>
                <a:r>
                  <a: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theory: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Scale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of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instability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close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to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laser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wavelength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altLang="zh-CN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𝑘</m:t>
                    </m:r>
                    <m:r>
                      <a:rPr kumimoji="0" lang="en-US" altLang="zh-CN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  <m:sSub>
                      <m:sSubPr>
                        <m:ctrlP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𝑘</m:t>
                        </m:r>
                      </m:e>
                      <m:sub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D6AA32-F8DB-8B4E-9102-E5662269B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3829807"/>
                <a:ext cx="4032448" cy="2705292"/>
              </a:xfrm>
              <a:prstGeom prst="rect">
                <a:avLst/>
              </a:prstGeom>
              <a:blipFill>
                <a:blip r:embed="rId2"/>
                <a:stretch>
                  <a:fillRect l="-1250" t="-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8D1ED92F-9F8D-884C-A6BF-81E30160F1AA}"/>
              </a:ext>
            </a:extLst>
          </p:cNvPr>
          <p:cNvSpPr/>
          <p:nvPr/>
        </p:nvSpPr>
        <p:spPr>
          <a:xfrm>
            <a:off x="4572000" y="448995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Ott, PRL 1972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Pegoraro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and Bulanov, PRL 2007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DBBE65-77A7-9F4F-9B46-BFA154596155}"/>
              </a:ext>
            </a:extLst>
          </p:cNvPr>
          <p:cNvSpPr/>
          <p:nvPr/>
        </p:nvSpPr>
        <p:spPr>
          <a:xfrm>
            <a:off x="3397357" y="619172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Eliasson, NJP 2015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Sgattoni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, et al., PRE 2015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81BFBE-BF7F-1A4E-9373-50135B4DEFA6}"/>
              </a:ext>
            </a:extLst>
          </p:cNvPr>
          <p:cNvSpPr txBox="1"/>
          <p:nvPr/>
        </p:nvSpPr>
        <p:spPr>
          <a:xfrm>
            <a:off x="827584" y="3627021"/>
            <a:ext cx="7632848" cy="954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Simulations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show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that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instability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modes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vary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for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different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laser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plasma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parameters!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A9269-430E-7B4E-B8AA-060F98D2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A0BB7-265A-403C-9275-D587AB510ED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01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3CC2E-3B35-EE44-9BB4-01B9A0834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considered…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E9952-5D3B-D44F-A40B-DDD2EC3BF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De</a:t>
            </a:r>
            <a:r>
              <a:rPr lang="en-US" altLang="zh-CN" dirty="0">
                <a:solidFill>
                  <a:srgbClr val="FF0000"/>
                </a:solidFill>
              </a:rPr>
              <a:t>nsity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modulations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significant</a:t>
            </a:r>
          </a:p>
          <a:p>
            <a:endParaRPr lang="en-US" dirty="0"/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dynamics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electrons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and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ions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different,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treated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separately.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recent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r>
              <a:rPr lang="zh-CN" altLang="en-US" dirty="0"/>
              <a:t> </a:t>
            </a:r>
            <a:r>
              <a:rPr lang="en-US" altLang="zh-CN" dirty="0"/>
              <a:t>indicated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a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strong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coupling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between oscillating electrons and quasi-static ions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plays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crucial</a:t>
            </a:r>
            <a:r>
              <a:rPr lang="zh-CN" altLang="en-US" dirty="0"/>
              <a:t> </a:t>
            </a:r>
            <a:r>
              <a:rPr lang="en-US" altLang="zh-CN" dirty="0"/>
              <a:t>role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instability</a:t>
            </a:r>
            <a:r>
              <a:rPr lang="zh-CN" altLang="en-US" dirty="0"/>
              <a:t> </a:t>
            </a:r>
            <a:r>
              <a:rPr lang="en-US" altLang="zh-CN" dirty="0"/>
              <a:t>growth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3D</a:t>
            </a:r>
            <a:r>
              <a:rPr lang="zh-CN" altLang="en-US" dirty="0"/>
              <a:t> </a:t>
            </a:r>
            <a:r>
              <a:rPr lang="en-US" altLang="zh-CN" dirty="0"/>
              <a:t>theory</a:t>
            </a:r>
            <a:r>
              <a:rPr lang="zh-CN" altLang="en-US" dirty="0"/>
              <a:t> </a:t>
            </a:r>
            <a:r>
              <a:rPr lang="en-US" altLang="zh-CN" dirty="0"/>
              <a:t>containing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possible</a:t>
            </a:r>
            <a:r>
              <a:rPr lang="zh-CN" altLang="en-US" dirty="0"/>
              <a:t> </a:t>
            </a:r>
            <a:r>
              <a:rPr lang="en-US" altLang="zh-CN" dirty="0"/>
              <a:t>effects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required</a:t>
            </a:r>
            <a:r>
              <a:rPr lang="zh-CN" altLang="en-US" dirty="0"/>
              <a:t> </a:t>
            </a:r>
            <a:r>
              <a:rPr lang="en-US" altLang="zh-CN" dirty="0"/>
              <a:t>!</a:t>
            </a:r>
            <a:endParaRPr lang="en-US" dirty="0"/>
          </a:p>
        </p:txBody>
      </p:sp>
      <p:sp>
        <p:nvSpPr>
          <p:cNvPr id="4" name="矩形 20">
            <a:extLst>
              <a:ext uri="{FF2B5EF4-FFF2-40B4-BE49-F238E27FC236}">
                <a16:creationId xmlns:a16="http://schemas.microsoft.com/office/drawing/2014/main" id="{D11C8DAF-9014-0E40-B650-16E5630B7CB1}"/>
              </a:ext>
            </a:extLst>
          </p:cNvPr>
          <p:cNvSpPr/>
          <p:nvPr/>
        </p:nvSpPr>
        <p:spPr>
          <a:xfrm>
            <a:off x="3707904" y="4068361"/>
            <a:ext cx="34886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Y. Wan, et al., </a:t>
            </a:r>
            <a:r>
              <a:rPr lang="en-US" altLang="zh-CN" sz="1600" dirty="0">
                <a:solidFill>
                  <a:srgbClr val="0070C0"/>
                </a:solidFill>
              </a:rPr>
              <a:t>PRL 117, 234801 (2016)</a:t>
            </a:r>
          </a:p>
          <a:p>
            <a:r>
              <a:rPr lang="en-US" altLang="zh-CN" sz="1600" dirty="0">
                <a:solidFill>
                  <a:srgbClr val="0070C0"/>
                </a:solidFill>
                <a:latin typeface="Calibri"/>
                <a:ea typeface="宋体" panose="02010600030101010101" pitchFamily="2" charset="-122"/>
              </a:rPr>
              <a:t>Y. Wan, et al., PR</a:t>
            </a:r>
            <a:r>
              <a:rPr lang="en-US" altLang="zh-CN" sz="1600" dirty="0">
                <a:solidFill>
                  <a:srgbClr val="0070C0"/>
                </a:solidFill>
              </a:rPr>
              <a:t>E 98, 013202 (2018)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02A8E-2469-C449-B38E-C7A0D27D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A0BB7-265A-403C-9275-D587AB510ED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028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5871</TotalTime>
  <Words>1543</Words>
  <Application>Microsoft Macintosh PowerPoint</Application>
  <PresentationFormat>On-screen Show (4:3)</PresentationFormat>
  <Paragraphs>296</Paragraphs>
  <Slides>26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新細明體</vt:lpstr>
      <vt:lpstr>宋体</vt:lpstr>
      <vt:lpstr>华文细黑</vt:lpstr>
      <vt:lpstr>Arial</vt:lpstr>
      <vt:lpstr>Calibri</vt:lpstr>
      <vt:lpstr>Cambria Math</vt:lpstr>
      <vt:lpstr>Helvetica</vt:lpstr>
      <vt:lpstr>Helvetica Neue Light</vt:lpstr>
      <vt:lpstr>Times New Roman</vt:lpstr>
      <vt:lpstr>Wingdings</vt:lpstr>
      <vt:lpstr>Office 佈景主題</vt:lpstr>
      <vt:lpstr>1_Office 佈景主題</vt:lpstr>
      <vt:lpstr>Equation</vt:lpstr>
      <vt:lpstr>Key Physics Study of Laser Plasma based Ion Acceleration</vt:lpstr>
      <vt:lpstr>PowerPoint Presentation</vt:lpstr>
      <vt:lpstr>Outline</vt:lpstr>
      <vt:lpstr>Laser Plasma based Ion Acceleration</vt:lpstr>
      <vt:lpstr>A Major Challenge for Laser Ion Acceleration </vt:lpstr>
      <vt:lpstr>Transverse Instability in LS process</vt:lpstr>
      <vt:lpstr>What is the origin of such instability?</vt:lpstr>
      <vt:lpstr>RT like instability?</vt:lpstr>
      <vt:lpstr>More need to be considered…</vt:lpstr>
      <vt:lpstr>The 3D theory of instability in LS</vt:lpstr>
      <vt:lpstr>Linearization </vt:lpstr>
      <vt:lpstr>Dispersion relation and mode structure</vt:lpstr>
      <vt:lpstr>3D PIC simulation demonstration (OSIRIS)</vt:lpstr>
      <vt:lpstr>Temporal evolution and target breaking</vt:lpstr>
      <vt:lpstr>Parametric scanning (3D simulations)</vt:lpstr>
      <vt:lpstr>New laser ion acceleration schemes</vt:lpstr>
      <vt:lpstr>How to stably accelerate ions?</vt:lpstr>
      <vt:lpstr>Two-frequency laser tweezer</vt:lpstr>
      <vt:lpstr>Electron dynamics</vt:lpstr>
      <vt:lpstr>Proton acceleration</vt:lpstr>
      <vt:lpstr>3D PIC simulation</vt:lpstr>
      <vt:lpstr>Proton phase space and energy spectra</vt:lpstr>
      <vt:lpstr>A favorable energy scaling</vt:lpstr>
      <vt:lpstr>Summary </vt:lpstr>
      <vt:lpstr>Our Lab at WIS</vt:lpstr>
      <vt:lpstr>Thank you for your attention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AF69 Proposal: Shock Ion Acceleration Assisted by Magnet Pressure Using Laser Machined Plasma Structure</dc:title>
  <dc:creator>Yang</dc:creator>
  <cp:lastModifiedBy>Microsoft Office User</cp:lastModifiedBy>
  <cp:revision>333</cp:revision>
  <dcterms:created xsi:type="dcterms:W3CDTF">2016-10-06T06:39:20Z</dcterms:created>
  <dcterms:modified xsi:type="dcterms:W3CDTF">2019-05-10T07:04:07Z</dcterms:modified>
</cp:coreProperties>
</file>