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hape 2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ATF is a very unique facility that produces both CO2 laser and electron beams</a:t>
            </a:r>
          </a:p>
          <a:p>
            <a:pPr/>
            <a:r>
              <a:t>Ultimate goal of the collaboration is to reach bubble regime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Curve shows the improvements from &lt;1 TW 5 ps in 2017 to 5 TW at 2 ps in 2019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1.tif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tif"/><Relationship Id="rId6" Type="http://schemas.openxmlformats.org/officeDocument/2006/relationships/hyperlink" Target="mailto:ligia.pintodealmeidaamo@stonybrook.edu" TargetMode="Externa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hyperlink" Target="mailto:ricardo.fonseca@ist.utl.pt?subject=" TargetMode="External"/><Relationship Id="rId10" Type="http://schemas.openxmlformats.org/officeDocument/2006/relationships/hyperlink" Target="mailto:tsung@physics.ucla.edu?subject=" TargetMode="External"/><Relationship Id="rId11" Type="http://schemas.openxmlformats.org/officeDocument/2006/relationships/hyperlink" Target="http://epp.tecnico.ulisboa.pt" TargetMode="External"/><Relationship Id="rId12" Type="http://schemas.openxmlformats.org/officeDocument/2006/relationships/hyperlink" Target="http://plasmasim.physics.ucla.edu/" TargetMode="External"/><Relationship Id="rId13" Type="http://schemas.openxmlformats.org/officeDocument/2006/relationships/image" Target="../media/image1.tif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3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l="0" t="0"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161" name="Text"/>
          <p:cNvSpPr txBox="1"/>
          <p:nvPr>
            <p:ph type="body" sz="quarter" idx="13"/>
          </p:nvPr>
        </p:nvSpPr>
        <p:spPr>
          <a:xfrm>
            <a:off x="6369062" y="9353550"/>
            <a:ext cx="253976" cy="381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1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rcRect l="0" t="0" r="24541" b="3500"/>
          <a:stretch>
            <a:fillRect/>
          </a:stretch>
        </p:blipFill>
        <p:spPr>
          <a:xfrm>
            <a:off x="-34132" y="595"/>
            <a:ext cx="13072941" cy="9752275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Rectangle"/>
          <p:cNvSpPr/>
          <p:nvPr/>
        </p:nvSpPr>
        <p:spPr>
          <a:xfrm>
            <a:off x="-8467" y="1041400"/>
            <a:ext cx="13021735" cy="832954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705" y="73686"/>
            <a:ext cx="2527691" cy="89008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"/>
          <p:cNvSpPr txBox="1"/>
          <p:nvPr>
            <p:ph type="body" sz="quarter" idx="13"/>
          </p:nvPr>
        </p:nvSpPr>
        <p:spPr>
          <a:xfrm>
            <a:off x="6383172" y="9397779"/>
            <a:ext cx="238456" cy="342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74" name="L. Diana Amorim, 8 Nov 2018, APS DPP Oregon"/>
          <p:cNvSpPr txBox="1"/>
          <p:nvPr/>
        </p:nvSpPr>
        <p:spPr>
          <a:xfrm>
            <a:off x="8827020" y="9410479"/>
            <a:ext cx="393596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L. Diana Amorim, 8 Nov 2018, APS DPP Oregon</a:t>
            </a:r>
          </a:p>
        </p:txBody>
      </p:sp>
      <p:sp>
        <p:nvSpPr>
          <p:cNvPr id="1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Jiayang Yan, Navid Vafaei-Najafabadi"/>
          <p:cNvSpPr txBox="1"/>
          <p:nvPr/>
        </p:nvSpPr>
        <p:spPr>
          <a:xfrm>
            <a:off x="129233" y="6051109"/>
            <a:ext cx="641426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3000"/>
            </a:lvl1pPr>
          </a:lstStyle>
          <a:p>
            <a:pPr defTabSz="914400"/>
            <a:r>
              <a:t>Jiayang Yan, Navid Vafaei-Najafabadi</a:t>
            </a:r>
          </a:p>
        </p:txBody>
      </p:sp>
      <p:grpSp>
        <p:nvGrpSpPr>
          <p:cNvPr id="33" name="Group"/>
          <p:cNvGrpSpPr/>
          <p:nvPr/>
        </p:nvGrpSpPr>
        <p:grpSpPr>
          <a:xfrm>
            <a:off x="101372" y="6722181"/>
            <a:ext cx="3190627" cy="2975309"/>
            <a:chOff x="-2229" y="-127000"/>
            <a:chExt cx="3190626" cy="2975307"/>
          </a:xfrm>
        </p:grpSpPr>
        <p:sp>
          <p:nvSpPr>
            <p:cNvPr id="29" name="Plasma…"/>
            <p:cNvSpPr txBox="1"/>
            <p:nvPr/>
          </p:nvSpPr>
          <p:spPr>
            <a:xfrm>
              <a:off x="1701223" y="-127000"/>
              <a:ext cx="1487175" cy="916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Plasma</a:t>
              </a:r>
            </a:p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Acceleration</a:t>
              </a:r>
            </a:p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Group</a:t>
              </a:r>
            </a:p>
          </p:txBody>
        </p:sp>
        <p:pic>
          <p:nvPicPr>
            <p:cNvPr id="30" name="logo pag 3.png" descr="logo pag 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869" t="33517" r="11375" b="33517"/>
            <a:stretch>
              <a:fillRect/>
            </a:stretch>
          </p:blipFill>
          <p:spPr>
            <a:xfrm>
              <a:off x="0" y="-29635"/>
              <a:ext cx="1615355" cy="722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Screen Shot 2018-07-09 at 10.39.34 AM.png" descr="Screen Shot 2018-07-09 at 10.39.34 A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" t="10953" r="323" b="5007"/>
            <a:stretch>
              <a:fillRect/>
            </a:stretch>
          </p:blipFill>
          <p:spPr>
            <a:xfrm>
              <a:off x="0" y="844786"/>
              <a:ext cx="1627982" cy="72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6" fill="norm" stroke="1" extrusionOk="0">
                  <a:moveTo>
                    <a:pt x="14739" y="11"/>
                  </a:moveTo>
                  <a:cubicBezTo>
                    <a:pt x="14465" y="-25"/>
                    <a:pt x="14189" y="30"/>
                    <a:pt x="14128" y="140"/>
                  </a:cubicBezTo>
                  <a:cubicBezTo>
                    <a:pt x="14067" y="250"/>
                    <a:pt x="13872" y="418"/>
                    <a:pt x="13691" y="505"/>
                  </a:cubicBezTo>
                  <a:cubicBezTo>
                    <a:pt x="13510" y="591"/>
                    <a:pt x="13292" y="740"/>
                    <a:pt x="13212" y="834"/>
                  </a:cubicBezTo>
                  <a:cubicBezTo>
                    <a:pt x="12711" y="1425"/>
                    <a:pt x="12395" y="1660"/>
                    <a:pt x="12243" y="1552"/>
                  </a:cubicBezTo>
                  <a:cubicBezTo>
                    <a:pt x="12135" y="1475"/>
                    <a:pt x="12046" y="1549"/>
                    <a:pt x="12011" y="1752"/>
                  </a:cubicBezTo>
                  <a:cubicBezTo>
                    <a:pt x="11946" y="2130"/>
                    <a:pt x="11033" y="3152"/>
                    <a:pt x="10758" y="3152"/>
                  </a:cubicBezTo>
                  <a:cubicBezTo>
                    <a:pt x="10656" y="3152"/>
                    <a:pt x="10546" y="3294"/>
                    <a:pt x="10516" y="3469"/>
                  </a:cubicBezTo>
                  <a:cubicBezTo>
                    <a:pt x="10486" y="3645"/>
                    <a:pt x="10358" y="3787"/>
                    <a:pt x="10231" y="3787"/>
                  </a:cubicBezTo>
                  <a:cubicBezTo>
                    <a:pt x="10105" y="3787"/>
                    <a:pt x="9974" y="3923"/>
                    <a:pt x="9947" y="4081"/>
                  </a:cubicBezTo>
                  <a:cubicBezTo>
                    <a:pt x="9920" y="4240"/>
                    <a:pt x="9773" y="4425"/>
                    <a:pt x="9620" y="4493"/>
                  </a:cubicBezTo>
                  <a:cubicBezTo>
                    <a:pt x="9468" y="4561"/>
                    <a:pt x="9241" y="4855"/>
                    <a:pt x="9115" y="5152"/>
                  </a:cubicBezTo>
                  <a:cubicBezTo>
                    <a:pt x="8989" y="5448"/>
                    <a:pt x="8816" y="5703"/>
                    <a:pt x="8731" y="5705"/>
                  </a:cubicBezTo>
                  <a:cubicBezTo>
                    <a:pt x="8645" y="5707"/>
                    <a:pt x="8550" y="5847"/>
                    <a:pt x="8520" y="6022"/>
                  </a:cubicBezTo>
                  <a:cubicBezTo>
                    <a:pt x="8490" y="6198"/>
                    <a:pt x="8362" y="6340"/>
                    <a:pt x="8236" y="6340"/>
                  </a:cubicBezTo>
                  <a:cubicBezTo>
                    <a:pt x="8109" y="6340"/>
                    <a:pt x="7979" y="6470"/>
                    <a:pt x="7951" y="6634"/>
                  </a:cubicBezTo>
                  <a:cubicBezTo>
                    <a:pt x="7923" y="6798"/>
                    <a:pt x="7766" y="7002"/>
                    <a:pt x="7604" y="7081"/>
                  </a:cubicBezTo>
                  <a:cubicBezTo>
                    <a:pt x="7442" y="7161"/>
                    <a:pt x="7244" y="7458"/>
                    <a:pt x="7161" y="7740"/>
                  </a:cubicBezTo>
                  <a:cubicBezTo>
                    <a:pt x="7079" y="8022"/>
                    <a:pt x="6948" y="8246"/>
                    <a:pt x="6872" y="8246"/>
                  </a:cubicBezTo>
                  <a:cubicBezTo>
                    <a:pt x="6795" y="8246"/>
                    <a:pt x="6447" y="8643"/>
                    <a:pt x="6098" y="9117"/>
                  </a:cubicBezTo>
                  <a:cubicBezTo>
                    <a:pt x="5749" y="9590"/>
                    <a:pt x="5381" y="10086"/>
                    <a:pt x="5276" y="10222"/>
                  </a:cubicBezTo>
                  <a:cubicBezTo>
                    <a:pt x="4481" y="11261"/>
                    <a:pt x="2386" y="14478"/>
                    <a:pt x="2343" y="14728"/>
                  </a:cubicBezTo>
                  <a:cubicBezTo>
                    <a:pt x="2313" y="14904"/>
                    <a:pt x="2221" y="14987"/>
                    <a:pt x="2138" y="14916"/>
                  </a:cubicBezTo>
                  <a:cubicBezTo>
                    <a:pt x="2047" y="14838"/>
                    <a:pt x="1996" y="14907"/>
                    <a:pt x="1996" y="15105"/>
                  </a:cubicBezTo>
                  <a:cubicBezTo>
                    <a:pt x="1996" y="15387"/>
                    <a:pt x="1810" y="15747"/>
                    <a:pt x="1316" y="16422"/>
                  </a:cubicBezTo>
                  <a:cubicBezTo>
                    <a:pt x="1230" y="16541"/>
                    <a:pt x="897" y="17026"/>
                    <a:pt x="579" y="17493"/>
                  </a:cubicBezTo>
                  <a:lnTo>
                    <a:pt x="5" y="18340"/>
                  </a:lnTo>
                  <a:lnTo>
                    <a:pt x="0" y="20234"/>
                  </a:lnTo>
                  <a:lnTo>
                    <a:pt x="253" y="20822"/>
                  </a:lnTo>
                  <a:cubicBezTo>
                    <a:pt x="525" y="21457"/>
                    <a:pt x="748" y="21575"/>
                    <a:pt x="927" y="21175"/>
                  </a:cubicBezTo>
                  <a:cubicBezTo>
                    <a:pt x="1010" y="20989"/>
                    <a:pt x="1068" y="20987"/>
                    <a:pt x="1169" y="21175"/>
                  </a:cubicBezTo>
                  <a:cubicBezTo>
                    <a:pt x="1333" y="21480"/>
                    <a:pt x="1724" y="21405"/>
                    <a:pt x="1854" y="21046"/>
                  </a:cubicBezTo>
                  <a:cubicBezTo>
                    <a:pt x="1929" y="20836"/>
                    <a:pt x="2001" y="20853"/>
                    <a:pt x="2217" y="21105"/>
                  </a:cubicBezTo>
                  <a:cubicBezTo>
                    <a:pt x="2596" y="21547"/>
                    <a:pt x="2970" y="21502"/>
                    <a:pt x="3270" y="20975"/>
                  </a:cubicBezTo>
                  <a:cubicBezTo>
                    <a:pt x="3519" y="20537"/>
                    <a:pt x="3532" y="20530"/>
                    <a:pt x="3723" y="20916"/>
                  </a:cubicBezTo>
                  <a:cubicBezTo>
                    <a:pt x="3848" y="21170"/>
                    <a:pt x="4064" y="21319"/>
                    <a:pt x="4334" y="21328"/>
                  </a:cubicBezTo>
                  <a:cubicBezTo>
                    <a:pt x="4710" y="21341"/>
                    <a:pt x="4760" y="21287"/>
                    <a:pt x="4808" y="20799"/>
                  </a:cubicBezTo>
                  <a:cubicBezTo>
                    <a:pt x="4900" y="19848"/>
                    <a:pt x="4936" y="19687"/>
                    <a:pt x="5034" y="19822"/>
                  </a:cubicBezTo>
                  <a:cubicBezTo>
                    <a:pt x="5087" y="19895"/>
                    <a:pt x="5129" y="20169"/>
                    <a:pt x="5129" y="20434"/>
                  </a:cubicBezTo>
                  <a:cubicBezTo>
                    <a:pt x="5129" y="21159"/>
                    <a:pt x="5247" y="21279"/>
                    <a:pt x="5429" y="20740"/>
                  </a:cubicBezTo>
                  <a:lnTo>
                    <a:pt x="5592" y="20258"/>
                  </a:lnTo>
                  <a:lnTo>
                    <a:pt x="5703" y="20799"/>
                  </a:lnTo>
                  <a:lnTo>
                    <a:pt x="5813" y="21340"/>
                  </a:lnTo>
                  <a:lnTo>
                    <a:pt x="7135" y="21328"/>
                  </a:lnTo>
                  <a:cubicBezTo>
                    <a:pt x="8219" y="21315"/>
                    <a:pt x="8464" y="21261"/>
                    <a:pt x="8509" y="20999"/>
                  </a:cubicBezTo>
                  <a:cubicBezTo>
                    <a:pt x="8557" y="20727"/>
                    <a:pt x="8586" y="20732"/>
                    <a:pt x="8694" y="21058"/>
                  </a:cubicBezTo>
                  <a:cubicBezTo>
                    <a:pt x="8783" y="21328"/>
                    <a:pt x="9159" y="21442"/>
                    <a:pt x="9536" y="21411"/>
                  </a:cubicBezTo>
                  <a:cubicBezTo>
                    <a:pt x="9913" y="21379"/>
                    <a:pt x="10291" y="21202"/>
                    <a:pt x="10384" y="20916"/>
                  </a:cubicBezTo>
                  <a:cubicBezTo>
                    <a:pt x="10501" y="20558"/>
                    <a:pt x="10518" y="20557"/>
                    <a:pt x="10742" y="20952"/>
                  </a:cubicBezTo>
                  <a:cubicBezTo>
                    <a:pt x="10941" y="21302"/>
                    <a:pt x="11129" y="21369"/>
                    <a:pt x="11948" y="21364"/>
                  </a:cubicBezTo>
                  <a:cubicBezTo>
                    <a:pt x="12747" y="21358"/>
                    <a:pt x="12926" y="21292"/>
                    <a:pt x="12975" y="21011"/>
                  </a:cubicBezTo>
                  <a:cubicBezTo>
                    <a:pt x="13028" y="20701"/>
                    <a:pt x="13047" y="20708"/>
                    <a:pt x="13149" y="21011"/>
                  </a:cubicBezTo>
                  <a:cubicBezTo>
                    <a:pt x="13280" y="21403"/>
                    <a:pt x="14233" y="21516"/>
                    <a:pt x="14423" y="21164"/>
                  </a:cubicBezTo>
                  <a:cubicBezTo>
                    <a:pt x="14566" y="20898"/>
                    <a:pt x="14582" y="19378"/>
                    <a:pt x="14444" y="19187"/>
                  </a:cubicBezTo>
                  <a:cubicBezTo>
                    <a:pt x="14294" y="18980"/>
                    <a:pt x="14436" y="18658"/>
                    <a:pt x="14676" y="18658"/>
                  </a:cubicBezTo>
                  <a:cubicBezTo>
                    <a:pt x="14952" y="18658"/>
                    <a:pt x="15045" y="18857"/>
                    <a:pt x="14918" y="19199"/>
                  </a:cubicBezTo>
                  <a:cubicBezTo>
                    <a:pt x="14863" y="19347"/>
                    <a:pt x="14828" y="19882"/>
                    <a:pt x="14844" y="20387"/>
                  </a:cubicBezTo>
                  <a:cubicBezTo>
                    <a:pt x="14871" y="21217"/>
                    <a:pt x="14898" y="21325"/>
                    <a:pt x="15139" y="21387"/>
                  </a:cubicBezTo>
                  <a:cubicBezTo>
                    <a:pt x="15286" y="21425"/>
                    <a:pt x="15463" y="21342"/>
                    <a:pt x="15534" y="21211"/>
                  </a:cubicBezTo>
                  <a:cubicBezTo>
                    <a:pt x="15604" y="21080"/>
                    <a:pt x="15690" y="21060"/>
                    <a:pt x="15718" y="21164"/>
                  </a:cubicBezTo>
                  <a:cubicBezTo>
                    <a:pt x="15747" y="21267"/>
                    <a:pt x="15918" y="21360"/>
                    <a:pt x="16103" y="21375"/>
                  </a:cubicBezTo>
                  <a:cubicBezTo>
                    <a:pt x="16469" y="21406"/>
                    <a:pt x="16510" y="21259"/>
                    <a:pt x="16561" y="19658"/>
                  </a:cubicBezTo>
                  <a:cubicBezTo>
                    <a:pt x="16575" y="19217"/>
                    <a:pt x="16630" y="18858"/>
                    <a:pt x="16682" y="18858"/>
                  </a:cubicBezTo>
                  <a:cubicBezTo>
                    <a:pt x="16734" y="18858"/>
                    <a:pt x="16784" y="19217"/>
                    <a:pt x="16798" y="19658"/>
                  </a:cubicBezTo>
                  <a:cubicBezTo>
                    <a:pt x="16857" y="21523"/>
                    <a:pt x="16674" y="21379"/>
                    <a:pt x="18841" y="21387"/>
                  </a:cubicBezTo>
                  <a:cubicBezTo>
                    <a:pt x="20344" y="21393"/>
                    <a:pt x="20816" y="21316"/>
                    <a:pt x="20979" y="21081"/>
                  </a:cubicBezTo>
                  <a:cubicBezTo>
                    <a:pt x="21109" y="20894"/>
                    <a:pt x="21206" y="20868"/>
                    <a:pt x="21242" y="20999"/>
                  </a:cubicBezTo>
                  <a:cubicBezTo>
                    <a:pt x="21274" y="21114"/>
                    <a:pt x="21340" y="21211"/>
                    <a:pt x="21389" y="21211"/>
                  </a:cubicBezTo>
                  <a:cubicBezTo>
                    <a:pt x="21514" y="21211"/>
                    <a:pt x="21500" y="19350"/>
                    <a:pt x="21374" y="19175"/>
                  </a:cubicBezTo>
                  <a:cubicBezTo>
                    <a:pt x="21299" y="19073"/>
                    <a:pt x="21299" y="18965"/>
                    <a:pt x="21374" y="18799"/>
                  </a:cubicBezTo>
                  <a:cubicBezTo>
                    <a:pt x="21430" y="18672"/>
                    <a:pt x="21479" y="18403"/>
                    <a:pt x="21479" y="18199"/>
                  </a:cubicBezTo>
                  <a:cubicBezTo>
                    <a:pt x="21479" y="17901"/>
                    <a:pt x="21379" y="17815"/>
                    <a:pt x="20979" y="17764"/>
                  </a:cubicBezTo>
                  <a:lnTo>
                    <a:pt x="20484" y="17705"/>
                  </a:lnTo>
                  <a:lnTo>
                    <a:pt x="20399" y="16740"/>
                  </a:lnTo>
                  <a:lnTo>
                    <a:pt x="20315" y="15787"/>
                  </a:lnTo>
                  <a:lnTo>
                    <a:pt x="19225" y="15858"/>
                  </a:lnTo>
                  <a:cubicBezTo>
                    <a:pt x="18111" y="15931"/>
                    <a:pt x="17749" y="15737"/>
                    <a:pt x="18140" y="15269"/>
                  </a:cubicBezTo>
                  <a:cubicBezTo>
                    <a:pt x="18251" y="15138"/>
                    <a:pt x="18346" y="14861"/>
                    <a:pt x="18346" y="14646"/>
                  </a:cubicBezTo>
                  <a:cubicBezTo>
                    <a:pt x="18346" y="13966"/>
                    <a:pt x="18565" y="13791"/>
                    <a:pt x="19536" y="13728"/>
                  </a:cubicBezTo>
                  <a:lnTo>
                    <a:pt x="20484" y="13669"/>
                  </a:lnTo>
                  <a:lnTo>
                    <a:pt x="20589" y="12928"/>
                  </a:lnTo>
                  <a:cubicBezTo>
                    <a:pt x="20648" y="12519"/>
                    <a:pt x="20755" y="12175"/>
                    <a:pt x="20826" y="12175"/>
                  </a:cubicBezTo>
                  <a:cubicBezTo>
                    <a:pt x="21074" y="12175"/>
                    <a:pt x="21029" y="11444"/>
                    <a:pt x="20768" y="11222"/>
                  </a:cubicBezTo>
                  <a:cubicBezTo>
                    <a:pt x="20630" y="11105"/>
                    <a:pt x="20546" y="10916"/>
                    <a:pt x="20578" y="10799"/>
                  </a:cubicBezTo>
                  <a:cubicBezTo>
                    <a:pt x="20616" y="10663"/>
                    <a:pt x="20345" y="10587"/>
                    <a:pt x="19836" y="10587"/>
                  </a:cubicBezTo>
                  <a:cubicBezTo>
                    <a:pt x="18994" y="10587"/>
                    <a:pt x="18848" y="10485"/>
                    <a:pt x="19020" y="10022"/>
                  </a:cubicBezTo>
                  <a:cubicBezTo>
                    <a:pt x="19096" y="9816"/>
                    <a:pt x="19413" y="9740"/>
                    <a:pt x="20157" y="9740"/>
                  </a:cubicBezTo>
                  <a:lnTo>
                    <a:pt x="21184" y="9740"/>
                  </a:lnTo>
                  <a:lnTo>
                    <a:pt x="21210" y="9152"/>
                  </a:lnTo>
                  <a:cubicBezTo>
                    <a:pt x="21227" y="8831"/>
                    <a:pt x="21298" y="8555"/>
                    <a:pt x="21363" y="8540"/>
                  </a:cubicBezTo>
                  <a:cubicBezTo>
                    <a:pt x="21428" y="8525"/>
                    <a:pt x="21521" y="8508"/>
                    <a:pt x="21574" y="8493"/>
                  </a:cubicBezTo>
                  <a:cubicBezTo>
                    <a:pt x="21583" y="8490"/>
                    <a:pt x="21592" y="8351"/>
                    <a:pt x="21600" y="8258"/>
                  </a:cubicBezTo>
                  <a:cubicBezTo>
                    <a:pt x="21592" y="8130"/>
                    <a:pt x="21583" y="7941"/>
                    <a:pt x="21574" y="7928"/>
                  </a:cubicBezTo>
                  <a:cubicBezTo>
                    <a:pt x="21521" y="7856"/>
                    <a:pt x="21479" y="7611"/>
                    <a:pt x="21479" y="7375"/>
                  </a:cubicBezTo>
                  <a:cubicBezTo>
                    <a:pt x="21479" y="6971"/>
                    <a:pt x="21432" y="6950"/>
                    <a:pt x="20647" y="7046"/>
                  </a:cubicBezTo>
                  <a:cubicBezTo>
                    <a:pt x="20189" y="7102"/>
                    <a:pt x="19514" y="7158"/>
                    <a:pt x="19141" y="7164"/>
                  </a:cubicBezTo>
                  <a:cubicBezTo>
                    <a:pt x="18194" y="7177"/>
                    <a:pt x="17981" y="7319"/>
                    <a:pt x="17946" y="7999"/>
                  </a:cubicBezTo>
                  <a:cubicBezTo>
                    <a:pt x="17907" y="8743"/>
                    <a:pt x="17455" y="8823"/>
                    <a:pt x="17408" y="8093"/>
                  </a:cubicBezTo>
                  <a:cubicBezTo>
                    <a:pt x="17325" y="6802"/>
                    <a:pt x="15934" y="6062"/>
                    <a:pt x="15149" y="6893"/>
                  </a:cubicBezTo>
                  <a:cubicBezTo>
                    <a:pt x="14742" y="7325"/>
                    <a:pt x="14607" y="7598"/>
                    <a:pt x="14217" y="8740"/>
                  </a:cubicBezTo>
                  <a:cubicBezTo>
                    <a:pt x="14070" y="9173"/>
                    <a:pt x="13915" y="9472"/>
                    <a:pt x="13870" y="9411"/>
                  </a:cubicBezTo>
                  <a:cubicBezTo>
                    <a:pt x="13825" y="9349"/>
                    <a:pt x="13774" y="10356"/>
                    <a:pt x="13759" y="11646"/>
                  </a:cubicBezTo>
                  <a:cubicBezTo>
                    <a:pt x="13718" y="15206"/>
                    <a:pt x="13548" y="14584"/>
                    <a:pt x="13517" y="10764"/>
                  </a:cubicBezTo>
                  <a:cubicBezTo>
                    <a:pt x="13503" y="8990"/>
                    <a:pt x="13448" y="7420"/>
                    <a:pt x="13396" y="7281"/>
                  </a:cubicBezTo>
                  <a:cubicBezTo>
                    <a:pt x="13332" y="7110"/>
                    <a:pt x="13351" y="6945"/>
                    <a:pt x="13449" y="6764"/>
                  </a:cubicBezTo>
                  <a:cubicBezTo>
                    <a:pt x="13528" y="6617"/>
                    <a:pt x="13591" y="6575"/>
                    <a:pt x="13591" y="6669"/>
                  </a:cubicBezTo>
                  <a:cubicBezTo>
                    <a:pt x="13591" y="7015"/>
                    <a:pt x="14181" y="5580"/>
                    <a:pt x="14302" y="4940"/>
                  </a:cubicBezTo>
                  <a:cubicBezTo>
                    <a:pt x="14370" y="4578"/>
                    <a:pt x="14557" y="4066"/>
                    <a:pt x="14718" y="3811"/>
                  </a:cubicBezTo>
                  <a:cubicBezTo>
                    <a:pt x="14878" y="3555"/>
                    <a:pt x="14986" y="3222"/>
                    <a:pt x="14960" y="3069"/>
                  </a:cubicBezTo>
                  <a:cubicBezTo>
                    <a:pt x="14934" y="2917"/>
                    <a:pt x="14979" y="2678"/>
                    <a:pt x="15060" y="2528"/>
                  </a:cubicBezTo>
                  <a:cubicBezTo>
                    <a:pt x="15141" y="2378"/>
                    <a:pt x="15207" y="2114"/>
                    <a:pt x="15207" y="1952"/>
                  </a:cubicBezTo>
                  <a:cubicBezTo>
                    <a:pt x="15207" y="1789"/>
                    <a:pt x="15258" y="1467"/>
                    <a:pt x="15323" y="1234"/>
                  </a:cubicBezTo>
                  <a:cubicBezTo>
                    <a:pt x="15523" y="520"/>
                    <a:pt x="15315" y="86"/>
                    <a:pt x="14739" y="11"/>
                  </a:cubicBezTo>
                  <a:close/>
                  <a:moveTo>
                    <a:pt x="14128" y="1787"/>
                  </a:moveTo>
                  <a:cubicBezTo>
                    <a:pt x="14214" y="1777"/>
                    <a:pt x="14299" y="1965"/>
                    <a:pt x="14318" y="2199"/>
                  </a:cubicBezTo>
                  <a:cubicBezTo>
                    <a:pt x="14398" y="3186"/>
                    <a:pt x="14393" y="3476"/>
                    <a:pt x="14291" y="3434"/>
                  </a:cubicBezTo>
                  <a:cubicBezTo>
                    <a:pt x="14232" y="3410"/>
                    <a:pt x="14189" y="3543"/>
                    <a:pt x="14196" y="3740"/>
                  </a:cubicBezTo>
                  <a:cubicBezTo>
                    <a:pt x="14203" y="3937"/>
                    <a:pt x="14143" y="4102"/>
                    <a:pt x="14065" y="4105"/>
                  </a:cubicBezTo>
                  <a:cubicBezTo>
                    <a:pt x="13986" y="4108"/>
                    <a:pt x="13848" y="4437"/>
                    <a:pt x="13759" y="4834"/>
                  </a:cubicBezTo>
                  <a:cubicBezTo>
                    <a:pt x="13671" y="5231"/>
                    <a:pt x="13472" y="5878"/>
                    <a:pt x="13317" y="6269"/>
                  </a:cubicBezTo>
                  <a:cubicBezTo>
                    <a:pt x="13158" y="6670"/>
                    <a:pt x="13049" y="6849"/>
                    <a:pt x="12896" y="6928"/>
                  </a:cubicBezTo>
                  <a:cubicBezTo>
                    <a:pt x="12918" y="6976"/>
                    <a:pt x="12933" y="7029"/>
                    <a:pt x="12933" y="7081"/>
                  </a:cubicBezTo>
                  <a:cubicBezTo>
                    <a:pt x="12930" y="7376"/>
                    <a:pt x="12483" y="7476"/>
                    <a:pt x="12406" y="7199"/>
                  </a:cubicBezTo>
                  <a:cubicBezTo>
                    <a:pt x="12393" y="7152"/>
                    <a:pt x="12391" y="7101"/>
                    <a:pt x="12396" y="7058"/>
                  </a:cubicBezTo>
                  <a:cubicBezTo>
                    <a:pt x="12114" y="7216"/>
                    <a:pt x="11927" y="7610"/>
                    <a:pt x="11927" y="8105"/>
                  </a:cubicBezTo>
                  <a:cubicBezTo>
                    <a:pt x="11927" y="8401"/>
                    <a:pt x="11875" y="8548"/>
                    <a:pt x="11785" y="8517"/>
                  </a:cubicBezTo>
                  <a:cubicBezTo>
                    <a:pt x="11705" y="8489"/>
                    <a:pt x="11548" y="8842"/>
                    <a:pt x="11427" y="9317"/>
                  </a:cubicBezTo>
                  <a:cubicBezTo>
                    <a:pt x="11192" y="10230"/>
                    <a:pt x="11048" y="10373"/>
                    <a:pt x="10963" y="9787"/>
                  </a:cubicBezTo>
                  <a:cubicBezTo>
                    <a:pt x="10793" y="8604"/>
                    <a:pt x="10682" y="8184"/>
                    <a:pt x="10384" y="7599"/>
                  </a:cubicBezTo>
                  <a:cubicBezTo>
                    <a:pt x="10202" y="7241"/>
                    <a:pt x="9946" y="6863"/>
                    <a:pt x="9815" y="6752"/>
                  </a:cubicBezTo>
                  <a:cubicBezTo>
                    <a:pt x="9512" y="6494"/>
                    <a:pt x="9630" y="6126"/>
                    <a:pt x="10221" y="5505"/>
                  </a:cubicBezTo>
                  <a:cubicBezTo>
                    <a:pt x="10453" y="5261"/>
                    <a:pt x="10634" y="4944"/>
                    <a:pt x="10621" y="4799"/>
                  </a:cubicBezTo>
                  <a:cubicBezTo>
                    <a:pt x="10608" y="4653"/>
                    <a:pt x="10680" y="4540"/>
                    <a:pt x="10784" y="4540"/>
                  </a:cubicBezTo>
                  <a:cubicBezTo>
                    <a:pt x="10889" y="4540"/>
                    <a:pt x="11008" y="4428"/>
                    <a:pt x="11047" y="4293"/>
                  </a:cubicBezTo>
                  <a:cubicBezTo>
                    <a:pt x="11087" y="4158"/>
                    <a:pt x="11202" y="4094"/>
                    <a:pt x="11300" y="4152"/>
                  </a:cubicBezTo>
                  <a:cubicBezTo>
                    <a:pt x="11415" y="4219"/>
                    <a:pt x="11563" y="4039"/>
                    <a:pt x="11716" y="3669"/>
                  </a:cubicBezTo>
                  <a:cubicBezTo>
                    <a:pt x="11873" y="3291"/>
                    <a:pt x="12023" y="3129"/>
                    <a:pt x="12143" y="3199"/>
                  </a:cubicBezTo>
                  <a:cubicBezTo>
                    <a:pt x="12260" y="3267"/>
                    <a:pt x="12368" y="3159"/>
                    <a:pt x="12443" y="2893"/>
                  </a:cubicBezTo>
                  <a:cubicBezTo>
                    <a:pt x="12526" y="2597"/>
                    <a:pt x="12630" y="2502"/>
                    <a:pt x="12801" y="2575"/>
                  </a:cubicBezTo>
                  <a:cubicBezTo>
                    <a:pt x="12959" y="2643"/>
                    <a:pt x="13105" y="2542"/>
                    <a:pt x="13222" y="2281"/>
                  </a:cubicBezTo>
                  <a:cubicBezTo>
                    <a:pt x="13321" y="2061"/>
                    <a:pt x="13529" y="1865"/>
                    <a:pt x="13686" y="1846"/>
                  </a:cubicBezTo>
                  <a:cubicBezTo>
                    <a:pt x="13842" y="1826"/>
                    <a:pt x="14042" y="1797"/>
                    <a:pt x="14128" y="1787"/>
                  </a:cubicBezTo>
                  <a:close/>
                  <a:moveTo>
                    <a:pt x="6329" y="10105"/>
                  </a:moveTo>
                  <a:cubicBezTo>
                    <a:pt x="6466" y="10089"/>
                    <a:pt x="6606" y="10191"/>
                    <a:pt x="6661" y="10422"/>
                  </a:cubicBezTo>
                  <a:cubicBezTo>
                    <a:pt x="6786" y="10945"/>
                    <a:pt x="6703" y="11474"/>
                    <a:pt x="6519" y="11317"/>
                  </a:cubicBezTo>
                  <a:cubicBezTo>
                    <a:pt x="6399" y="11214"/>
                    <a:pt x="6390" y="11535"/>
                    <a:pt x="6435" y="13599"/>
                  </a:cubicBezTo>
                  <a:cubicBezTo>
                    <a:pt x="6464" y="14943"/>
                    <a:pt x="6537" y="16185"/>
                    <a:pt x="6603" y="16422"/>
                  </a:cubicBezTo>
                  <a:cubicBezTo>
                    <a:pt x="6679" y="16693"/>
                    <a:pt x="6690" y="17025"/>
                    <a:pt x="6640" y="17328"/>
                  </a:cubicBezTo>
                  <a:lnTo>
                    <a:pt x="6561" y="17811"/>
                  </a:lnTo>
                  <a:lnTo>
                    <a:pt x="3865" y="17811"/>
                  </a:lnTo>
                  <a:cubicBezTo>
                    <a:pt x="2382" y="17811"/>
                    <a:pt x="1144" y="17744"/>
                    <a:pt x="1111" y="17669"/>
                  </a:cubicBezTo>
                  <a:cubicBezTo>
                    <a:pt x="1001" y="17423"/>
                    <a:pt x="1143" y="17175"/>
                    <a:pt x="1395" y="17175"/>
                  </a:cubicBezTo>
                  <a:cubicBezTo>
                    <a:pt x="1532" y="17175"/>
                    <a:pt x="1620" y="17100"/>
                    <a:pt x="1585" y="17022"/>
                  </a:cubicBezTo>
                  <a:cubicBezTo>
                    <a:pt x="1511" y="16858"/>
                    <a:pt x="1793" y="16105"/>
                    <a:pt x="1927" y="16105"/>
                  </a:cubicBezTo>
                  <a:cubicBezTo>
                    <a:pt x="1977" y="16105"/>
                    <a:pt x="2176" y="15820"/>
                    <a:pt x="2375" y="15469"/>
                  </a:cubicBezTo>
                  <a:cubicBezTo>
                    <a:pt x="2573" y="15118"/>
                    <a:pt x="2868" y="14767"/>
                    <a:pt x="3033" y="14693"/>
                  </a:cubicBezTo>
                  <a:cubicBezTo>
                    <a:pt x="3198" y="14619"/>
                    <a:pt x="3457" y="14286"/>
                    <a:pt x="3607" y="13952"/>
                  </a:cubicBezTo>
                  <a:cubicBezTo>
                    <a:pt x="3757" y="13617"/>
                    <a:pt x="3938" y="13353"/>
                    <a:pt x="4007" y="13352"/>
                  </a:cubicBezTo>
                  <a:cubicBezTo>
                    <a:pt x="4178" y="13350"/>
                    <a:pt x="4676" y="12595"/>
                    <a:pt x="4660" y="12364"/>
                  </a:cubicBezTo>
                  <a:cubicBezTo>
                    <a:pt x="4653" y="12261"/>
                    <a:pt x="4766" y="12125"/>
                    <a:pt x="4913" y="12058"/>
                  </a:cubicBezTo>
                  <a:cubicBezTo>
                    <a:pt x="5225" y="11915"/>
                    <a:pt x="5951" y="10888"/>
                    <a:pt x="6019" y="10493"/>
                  </a:cubicBezTo>
                  <a:cubicBezTo>
                    <a:pt x="6060" y="10251"/>
                    <a:pt x="6193" y="10120"/>
                    <a:pt x="6329" y="1010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2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2230" y="1923635"/>
              <a:ext cx="2625925" cy="924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34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35" name="Lígia Diana Amorim"/>
          <p:cNvSpPr txBox="1"/>
          <p:nvPr/>
        </p:nvSpPr>
        <p:spPr>
          <a:xfrm>
            <a:off x="4048695" y="4500562"/>
            <a:ext cx="4907410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0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Lígia Diana Amorim</a:t>
            </a:r>
          </a:p>
        </p:txBody>
      </p:sp>
      <p:sp>
        <p:nvSpPr>
          <p:cNvPr id="36" name="ligia.pintodealmeidaamo@stonybrook.edu"/>
          <p:cNvSpPr txBox="1"/>
          <p:nvPr/>
        </p:nvSpPr>
        <p:spPr>
          <a:xfrm>
            <a:off x="4365761" y="9429529"/>
            <a:ext cx="4273278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1800" u="sng">
                <a:latin typeface="Helvetica"/>
                <a:ea typeface="Helvetica"/>
                <a:cs typeface="Helvetica"/>
                <a:sym typeface="Helvetica"/>
                <a:hlinkClick r:id="rId6" invalidUrl="" action="" tgtFrame="" tooltip="" history="1" highlightClick="0" endSnd="0"/>
              </a:defRPr>
            </a:lvl1pPr>
          </a:lstStyle>
          <a:p>
            <a:pPr defTabSz="914400">
              <a:defRPr u="none"/>
            </a:pPr>
            <a:r>
              <a:rPr u="sng">
                <a:hlinkClick r:id="rId6" invalidUrl="" action="" tgtFrame="" tooltip="" history="1" highlightClick="0" endSnd="0"/>
              </a:rPr>
              <a:t>ligia.pintodealmeidaamo@stonybrook.edu</a:t>
            </a:r>
          </a:p>
        </p:txBody>
      </p:sp>
      <p:sp>
        <p:nvSpPr>
          <p:cNvPr id="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Rectangle"/>
          <p:cNvSpPr/>
          <p:nvPr/>
        </p:nvSpPr>
        <p:spPr>
          <a:xfrm>
            <a:off x="276617" y="1022334"/>
            <a:ext cx="12451566" cy="8715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46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48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Rectangle"/>
          <p:cNvSpPr/>
          <p:nvPr/>
        </p:nvSpPr>
        <p:spPr>
          <a:xfrm>
            <a:off x="276617" y="1022334"/>
            <a:ext cx="12451566" cy="8715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58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59" name="Synthesis"/>
          <p:cNvSpPr txBox="1"/>
          <p:nvPr/>
        </p:nvSpPr>
        <p:spPr>
          <a:xfrm>
            <a:off x="1375799" y="252026"/>
            <a:ext cx="1025320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pPr/>
            <a:r>
              <a:t>Synthesis</a:t>
            </a:r>
          </a:p>
        </p:txBody>
      </p:sp>
      <p:sp>
        <p:nvSpPr>
          <p:cNvPr id="60" name="Conclusion on topic II"/>
          <p:cNvSpPr/>
          <p:nvPr/>
        </p:nvSpPr>
        <p:spPr>
          <a:xfrm>
            <a:off x="935790" y="3225473"/>
            <a:ext cx="11133220" cy="604987"/>
          </a:xfrm>
          <a:prstGeom prst="rect">
            <a:avLst/>
          </a:prstGeom>
          <a:solidFill>
            <a:srgbClr val="000000">
              <a:alpha val="10000"/>
            </a:srgbClr>
          </a:solidFill>
          <a:ln w="25400">
            <a:solidFill>
              <a:srgbClr val="A91F1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505690" algn="l" defTabSz="821531">
              <a:defRPr b="1" sz="2200">
                <a:solidFill>
                  <a:srgbClr val="B5233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Conclusion on topic II</a:t>
            </a:r>
          </a:p>
        </p:txBody>
      </p:sp>
      <p:sp>
        <p:nvSpPr>
          <p:cNvPr id="61" name="Conclusion on topic I"/>
          <p:cNvSpPr/>
          <p:nvPr/>
        </p:nvSpPr>
        <p:spPr>
          <a:xfrm>
            <a:off x="935790" y="1896893"/>
            <a:ext cx="11133220" cy="604986"/>
          </a:xfrm>
          <a:prstGeom prst="rect">
            <a:avLst/>
          </a:prstGeom>
          <a:solidFill>
            <a:srgbClr val="000000">
              <a:alpha val="10000"/>
            </a:srgbClr>
          </a:solidFill>
          <a:ln w="25400">
            <a:solidFill>
              <a:srgbClr val="A91F19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1" indent="505690" algn="l" defTabSz="821531">
              <a:defRPr b="1" sz="2200">
                <a:solidFill>
                  <a:srgbClr val="B5233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Conclusion on topic I</a:t>
            </a:r>
          </a:p>
        </p:txBody>
      </p:sp>
      <p:pic>
        <p:nvPicPr>
          <p:cNvPr id="62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63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Rectangle"/>
          <p:cNvSpPr/>
          <p:nvPr/>
        </p:nvSpPr>
        <p:spPr>
          <a:xfrm>
            <a:off x="-6157" y="2687795"/>
            <a:ext cx="13017114" cy="43780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73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74" name="Text"/>
          <p:cNvSpPr txBox="1"/>
          <p:nvPr/>
        </p:nvSpPr>
        <p:spPr>
          <a:xfrm>
            <a:off x="5795193" y="4424362"/>
            <a:ext cx="141441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0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Text</a:t>
            </a:r>
          </a:p>
        </p:txBody>
      </p:sp>
      <p:pic>
        <p:nvPicPr>
          <p:cNvPr id="7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76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Rectangle"/>
          <p:cNvSpPr/>
          <p:nvPr/>
        </p:nvSpPr>
        <p:spPr>
          <a:xfrm>
            <a:off x="276617" y="1022334"/>
            <a:ext cx="12451566" cy="8715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86" name="code features…"/>
          <p:cNvSpPr txBox="1"/>
          <p:nvPr/>
        </p:nvSpPr>
        <p:spPr>
          <a:xfrm>
            <a:off x="8663499" y="5481322"/>
            <a:ext cx="4248720" cy="4101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9296" tIns="89296" rIns="89296" bIns="89296"/>
          <a:lstStyle/>
          <a:p>
            <a:pPr marL="708073" marR="75027" indent="-633046" algn="l" defTabSz="1696640">
              <a:spcBef>
                <a:spcPts val="1600"/>
              </a:spcBef>
              <a:buClr>
                <a:srgbClr val="407AAA"/>
              </a:buClr>
              <a:buFont typeface="Century Gothic"/>
              <a:defRPr b="1" sz="1800">
                <a:solidFill>
                  <a:srgbClr val="407AAA"/>
                </a:solidFill>
                <a:uFill>
                  <a:solidFill>
                    <a:srgbClr val="407AAA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code features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Scalability to ~ 1.6 M cores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SIMD hardware optimized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Parallel I/O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Dynamic Load Balancing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QED module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Particle merging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GPGPU support</a:t>
            </a:r>
          </a:p>
          <a:p>
            <a:pPr marL="659489" marR="75027" indent="-606136" algn="l" defTabSz="1696640">
              <a:spcBef>
                <a:spcPts val="800"/>
              </a:spcBef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Xeon Phi support</a:t>
            </a:r>
          </a:p>
        </p:txBody>
      </p:sp>
      <p:sp>
        <p:nvSpPr>
          <p:cNvPr id="87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88" name="Current ATF parameters were explored with OSIRIS CORI@NERSC"/>
          <p:cNvSpPr txBox="1"/>
          <p:nvPr/>
        </p:nvSpPr>
        <p:spPr>
          <a:xfrm>
            <a:off x="1375799" y="-1977"/>
            <a:ext cx="10253203" cy="1016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Current ATF parameters were explored with OSIRIS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CORI</a:t>
            </a:r>
            <a:r>
              <a:t>@NERSC</a:t>
            </a:r>
          </a:p>
        </p:txBody>
      </p:sp>
      <p:grpSp>
        <p:nvGrpSpPr>
          <p:cNvPr id="91" name="Group"/>
          <p:cNvGrpSpPr/>
          <p:nvPr/>
        </p:nvGrpSpPr>
        <p:grpSpPr>
          <a:xfrm>
            <a:off x="3800916" y="4262525"/>
            <a:ext cx="4433377" cy="3391812"/>
            <a:chOff x="0" y="0"/>
            <a:chExt cx="4433375" cy="3391810"/>
          </a:xfrm>
        </p:grpSpPr>
        <p:pic>
          <p:nvPicPr>
            <p:cNvPr id="89" name="unknown.jpg" descr="unknown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4433376" cy="29124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" name="visXD-color.png" descr="visXD-color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0"/>
            <a:stretch>
              <a:fillRect/>
            </a:stretch>
          </p:blipFill>
          <p:spPr>
            <a:xfrm>
              <a:off x="3028915" y="2684123"/>
              <a:ext cx="977679" cy="7076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2" name="unknown.png" descr="unknown.png"/>
          <p:cNvPicPr>
            <a:picLocks noChangeAspect="1"/>
          </p:cNvPicPr>
          <p:nvPr/>
        </p:nvPicPr>
        <p:blipFill>
          <a:blip r:embed="rId5">
            <a:extLst/>
          </a:blip>
          <a:srcRect l="653" t="784" r="589" b="1016"/>
          <a:stretch>
            <a:fillRect/>
          </a:stretch>
        </p:blipFill>
        <p:spPr>
          <a:xfrm>
            <a:off x="8613072" y="1231546"/>
            <a:ext cx="4019373" cy="31249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93" fill="norm" stroke="1" extrusionOk="0">
                <a:moveTo>
                  <a:pt x="10920" y="2"/>
                </a:moveTo>
                <a:cubicBezTo>
                  <a:pt x="10053" y="-7"/>
                  <a:pt x="8635" y="11"/>
                  <a:pt x="5885" y="51"/>
                </a:cubicBezTo>
                <a:cubicBezTo>
                  <a:pt x="2777" y="96"/>
                  <a:pt x="175" y="151"/>
                  <a:pt x="104" y="169"/>
                </a:cubicBezTo>
                <a:cubicBezTo>
                  <a:pt x="34" y="187"/>
                  <a:pt x="-12" y="242"/>
                  <a:pt x="2" y="292"/>
                </a:cubicBezTo>
                <a:cubicBezTo>
                  <a:pt x="16" y="343"/>
                  <a:pt x="379" y="2768"/>
                  <a:pt x="808" y="5679"/>
                </a:cubicBezTo>
                <a:lnTo>
                  <a:pt x="1587" y="10971"/>
                </a:lnTo>
                <a:lnTo>
                  <a:pt x="3569" y="15853"/>
                </a:lnTo>
                <a:cubicBezTo>
                  <a:pt x="4658" y="18538"/>
                  <a:pt x="5624" y="20929"/>
                  <a:pt x="5717" y="21165"/>
                </a:cubicBezTo>
                <a:cubicBezTo>
                  <a:pt x="5810" y="21401"/>
                  <a:pt x="5909" y="21593"/>
                  <a:pt x="5936" y="21593"/>
                </a:cubicBezTo>
                <a:cubicBezTo>
                  <a:pt x="5964" y="21593"/>
                  <a:pt x="6779" y="21128"/>
                  <a:pt x="7747" y="20559"/>
                </a:cubicBezTo>
                <a:cubicBezTo>
                  <a:pt x="12172" y="17960"/>
                  <a:pt x="19070" y="13898"/>
                  <a:pt x="19081" y="13887"/>
                </a:cubicBezTo>
                <a:cubicBezTo>
                  <a:pt x="19087" y="13880"/>
                  <a:pt x="19553" y="11576"/>
                  <a:pt x="20114" y="8769"/>
                </a:cubicBezTo>
                <a:cubicBezTo>
                  <a:pt x="20675" y="5962"/>
                  <a:pt x="21238" y="3150"/>
                  <a:pt x="21365" y="2519"/>
                </a:cubicBezTo>
                <a:cubicBezTo>
                  <a:pt x="21492" y="1889"/>
                  <a:pt x="21588" y="1361"/>
                  <a:pt x="21578" y="1348"/>
                </a:cubicBezTo>
                <a:cubicBezTo>
                  <a:pt x="21568" y="1335"/>
                  <a:pt x="21050" y="1258"/>
                  <a:pt x="20429" y="1175"/>
                </a:cubicBezTo>
                <a:cubicBezTo>
                  <a:pt x="19809" y="1093"/>
                  <a:pt x="18676" y="939"/>
                  <a:pt x="17911" y="835"/>
                </a:cubicBezTo>
                <a:cubicBezTo>
                  <a:pt x="17146" y="732"/>
                  <a:pt x="15893" y="563"/>
                  <a:pt x="15128" y="460"/>
                </a:cubicBezTo>
                <a:cubicBezTo>
                  <a:pt x="14363" y="356"/>
                  <a:pt x="13243" y="202"/>
                  <a:pt x="12637" y="120"/>
                </a:cubicBezTo>
                <a:cubicBezTo>
                  <a:pt x="12102" y="47"/>
                  <a:pt x="11787" y="10"/>
                  <a:pt x="10920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3" name="Line"/>
          <p:cNvSpPr/>
          <p:nvPr/>
        </p:nvSpPr>
        <p:spPr>
          <a:xfrm>
            <a:off x="9113562" y="6105586"/>
            <a:ext cx="1" cy="3124908"/>
          </a:xfrm>
          <a:prstGeom prst="line">
            <a:avLst/>
          </a:prstGeom>
          <a:ln w="25400">
            <a:solidFill>
              <a:srgbClr val="D84800"/>
            </a:solidFill>
          </a:ln>
        </p:spPr>
        <p:txBody>
          <a:bodyPr lIns="0" tIns="0" rIns="0" bIns="0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96" name="Group"/>
          <p:cNvGrpSpPr/>
          <p:nvPr/>
        </p:nvGrpSpPr>
        <p:grpSpPr>
          <a:xfrm>
            <a:off x="638681" y="5464018"/>
            <a:ext cx="2544701" cy="2088800"/>
            <a:chOff x="0" y="0"/>
            <a:chExt cx="2544700" cy="2088799"/>
          </a:xfrm>
        </p:grpSpPr>
        <p:pic>
          <p:nvPicPr>
            <p:cNvPr id="94" name="ucla-logotype-main-11.jpg" descr="ucla-logotype-main-11.jp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875825"/>
              <a:ext cx="2544701" cy="12129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IST_A_CMYK_Pos.pdf" descr="IST_A_CMYK_Pos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39917" y="0"/>
              <a:ext cx="2264866" cy="875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9" name="Group"/>
          <p:cNvGrpSpPr/>
          <p:nvPr/>
        </p:nvGrpSpPr>
        <p:grpSpPr>
          <a:xfrm>
            <a:off x="365863" y="1221050"/>
            <a:ext cx="3620520" cy="1783359"/>
            <a:chOff x="0" y="0"/>
            <a:chExt cx="3620518" cy="1783357"/>
          </a:xfrm>
        </p:grpSpPr>
        <p:pic>
          <p:nvPicPr>
            <p:cNvPr id="97" name="Screen Shot 2017-09-21 at 15.44.03.png" descr="Screen Shot 2017-09-21 at 15.44.03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0054" y="28148"/>
              <a:ext cx="3600411" cy="17524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8" name="Rounded Rectangle"/>
            <p:cNvSpPr/>
            <p:nvPr/>
          </p:nvSpPr>
          <p:spPr>
            <a:xfrm>
              <a:off x="0" y="0"/>
              <a:ext cx="3620519" cy="1783358"/>
            </a:xfrm>
            <a:prstGeom prst="roundRect">
              <a:avLst>
                <a:gd name="adj" fmla="val 14573"/>
              </a:avLst>
            </a:prstGeom>
            <a:noFill/>
            <a:ln w="1397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00" name="Ricardo Fonseca: ricardo.fonseca@tecnico.ulisboa.pt…"/>
          <p:cNvSpPr txBox="1"/>
          <p:nvPr/>
        </p:nvSpPr>
        <p:spPr>
          <a:xfrm>
            <a:off x="721463" y="7413507"/>
            <a:ext cx="7723422" cy="1783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9296" tIns="89296" rIns="89296" bIns="89296"/>
          <a:lstStyle/>
          <a:p>
            <a:pPr marR="75027" algn="l" defTabSz="1696640">
              <a:buClr>
                <a:srgbClr val="000000"/>
              </a:buClr>
              <a:buFont typeface="Times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Ricardo Fonseca</a:t>
            </a:r>
            <a:r>
              <a:t>: </a:t>
            </a:r>
            <a:r>
              <a:rPr>
                <a:hlinkClick r:id="rId9" invalidUrl="" action="" tgtFrame="" tooltip="" history="1" highlightClick="0" endSnd="0"/>
              </a:rPr>
              <a:t>ricardo.fonseca@tecnico.ulisboa.pt</a:t>
            </a:r>
          </a:p>
          <a:p>
            <a:pPr marR="75027" algn="l" defTabSz="1696640">
              <a:buClr>
                <a:srgbClr val="000000"/>
              </a:buClr>
              <a:buFont typeface="Times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Frank Tsung</a:t>
            </a:r>
            <a:r>
              <a:t>: </a:t>
            </a:r>
            <a:r>
              <a:rPr>
                <a:hlinkClick r:id="rId10" invalidUrl="" action="" tgtFrame="" tooltip="" history="1" highlightClick="0" endSnd="0"/>
              </a:rPr>
              <a:t>tsung@physics.ucla.edu</a:t>
            </a:r>
          </a:p>
          <a:p>
            <a:pPr marR="75027" algn="l" defTabSz="1696640">
              <a:buClr>
                <a:srgbClr val="000000"/>
              </a:buClr>
              <a:buFont typeface="Times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Adam Tableman</a:t>
            </a:r>
            <a:r>
              <a:t>: tableman@physics.ucla.edu</a:t>
            </a:r>
          </a:p>
          <a:p>
            <a:pPr marR="75027" algn="l" defTabSz="1696640">
              <a:spcBef>
                <a:spcPts val="1200"/>
              </a:spcBef>
              <a:buClr>
                <a:srgbClr val="000000"/>
              </a:buClr>
              <a:buFont typeface="Times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rPr>
                <a:hlinkClick r:id="rId11" invalidUrl="" action="" tgtFrame="" tooltip="" history="1" highlightClick="0" endSnd="0"/>
              </a:rPr>
              <a:t>http://epp.tecnico.ulisboa.pt/</a:t>
            </a:r>
            <a:r>
              <a:t> </a:t>
            </a:r>
            <a:br/>
            <a:r>
              <a:rPr>
                <a:hlinkClick r:id="rId12" invalidUrl="" action="" tgtFrame="" tooltip="" history="1" highlightClick="0" endSnd="0"/>
              </a:rPr>
              <a:t>http://plasmasim.physics.ucla.edu/</a:t>
            </a:r>
          </a:p>
        </p:txBody>
      </p:sp>
      <p:sp>
        <p:nvSpPr>
          <p:cNvPr id="101" name="osiris framework…"/>
          <p:cNvSpPr txBox="1"/>
          <p:nvPr/>
        </p:nvSpPr>
        <p:spPr>
          <a:xfrm>
            <a:off x="4162966" y="1224497"/>
            <a:ext cx="5405990" cy="3636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89296" tIns="89296" rIns="89296" bIns="89296"/>
          <a:lstStyle/>
          <a:p>
            <a:pPr marL="708073" marR="75027" indent="-633046" algn="l" defTabSz="1696640">
              <a:spcBef>
                <a:spcPts val="1600"/>
              </a:spcBef>
              <a:buClr>
                <a:srgbClr val="407AAA"/>
              </a:buClr>
              <a:buFont typeface="Century Gothic"/>
              <a:defRPr b="1" sz="1800">
                <a:solidFill>
                  <a:srgbClr val="407AAA"/>
                </a:solidFill>
                <a:uFill>
                  <a:solidFill>
                    <a:srgbClr val="407AAA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osiris framework</a:t>
            </a:r>
          </a:p>
          <a:p>
            <a:pPr marL="675652" marR="75027" indent="-622299" algn="l" defTabSz="1696640">
              <a:lnSpc>
                <a:spcPct val="120000"/>
              </a:lnSpc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Massivelly Parallel, Fully Relativistic </a:t>
            </a:r>
            <a:br/>
            <a:r>
              <a:t>Particle-in-Cell (PIC) Code </a:t>
            </a:r>
          </a:p>
          <a:p>
            <a:pPr marL="659489" marR="75027" indent="-606136" algn="l" defTabSz="1696640">
              <a:lnSpc>
                <a:spcPct val="120000"/>
              </a:lnSpc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Visualization and Data Analysis Infrastructure</a:t>
            </a:r>
          </a:p>
          <a:p>
            <a:pPr marL="675652" marR="75027" indent="-622299" algn="l" defTabSz="1696640">
              <a:lnSpc>
                <a:spcPct val="120000"/>
              </a:lnSpc>
              <a:buClr>
                <a:srgbClr val="000000"/>
              </a:buClr>
              <a:buSzPct val="100000"/>
              <a:buFont typeface="Times"/>
              <a:buChar char="·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Developed by the osiris.consortium</a:t>
            </a:r>
          </a:p>
          <a:p>
            <a:pPr marL="1178768" marR="75027" indent="-525193" algn="l" defTabSz="1696640">
              <a:lnSpc>
                <a:spcPct val="120000"/>
              </a:lnSpc>
              <a:buClr>
                <a:srgbClr val="000000"/>
              </a:buClr>
              <a:buSzPct val="100000"/>
              <a:buFont typeface="Symbol"/>
              <a:buChar char="Þ"/>
              <a:defRPr sz="1800">
                <a:uFill>
                  <a:solidFill>
                    <a:srgbClr val="000000"/>
                  </a:solidFill>
                </a:uFill>
              </a:defRPr>
            </a:pPr>
            <a:r>
              <a:t> UCLA + IST</a:t>
            </a:r>
          </a:p>
        </p:txBody>
      </p:sp>
      <p:sp>
        <p:nvSpPr>
          <p:cNvPr id="102" name="Line"/>
          <p:cNvSpPr/>
          <p:nvPr/>
        </p:nvSpPr>
        <p:spPr>
          <a:xfrm flipH="1">
            <a:off x="4591872" y="1741486"/>
            <a:ext cx="1" cy="2088800"/>
          </a:xfrm>
          <a:prstGeom prst="line">
            <a:avLst/>
          </a:prstGeom>
          <a:ln w="25400">
            <a:solidFill>
              <a:srgbClr val="D84800"/>
            </a:solidFill>
          </a:ln>
        </p:spPr>
        <p:txBody>
          <a:bodyPr lIns="0" tIns="0" rIns="0" bIns="0"/>
          <a:lstStyle/>
          <a:p>
            <a:pPr algn="l" defTabSz="642937">
              <a:defRPr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03" name="Image" descr="Image"/>
          <p:cNvPicPr>
            <a:picLocks noChangeAspect="1"/>
          </p:cNvPicPr>
          <p:nvPr/>
        </p:nvPicPr>
        <p:blipFill>
          <a:blip r:embed="rId1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4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Rectangle"/>
          <p:cNvSpPr/>
          <p:nvPr/>
        </p:nvSpPr>
        <p:spPr>
          <a:xfrm>
            <a:off x="276617" y="1022334"/>
            <a:ext cx="12451566" cy="871540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graphicFrame>
        <p:nvGraphicFramePr>
          <p:cNvPr id="114" name="Table"/>
          <p:cNvGraphicFramePr/>
          <p:nvPr/>
        </p:nvGraphicFramePr>
        <p:xfrm>
          <a:off x="999066" y="1475767"/>
          <a:ext cx="10160001" cy="403317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5080000"/>
                <a:gridCol w="5930900"/>
              </a:tblGrid>
              <a:tr h="1695898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J.Yan, P. Iapozzuto, P. Kaur,
P. Kumar, L. Diana Amorim, 
R. Samulyak, V. N. Litvinenko and 
N. Vafaei-Najafabadi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@ Stony Brook University, US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</a:tr>
              <a:tr h="1158875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I. V. Pogorelsky, M. Babzien, Y. Jing,
K. Kusche, M. Polyanskiy, M. Fedurin, M. Palmer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@ Brookhaven National Laboratory, US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</a:tr>
              <a:tr h="705250"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J. Welch, R. Zgadzaj, M. Downer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2400"/>
                        <a:t>@ University of Texas at Austin, US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</a:tr>
              <a:tr h="705250">
                <a:tc>
                  <a:txBody>
                    <a:bodyPr/>
                    <a:lstStyle/>
                    <a:p>
                      <a:pPr defTabSz="821531"/>
                      <a:r>
                        <a:rPr sz="2400"/>
                        <a:t>W. B. Mori and C. Joshi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821531"/>
                      <a:r>
                        <a:rPr sz="2400"/>
                        <a:t>@ University of California Los Angeles, US</a:t>
                      </a:r>
                    </a:p>
                  </a:txBody>
                  <a:tcPr marL="25400" marR="25400" marT="25400" marB="25400" anchor="ctr" anchorCtr="0" horzOverflow="overflow">
                    <a:lnT w="3175">
                      <a:miter lim="400000"/>
                    </a:lnT>
                    <a:lnB w="3175"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15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16" name="ATF AE-71 Collaboration"/>
          <p:cNvSpPr txBox="1"/>
          <p:nvPr/>
        </p:nvSpPr>
        <p:spPr>
          <a:xfrm>
            <a:off x="1375799" y="252023"/>
            <a:ext cx="10253203" cy="508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ATF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AE-71</a:t>
            </a:r>
            <a:r>
              <a:t> Collaboration</a:t>
            </a:r>
          </a:p>
        </p:txBody>
      </p:sp>
      <p:sp>
        <p:nvSpPr>
          <p:cNvPr id="117" name="CORI@NERSC facility, operated under Contract No. DE-AC02-05CH11231"/>
          <p:cNvSpPr txBox="1"/>
          <p:nvPr/>
        </p:nvSpPr>
        <p:spPr>
          <a:xfrm>
            <a:off x="808040" y="8878543"/>
            <a:ext cx="11388721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defRPr sz="1800"/>
            </a:lvl1pPr>
          </a:lstStyle>
          <a:p>
            <a:pPr/>
            <a:r>
              <a:t>CORI@NERSC facility, operated under Contract No. DE-AC02-05CH11231</a:t>
            </a:r>
          </a:p>
        </p:txBody>
      </p:sp>
      <p:pic>
        <p:nvPicPr>
          <p:cNvPr id="1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6908" y="6456778"/>
            <a:ext cx="2485173" cy="87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5965" y="6456779"/>
            <a:ext cx="2386662" cy="87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48913" y="6456779"/>
            <a:ext cx="822854" cy="87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376512" y="6456779"/>
            <a:ext cx="1712171" cy="875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10949402555_bf9336d186_b.jpg" descr="10949402555_bf9336d186_b.jpg"/>
          <p:cNvPicPr>
            <a:picLocks noChangeAspect="1"/>
          </p:cNvPicPr>
          <p:nvPr/>
        </p:nvPicPr>
        <p:blipFill>
          <a:blip r:embed="rId7">
            <a:extLst/>
          </a:blip>
          <a:srcRect l="0" t="15457" r="0" b="15457"/>
          <a:stretch>
            <a:fillRect/>
          </a:stretch>
        </p:blipFill>
        <p:spPr>
          <a:xfrm>
            <a:off x="870385" y="6456779"/>
            <a:ext cx="2112536" cy="87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Acknowledging funding from DOE Grant No. 215125"/>
          <p:cNvSpPr txBox="1"/>
          <p:nvPr/>
        </p:nvSpPr>
        <p:spPr>
          <a:xfrm>
            <a:off x="872947" y="8379944"/>
            <a:ext cx="5807733" cy="422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Acknowledging funding from DOE Grant No. 215125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5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Rectangle"/>
          <p:cNvSpPr/>
          <p:nvPr/>
        </p:nvSpPr>
        <p:spPr>
          <a:xfrm>
            <a:off x="-6157" y="2687795"/>
            <a:ext cx="13017114" cy="43780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35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36" name="Thank you!"/>
          <p:cNvSpPr txBox="1"/>
          <p:nvPr/>
        </p:nvSpPr>
        <p:spPr>
          <a:xfrm>
            <a:off x="4731227" y="4424362"/>
            <a:ext cx="354234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0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Thank you!</a:t>
            </a:r>
          </a:p>
        </p:txBody>
      </p:sp>
      <p:pic>
        <p:nvPicPr>
          <p:cNvPr id="13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38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 copy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"/>
          <p:cNvSpPr/>
          <p:nvPr/>
        </p:nvSpPr>
        <p:spPr>
          <a:xfrm>
            <a:off x="-6157" y="2687795"/>
            <a:ext cx="13017114" cy="437801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>
                <a:solidFill>
                  <a:srgbClr val="FFFFFF"/>
                </a:solidFill>
              </a:defRPr>
            </a:pPr>
          </a:p>
        </p:txBody>
      </p:sp>
      <p:sp>
        <p:nvSpPr>
          <p:cNvPr id="148" name="Text"/>
          <p:cNvSpPr txBox="1"/>
          <p:nvPr>
            <p:ph type="body" sz="quarter" idx="13"/>
          </p:nvPr>
        </p:nvSpPr>
        <p:spPr>
          <a:xfrm>
            <a:off x="6362534" y="9377142"/>
            <a:ext cx="279732" cy="384176"/>
          </a:xfrm>
          <a:prstGeom prst="rect">
            <a:avLst/>
          </a:prstGeom>
        </p:spPr>
        <p:txBody>
          <a:bodyPr wrap="none" lIns="71437" tIns="71437" rIns="71437" bIns="71437">
            <a:spAutoFit/>
          </a:bodyPr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49" name="Extra slides"/>
          <p:cNvSpPr txBox="1"/>
          <p:nvPr/>
        </p:nvSpPr>
        <p:spPr>
          <a:xfrm>
            <a:off x="4642085" y="4424362"/>
            <a:ext cx="3720630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1" sz="50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Extra slides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72690" b="0"/>
          <a:stretch>
            <a:fillRect/>
          </a:stretch>
        </p:blipFill>
        <p:spPr>
          <a:xfrm>
            <a:off x="110591" y="8777202"/>
            <a:ext cx="709170" cy="91440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51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1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hyperlink" Target="mailto:ligia.pintodealmeidaamo@stonybrook.edu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.tif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Relationship Id="rId9" Type="http://schemas.openxmlformats.org/officeDocument/2006/relationships/slideLayout" Target="../slideLayouts/slideLayout3.xml"/><Relationship Id="rId10" Type="http://schemas.openxmlformats.org/officeDocument/2006/relationships/slideLayout" Target="../slideLayouts/slideLayout4.xml"/><Relationship Id="rId11" Type="http://schemas.openxmlformats.org/officeDocument/2006/relationships/slideLayout" Target="../slideLayouts/slideLayout5.xml"/><Relationship Id="rId12" Type="http://schemas.openxmlformats.org/officeDocument/2006/relationships/slideLayout" Target="../slideLayouts/slideLayout6.xml"/><Relationship Id="rId13" Type="http://schemas.openxmlformats.org/officeDocument/2006/relationships/slideLayout" Target="../slideLayouts/slideLayout7.xml"/><Relationship Id="rId14" Type="http://schemas.openxmlformats.org/officeDocument/2006/relationships/slideLayout" Target="../slideLayouts/slideLayout8.xml"/><Relationship Id="rId15" Type="http://schemas.openxmlformats.org/officeDocument/2006/relationships/slideLayout" Target="../slideLayouts/slideLayout9.xml"/><Relationship Id="rId16" Type="http://schemas.openxmlformats.org/officeDocument/2006/relationships/slideLayout" Target="../slideLayouts/slideLayout10.xml"/><Relationship Id="rId17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BUBackground.png" descr="SBUBackground.png"/>
          <p:cNvPicPr>
            <a:picLocks noChangeAspect="1"/>
          </p:cNvPicPr>
          <p:nvPr/>
        </p:nvPicPr>
        <p:blipFill>
          <a:blip r:embed="rId2">
            <a:extLst/>
          </a:blip>
          <a:srcRect l="12467" t="0" r="12467" b="0"/>
          <a:stretch>
            <a:fillRect/>
          </a:stretch>
        </p:blipFill>
        <p:spPr>
          <a:xfrm>
            <a:off x="-5689" y="0"/>
            <a:ext cx="13016178" cy="975360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4" name="Navid Vafaei-Najafabadi"/>
          <p:cNvSpPr txBox="1"/>
          <p:nvPr/>
        </p:nvSpPr>
        <p:spPr>
          <a:xfrm>
            <a:off x="3488233" y="4195762"/>
            <a:ext cx="6028334" cy="1362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sz="4000">
                <a:solidFill>
                  <a:srgbClr val="A91F1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defTabSz="914400"/>
            <a:r>
              <a:t>Navid Vafaei-Najafabadi</a:t>
            </a:r>
          </a:p>
        </p:txBody>
      </p:sp>
      <p:sp>
        <p:nvSpPr>
          <p:cNvPr id="5" name="Text"/>
          <p:cNvSpPr txBox="1"/>
          <p:nvPr/>
        </p:nvSpPr>
        <p:spPr>
          <a:xfrm>
            <a:off x="3301559" y="7207029"/>
            <a:ext cx="191927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2200" u="sng">
                <a:latin typeface="Helvetica"/>
                <a:ea typeface="Helvetica"/>
                <a:cs typeface="Helvetica"/>
                <a:sym typeface="Helvetica"/>
                <a:hlinkClick r:id="rId3" invalidUrl="" action="" tgtFrame="" tooltip="" history="1" highlightClick="0" endSnd="0"/>
              </a:defRPr>
            </a:lvl1pPr>
          </a:lstStyle>
          <a:p>
            <a:pPr defTabSz="914400">
              <a:defRPr u="none"/>
            </a:pPr>
            <a:r>
              <a:rPr u="sng">
                <a:hlinkClick r:id="rId3" invalidUrl="" action="" tgtFrame="" tooltip="" history="1" highlightClick="0" endSnd="0"/>
              </a:rPr>
              <a:t> </a:t>
            </a:r>
          </a:p>
        </p:txBody>
      </p:sp>
      <p:grpSp>
        <p:nvGrpSpPr>
          <p:cNvPr id="10" name="Group"/>
          <p:cNvGrpSpPr/>
          <p:nvPr/>
        </p:nvGrpSpPr>
        <p:grpSpPr>
          <a:xfrm>
            <a:off x="101372" y="6722181"/>
            <a:ext cx="3190627" cy="2975309"/>
            <a:chOff x="-2229" y="-127000"/>
            <a:chExt cx="3190626" cy="2975307"/>
          </a:xfrm>
        </p:grpSpPr>
        <p:sp>
          <p:nvSpPr>
            <p:cNvPr id="6" name="Plasma…"/>
            <p:cNvSpPr txBox="1"/>
            <p:nvPr/>
          </p:nvSpPr>
          <p:spPr>
            <a:xfrm>
              <a:off x="1701223" y="-127000"/>
              <a:ext cx="1487175" cy="916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Plasma</a:t>
              </a:r>
            </a:p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Acceleration</a:t>
              </a:r>
            </a:p>
            <a:p>
              <a:pPr algn="l" defTabSz="914400">
                <a:defRPr b="1" sz="1800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Group</a:t>
              </a:r>
            </a:p>
          </p:txBody>
        </p:sp>
        <p:pic>
          <p:nvPicPr>
            <p:cNvPr id="7" name="logo pag 3.png" descr="logo pag 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4869" t="33517" r="11375" b="33517"/>
            <a:stretch>
              <a:fillRect/>
            </a:stretch>
          </p:blipFill>
          <p:spPr>
            <a:xfrm>
              <a:off x="0" y="-29635"/>
              <a:ext cx="1615355" cy="7220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Screen Shot 2018-07-09 at 10.39.34 AM.png" descr="Screen Shot 2018-07-09 at 10.39.34 AM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" t="10953" r="323" b="5007"/>
            <a:stretch>
              <a:fillRect/>
            </a:stretch>
          </p:blipFill>
          <p:spPr>
            <a:xfrm>
              <a:off x="0" y="844786"/>
              <a:ext cx="1627982" cy="722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6" fill="norm" stroke="1" extrusionOk="0">
                  <a:moveTo>
                    <a:pt x="14739" y="11"/>
                  </a:moveTo>
                  <a:cubicBezTo>
                    <a:pt x="14465" y="-25"/>
                    <a:pt x="14189" y="30"/>
                    <a:pt x="14128" y="140"/>
                  </a:cubicBezTo>
                  <a:cubicBezTo>
                    <a:pt x="14067" y="250"/>
                    <a:pt x="13872" y="418"/>
                    <a:pt x="13691" y="505"/>
                  </a:cubicBezTo>
                  <a:cubicBezTo>
                    <a:pt x="13510" y="591"/>
                    <a:pt x="13292" y="740"/>
                    <a:pt x="13212" y="834"/>
                  </a:cubicBezTo>
                  <a:cubicBezTo>
                    <a:pt x="12711" y="1425"/>
                    <a:pt x="12395" y="1660"/>
                    <a:pt x="12243" y="1552"/>
                  </a:cubicBezTo>
                  <a:cubicBezTo>
                    <a:pt x="12135" y="1475"/>
                    <a:pt x="12046" y="1549"/>
                    <a:pt x="12011" y="1752"/>
                  </a:cubicBezTo>
                  <a:cubicBezTo>
                    <a:pt x="11946" y="2130"/>
                    <a:pt x="11033" y="3152"/>
                    <a:pt x="10758" y="3152"/>
                  </a:cubicBezTo>
                  <a:cubicBezTo>
                    <a:pt x="10656" y="3152"/>
                    <a:pt x="10546" y="3294"/>
                    <a:pt x="10516" y="3469"/>
                  </a:cubicBezTo>
                  <a:cubicBezTo>
                    <a:pt x="10486" y="3645"/>
                    <a:pt x="10358" y="3787"/>
                    <a:pt x="10231" y="3787"/>
                  </a:cubicBezTo>
                  <a:cubicBezTo>
                    <a:pt x="10105" y="3787"/>
                    <a:pt x="9974" y="3923"/>
                    <a:pt x="9947" y="4081"/>
                  </a:cubicBezTo>
                  <a:cubicBezTo>
                    <a:pt x="9920" y="4240"/>
                    <a:pt x="9773" y="4425"/>
                    <a:pt x="9620" y="4493"/>
                  </a:cubicBezTo>
                  <a:cubicBezTo>
                    <a:pt x="9468" y="4561"/>
                    <a:pt x="9241" y="4855"/>
                    <a:pt x="9115" y="5152"/>
                  </a:cubicBezTo>
                  <a:cubicBezTo>
                    <a:pt x="8989" y="5448"/>
                    <a:pt x="8816" y="5703"/>
                    <a:pt x="8731" y="5705"/>
                  </a:cubicBezTo>
                  <a:cubicBezTo>
                    <a:pt x="8645" y="5707"/>
                    <a:pt x="8550" y="5847"/>
                    <a:pt x="8520" y="6022"/>
                  </a:cubicBezTo>
                  <a:cubicBezTo>
                    <a:pt x="8490" y="6198"/>
                    <a:pt x="8362" y="6340"/>
                    <a:pt x="8236" y="6340"/>
                  </a:cubicBezTo>
                  <a:cubicBezTo>
                    <a:pt x="8109" y="6340"/>
                    <a:pt x="7979" y="6470"/>
                    <a:pt x="7951" y="6634"/>
                  </a:cubicBezTo>
                  <a:cubicBezTo>
                    <a:pt x="7923" y="6798"/>
                    <a:pt x="7766" y="7002"/>
                    <a:pt x="7604" y="7081"/>
                  </a:cubicBezTo>
                  <a:cubicBezTo>
                    <a:pt x="7442" y="7161"/>
                    <a:pt x="7244" y="7458"/>
                    <a:pt x="7161" y="7740"/>
                  </a:cubicBezTo>
                  <a:cubicBezTo>
                    <a:pt x="7079" y="8022"/>
                    <a:pt x="6948" y="8246"/>
                    <a:pt x="6872" y="8246"/>
                  </a:cubicBezTo>
                  <a:cubicBezTo>
                    <a:pt x="6795" y="8246"/>
                    <a:pt x="6447" y="8643"/>
                    <a:pt x="6098" y="9117"/>
                  </a:cubicBezTo>
                  <a:cubicBezTo>
                    <a:pt x="5749" y="9590"/>
                    <a:pt x="5381" y="10086"/>
                    <a:pt x="5276" y="10222"/>
                  </a:cubicBezTo>
                  <a:cubicBezTo>
                    <a:pt x="4481" y="11261"/>
                    <a:pt x="2386" y="14478"/>
                    <a:pt x="2343" y="14728"/>
                  </a:cubicBezTo>
                  <a:cubicBezTo>
                    <a:pt x="2313" y="14904"/>
                    <a:pt x="2221" y="14987"/>
                    <a:pt x="2138" y="14916"/>
                  </a:cubicBezTo>
                  <a:cubicBezTo>
                    <a:pt x="2047" y="14838"/>
                    <a:pt x="1996" y="14907"/>
                    <a:pt x="1996" y="15105"/>
                  </a:cubicBezTo>
                  <a:cubicBezTo>
                    <a:pt x="1996" y="15387"/>
                    <a:pt x="1810" y="15747"/>
                    <a:pt x="1316" y="16422"/>
                  </a:cubicBezTo>
                  <a:cubicBezTo>
                    <a:pt x="1230" y="16541"/>
                    <a:pt x="897" y="17026"/>
                    <a:pt x="579" y="17493"/>
                  </a:cubicBezTo>
                  <a:lnTo>
                    <a:pt x="5" y="18340"/>
                  </a:lnTo>
                  <a:lnTo>
                    <a:pt x="0" y="20234"/>
                  </a:lnTo>
                  <a:lnTo>
                    <a:pt x="253" y="20822"/>
                  </a:lnTo>
                  <a:cubicBezTo>
                    <a:pt x="525" y="21457"/>
                    <a:pt x="748" y="21575"/>
                    <a:pt x="927" y="21175"/>
                  </a:cubicBezTo>
                  <a:cubicBezTo>
                    <a:pt x="1010" y="20989"/>
                    <a:pt x="1068" y="20987"/>
                    <a:pt x="1169" y="21175"/>
                  </a:cubicBezTo>
                  <a:cubicBezTo>
                    <a:pt x="1333" y="21480"/>
                    <a:pt x="1724" y="21405"/>
                    <a:pt x="1854" y="21046"/>
                  </a:cubicBezTo>
                  <a:cubicBezTo>
                    <a:pt x="1929" y="20836"/>
                    <a:pt x="2001" y="20853"/>
                    <a:pt x="2217" y="21105"/>
                  </a:cubicBezTo>
                  <a:cubicBezTo>
                    <a:pt x="2596" y="21547"/>
                    <a:pt x="2970" y="21502"/>
                    <a:pt x="3270" y="20975"/>
                  </a:cubicBezTo>
                  <a:cubicBezTo>
                    <a:pt x="3519" y="20537"/>
                    <a:pt x="3532" y="20530"/>
                    <a:pt x="3723" y="20916"/>
                  </a:cubicBezTo>
                  <a:cubicBezTo>
                    <a:pt x="3848" y="21170"/>
                    <a:pt x="4064" y="21319"/>
                    <a:pt x="4334" y="21328"/>
                  </a:cubicBezTo>
                  <a:cubicBezTo>
                    <a:pt x="4710" y="21341"/>
                    <a:pt x="4760" y="21287"/>
                    <a:pt x="4808" y="20799"/>
                  </a:cubicBezTo>
                  <a:cubicBezTo>
                    <a:pt x="4900" y="19848"/>
                    <a:pt x="4936" y="19687"/>
                    <a:pt x="5034" y="19822"/>
                  </a:cubicBezTo>
                  <a:cubicBezTo>
                    <a:pt x="5087" y="19895"/>
                    <a:pt x="5129" y="20169"/>
                    <a:pt x="5129" y="20434"/>
                  </a:cubicBezTo>
                  <a:cubicBezTo>
                    <a:pt x="5129" y="21159"/>
                    <a:pt x="5247" y="21279"/>
                    <a:pt x="5429" y="20740"/>
                  </a:cubicBezTo>
                  <a:lnTo>
                    <a:pt x="5592" y="20258"/>
                  </a:lnTo>
                  <a:lnTo>
                    <a:pt x="5703" y="20799"/>
                  </a:lnTo>
                  <a:lnTo>
                    <a:pt x="5813" y="21340"/>
                  </a:lnTo>
                  <a:lnTo>
                    <a:pt x="7135" y="21328"/>
                  </a:lnTo>
                  <a:cubicBezTo>
                    <a:pt x="8219" y="21315"/>
                    <a:pt x="8464" y="21261"/>
                    <a:pt x="8509" y="20999"/>
                  </a:cubicBezTo>
                  <a:cubicBezTo>
                    <a:pt x="8557" y="20727"/>
                    <a:pt x="8586" y="20732"/>
                    <a:pt x="8694" y="21058"/>
                  </a:cubicBezTo>
                  <a:cubicBezTo>
                    <a:pt x="8783" y="21328"/>
                    <a:pt x="9159" y="21442"/>
                    <a:pt x="9536" y="21411"/>
                  </a:cubicBezTo>
                  <a:cubicBezTo>
                    <a:pt x="9913" y="21379"/>
                    <a:pt x="10291" y="21202"/>
                    <a:pt x="10384" y="20916"/>
                  </a:cubicBezTo>
                  <a:cubicBezTo>
                    <a:pt x="10501" y="20558"/>
                    <a:pt x="10518" y="20557"/>
                    <a:pt x="10742" y="20952"/>
                  </a:cubicBezTo>
                  <a:cubicBezTo>
                    <a:pt x="10941" y="21302"/>
                    <a:pt x="11129" y="21369"/>
                    <a:pt x="11948" y="21364"/>
                  </a:cubicBezTo>
                  <a:cubicBezTo>
                    <a:pt x="12747" y="21358"/>
                    <a:pt x="12926" y="21292"/>
                    <a:pt x="12975" y="21011"/>
                  </a:cubicBezTo>
                  <a:cubicBezTo>
                    <a:pt x="13028" y="20701"/>
                    <a:pt x="13047" y="20708"/>
                    <a:pt x="13149" y="21011"/>
                  </a:cubicBezTo>
                  <a:cubicBezTo>
                    <a:pt x="13280" y="21403"/>
                    <a:pt x="14233" y="21516"/>
                    <a:pt x="14423" y="21164"/>
                  </a:cubicBezTo>
                  <a:cubicBezTo>
                    <a:pt x="14566" y="20898"/>
                    <a:pt x="14582" y="19378"/>
                    <a:pt x="14444" y="19187"/>
                  </a:cubicBezTo>
                  <a:cubicBezTo>
                    <a:pt x="14294" y="18980"/>
                    <a:pt x="14436" y="18658"/>
                    <a:pt x="14676" y="18658"/>
                  </a:cubicBezTo>
                  <a:cubicBezTo>
                    <a:pt x="14952" y="18658"/>
                    <a:pt x="15045" y="18857"/>
                    <a:pt x="14918" y="19199"/>
                  </a:cubicBezTo>
                  <a:cubicBezTo>
                    <a:pt x="14863" y="19347"/>
                    <a:pt x="14828" y="19882"/>
                    <a:pt x="14844" y="20387"/>
                  </a:cubicBezTo>
                  <a:cubicBezTo>
                    <a:pt x="14871" y="21217"/>
                    <a:pt x="14898" y="21325"/>
                    <a:pt x="15139" y="21387"/>
                  </a:cubicBezTo>
                  <a:cubicBezTo>
                    <a:pt x="15286" y="21425"/>
                    <a:pt x="15463" y="21342"/>
                    <a:pt x="15534" y="21211"/>
                  </a:cubicBezTo>
                  <a:cubicBezTo>
                    <a:pt x="15604" y="21080"/>
                    <a:pt x="15690" y="21060"/>
                    <a:pt x="15718" y="21164"/>
                  </a:cubicBezTo>
                  <a:cubicBezTo>
                    <a:pt x="15747" y="21267"/>
                    <a:pt x="15918" y="21360"/>
                    <a:pt x="16103" y="21375"/>
                  </a:cubicBezTo>
                  <a:cubicBezTo>
                    <a:pt x="16469" y="21406"/>
                    <a:pt x="16510" y="21259"/>
                    <a:pt x="16561" y="19658"/>
                  </a:cubicBezTo>
                  <a:cubicBezTo>
                    <a:pt x="16575" y="19217"/>
                    <a:pt x="16630" y="18858"/>
                    <a:pt x="16682" y="18858"/>
                  </a:cubicBezTo>
                  <a:cubicBezTo>
                    <a:pt x="16734" y="18858"/>
                    <a:pt x="16784" y="19217"/>
                    <a:pt x="16798" y="19658"/>
                  </a:cubicBezTo>
                  <a:cubicBezTo>
                    <a:pt x="16857" y="21523"/>
                    <a:pt x="16674" y="21379"/>
                    <a:pt x="18841" y="21387"/>
                  </a:cubicBezTo>
                  <a:cubicBezTo>
                    <a:pt x="20344" y="21393"/>
                    <a:pt x="20816" y="21316"/>
                    <a:pt x="20979" y="21081"/>
                  </a:cubicBezTo>
                  <a:cubicBezTo>
                    <a:pt x="21109" y="20894"/>
                    <a:pt x="21206" y="20868"/>
                    <a:pt x="21242" y="20999"/>
                  </a:cubicBezTo>
                  <a:cubicBezTo>
                    <a:pt x="21274" y="21114"/>
                    <a:pt x="21340" y="21211"/>
                    <a:pt x="21389" y="21211"/>
                  </a:cubicBezTo>
                  <a:cubicBezTo>
                    <a:pt x="21514" y="21211"/>
                    <a:pt x="21500" y="19350"/>
                    <a:pt x="21374" y="19175"/>
                  </a:cubicBezTo>
                  <a:cubicBezTo>
                    <a:pt x="21299" y="19073"/>
                    <a:pt x="21299" y="18965"/>
                    <a:pt x="21374" y="18799"/>
                  </a:cubicBezTo>
                  <a:cubicBezTo>
                    <a:pt x="21430" y="18672"/>
                    <a:pt x="21479" y="18403"/>
                    <a:pt x="21479" y="18199"/>
                  </a:cubicBezTo>
                  <a:cubicBezTo>
                    <a:pt x="21479" y="17901"/>
                    <a:pt x="21379" y="17815"/>
                    <a:pt x="20979" y="17764"/>
                  </a:cubicBezTo>
                  <a:lnTo>
                    <a:pt x="20484" y="17705"/>
                  </a:lnTo>
                  <a:lnTo>
                    <a:pt x="20399" y="16740"/>
                  </a:lnTo>
                  <a:lnTo>
                    <a:pt x="20315" y="15787"/>
                  </a:lnTo>
                  <a:lnTo>
                    <a:pt x="19225" y="15858"/>
                  </a:lnTo>
                  <a:cubicBezTo>
                    <a:pt x="18111" y="15931"/>
                    <a:pt x="17749" y="15737"/>
                    <a:pt x="18140" y="15269"/>
                  </a:cubicBezTo>
                  <a:cubicBezTo>
                    <a:pt x="18251" y="15138"/>
                    <a:pt x="18346" y="14861"/>
                    <a:pt x="18346" y="14646"/>
                  </a:cubicBezTo>
                  <a:cubicBezTo>
                    <a:pt x="18346" y="13966"/>
                    <a:pt x="18565" y="13791"/>
                    <a:pt x="19536" y="13728"/>
                  </a:cubicBezTo>
                  <a:lnTo>
                    <a:pt x="20484" y="13669"/>
                  </a:lnTo>
                  <a:lnTo>
                    <a:pt x="20589" y="12928"/>
                  </a:lnTo>
                  <a:cubicBezTo>
                    <a:pt x="20648" y="12519"/>
                    <a:pt x="20755" y="12175"/>
                    <a:pt x="20826" y="12175"/>
                  </a:cubicBezTo>
                  <a:cubicBezTo>
                    <a:pt x="21074" y="12175"/>
                    <a:pt x="21029" y="11444"/>
                    <a:pt x="20768" y="11222"/>
                  </a:cubicBezTo>
                  <a:cubicBezTo>
                    <a:pt x="20630" y="11105"/>
                    <a:pt x="20546" y="10916"/>
                    <a:pt x="20578" y="10799"/>
                  </a:cubicBezTo>
                  <a:cubicBezTo>
                    <a:pt x="20616" y="10663"/>
                    <a:pt x="20345" y="10587"/>
                    <a:pt x="19836" y="10587"/>
                  </a:cubicBezTo>
                  <a:cubicBezTo>
                    <a:pt x="18994" y="10587"/>
                    <a:pt x="18848" y="10485"/>
                    <a:pt x="19020" y="10022"/>
                  </a:cubicBezTo>
                  <a:cubicBezTo>
                    <a:pt x="19096" y="9816"/>
                    <a:pt x="19413" y="9740"/>
                    <a:pt x="20157" y="9740"/>
                  </a:cubicBezTo>
                  <a:lnTo>
                    <a:pt x="21184" y="9740"/>
                  </a:lnTo>
                  <a:lnTo>
                    <a:pt x="21210" y="9152"/>
                  </a:lnTo>
                  <a:cubicBezTo>
                    <a:pt x="21227" y="8831"/>
                    <a:pt x="21298" y="8555"/>
                    <a:pt x="21363" y="8540"/>
                  </a:cubicBezTo>
                  <a:cubicBezTo>
                    <a:pt x="21428" y="8525"/>
                    <a:pt x="21521" y="8508"/>
                    <a:pt x="21574" y="8493"/>
                  </a:cubicBezTo>
                  <a:cubicBezTo>
                    <a:pt x="21583" y="8490"/>
                    <a:pt x="21592" y="8351"/>
                    <a:pt x="21600" y="8258"/>
                  </a:cubicBezTo>
                  <a:cubicBezTo>
                    <a:pt x="21592" y="8130"/>
                    <a:pt x="21583" y="7941"/>
                    <a:pt x="21574" y="7928"/>
                  </a:cubicBezTo>
                  <a:cubicBezTo>
                    <a:pt x="21521" y="7856"/>
                    <a:pt x="21479" y="7611"/>
                    <a:pt x="21479" y="7375"/>
                  </a:cubicBezTo>
                  <a:cubicBezTo>
                    <a:pt x="21479" y="6971"/>
                    <a:pt x="21432" y="6950"/>
                    <a:pt x="20647" y="7046"/>
                  </a:cubicBezTo>
                  <a:cubicBezTo>
                    <a:pt x="20189" y="7102"/>
                    <a:pt x="19514" y="7158"/>
                    <a:pt x="19141" y="7164"/>
                  </a:cubicBezTo>
                  <a:cubicBezTo>
                    <a:pt x="18194" y="7177"/>
                    <a:pt x="17981" y="7319"/>
                    <a:pt x="17946" y="7999"/>
                  </a:cubicBezTo>
                  <a:cubicBezTo>
                    <a:pt x="17907" y="8743"/>
                    <a:pt x="17455" y="8823"/>
                    <a:pt x="17408" y="8093"/>
                  </a:cubicBezTo>
                  <a:cubicBezTo>
                    <a:pt x="17325" y="6802"/>
                    <a:pt x="15934" y="6062"/>
                    <a:pt x="15149" y="6893"/>
                  </a:cubicBezTo>
                  <a:cubicBezTo>
                    <a:pt x="14742" y="7325"/>
                    <a:pt x="14607" y="7598"/>
                    <a:pt x="14217" y="8740"/>
                  </a:cubicBezTo>
                  <a:cubicBezTo>
                    <a:pt x="14070" y="9173"/>
                    <a:pt x="13915" y="9472"/>
                    <a:pt x="13870" y="9411"/>
                  </a:cubicBezTo>
                  <a:cubicBezTo>
                    <a:pt x="13825" y="9349"/>
                    <a:pt x="13774" y="10356"/>
                    <a:pt x="13759" y="11646"/>
                  </a:cubicBezTo>
                  <a:cubicBezTo>
                    <a:pt x="13718" y="15206"/>
                    <a:pt x="13548" y="14584"/>
                    <a:pt x="13517" y="10764"/>
                  </a:cubicBezTo>
                  <a:cubicBezTo>
                    <a:pt x="13503" y="8990"/>
                    <a:pt x="13448" y="7420"/>
                    <a:pt x="13396" y="7281"/>
                  </a:cubicBezTo>
                  <a:cubicBezTo>
                    <a:pt x="13332" y="7110"/>
                    <a:pt x="13351" y="6945"/>
                    <a:pt x="13449" y="6764"/>
                  </a:cubicBezTo>
                  <a:cubicBezTo>
                    <a:pt x="13528" y="6617"/>
                    <a:pt x="13591" y="6575"/>
                    <a:pt x="13591" y="6669"/>
                  </a:cubicBezTo>
                  <a:cubicBezTo>
                    <a:pt x="13591" y="7015"/>
                    <a:pt x="14181" y="5580"/>
                    <a:pt x="14302" y="4940"/>
                  </a:cubicBezTo>
                  <a:cubicBezTo>
                    <a:pt x="14370" y="4578"/>
                    <a:pt x="14557" y="4066"/>
                    <a:pt x="14718" y="3811"/>
                  </a:cubicBezTo>
                  <a:cubicBezTo>
                    <a:pt x="14878" y="3555"/>
                    <a:pt x="14986" y="3222"/>
                    <a:pt x="14960" y="3069"/>
                  </a:cubicBezTo>
                  <a:cubicBezTo>
                    <a:pt x="14934" y="2917"/>
                    <a:pt x="14979" y="2678"/>
                    <a:pt x="15060" y="2528"/>
                  </a:cubicBezTo>
                  <a:cubicBezTo>
                    <a:pt x="15141" y="2378"/>
                    <a:pt x="15207" y="2114"/>
                    <a:pt x="15207" y="1952"/>
                  </a:cubicBezTo>
                  <a:cubicBezTo>
                    <a:pt x="15207" y="1789"/>
                    <a:pt x="15258" y="1467"/>
                    <a:pt x="15323" y="1234"/>
                  </a:cubicBezTo>
                  <a:cubicBezTo>
                    <a:pt x="15523" y="520"/>
                    <a:pt x="15315" y="86"/>
                    <a:pt x="14739" y="11"/>
                  </a:cubicBezTo>
                  <a:close/>
                  <a:moveTo>
                    <a:pt x="14128" y="1787"/>
                  </a:moveTo>
                  <a:cubicBezTo>
                    <a:pt x="14214" y="1777"/>
                    <a:pt x="14299" y="1965"/>
                    <a:pt x="14318" y="2199"/>
                  </a:cubicBezTo>
                  <a:cubicBezTo>
                    <a:pt x="14398" y="3186"/>
                    <a:pt x="14393" y="3476"/>
                    <a:pt x="14291" y="3434"/>
                  </a:cubicBezTo>
                  <a:cubicBezTo>
                    <a:pt x="14232" y="3410"/>
                    <a:pt x="14189" y="3543"/>
                    <a:pt x="14196" y="3740"/>
                  </a:cubicBezTo>
                  <a:cubicBezTo>
                    <a:pt x="14203" y="3937"/>
                    <a:pt x="14143" y="4102"/>
                    <a:pt x="14065" y="4105"/>
                  </a:cubicBezTo>
                  <a:cubicBezTo>
                    <a:pt x="13986" y="4108"/>
                    <a:pt x="13848" y="4437"/>
                    <a:pt x="13759" y="4834"/>
                  </a:cubicBezTo>
                  <a:cubicBezTo>
                    <a:pt x="13671" y="5231"/>
                    <a:pt x="13472" y="5878"/>
                    <a:pt x="13317" y="6269"/>
                  </a:cubicBezTo>
                  <a:cubicBezTo>
                    <a:pt x="13158" y="6670"/>
                    <a:pt x="13049" y="6849"/>
                    <a:pt x="12896" y="6928"/>
                  </a:cubicBezTo>
                  <a:cubicBezTo>
                    <a:pt x="12918" y="6976"/>
                    <a:pt x="12933" y="7029"/>
                    <a:pt x="12933" y="7081"/>
                  </a:cubicBezTo>
                  <a:cubicBezTo>
                    <a:pt x="12930" y="7376"/>
                    <a:pt x="12483" y="7476"/>
                    <a:pt x="12406" y="7199"/>
                  </a:cubicBezTo>
                  <a:cubicBezTo>
                    <a:pt x="12393" y="7152"/>
                    <a:pt x="12391" y="7101"/>
                    <a:pt x="12396" y="7058"/>
                  </a:cubicBezTo>
                  <a:cubicBezTo>
                    <a:pt x="12114" y="7216"/>
                    <a:pt x="11927" y="7610"/>
                    <a:pt x="11927" y="8105"/>
                  </a:cubicBezTo>
                  <a:cubicBezTo>
                    <a:pt x="11927" y="8401"/>
                    <a:pt x="11875" y="8548"/>
                    <a:pt x="11785" y="8517"/>
                  </a:cubicBezTo>
                  <a:cubicBezTo>
                    <a:pt x="11705" y="8489"/>
                    <a:pt x="11548" y="8842"/>
                    <a:pt x="11427" y="9317"/>
                  </a:cubicBezTo>
                  <a:cubicBezTo>
                    <a:pt x="11192" y="10230"/>
                    <a:pt x="11048" y="10373"/>
                    <a:pt x="10963" y="9787"/>
                  </a:cubicBezTo>
                  <a:cubicBezTo>
                    <a:pt x="10793" y="8604"/>
                    <a:pt x="10682" y="8184"/>
                    <a:pt x="10384" y="7599"/>
                  </a:cubicBezTo>
                  <a:cubicBezTo>
                    <a:pt x="10202" y="7241"/>
                    <a:pt x="9946" y="6863"/>
                    <a:pt x="9815" y="6752"/>
                  </a:cubicBezTo>
                  <a:cubicBezTo>
                    <a:pt x="9512" y="6494"/>
                    <a:pt x="9630" y="6126"/>
                    <a:pt x="10221" y="5505"/>
                  </a:cubicBezTo>
                  <a:cubicBezTo>
                    <a:pt x="10453" y="5261"/>
                    <a:pt x="10634" y="4944"/>
                    <a:pt x="10621" y="4799"/>
                  </a:cubicBezTo>
                  <a:cubicBezTo>
                    <a:pt x="10608" y="4653"/>
                    <a:pt x="10680" y="4540"/>
                    <a:pt x="10784" y="4540"/>
                  </a:cubicBezTo>
                  <a:cubicBezTo>
                    <a:pt x="10889" y="4540"/>
                    <a:pt x="11008" y="4428"/>
                    <a:pt x="11047" y="4293"/>
                  </a:cubicBezTo>
                  <a:cubicBezTo>
                    <a:pt x="11087" y="4158"/>
                    <a:pt x="11202" y="4094"/>
                    <a:pt x="11300" y="4152"/>
                  </a:cubicBezTo>
                  <a:cubicBezTo>
                    <a:pt x="11415" y="4219"/>
                    <a:pt x="11563" y="4039"/>
                    <a:pt x="11716" y="3669"/>
                  </a:cubicBezTo>
                  <a:cubicBezTo>
                    <a:pt x="11873" y="3291"/>
                    <a:pt x="12023" y="3129"/>
                    <a:pt x="12143" y="3199"/>
                  </a:cubicBezTo>
                  <a:cubicBezTo>
                    <a:pt x="12260" y="3267"/>
                    <a:pt x="12368" y="3159"/>
                    <a:pt x="12443" y="2893"/>
                  </a:cubicBezTo>
                  <a:cubicBezTo>
                    <a:pt x="12526" y="2597"/>
                    <a:pt x="12630" y="2502"/>
                    <a:pt x="12801" y="2575"/>
                  </a:cubicBezTo>
                  <a:cubicBezTo>
                    <a:pt x="12959" y="2643"/>
                    <a:pt x="13105" y="2542"/>
                    <a:pt x="13222" y="2281"/>
                  </a:cubicBezTo>
                  <a:cubicBezTo>
                    <a:pt x="13321" y="2061"/>
                    <a:pt x="13529" y="1865"/>
                    <a:pt x="13686" y="1846"/>
                  </a:cubicBezTo>
                  <a:cubicBezTo>
                    <a:pt x="13842" y="1826"/>
                    <a:pt x="14042" y="1797"/>
                    <a:pt x="14128" y="1787"/>
                  </a:cubicBezTo>
                  <a:close/>
                  <a:moveTo>
                    <a:pt x="6329" y="10105"/>
                  </a:moveTo>
                  <a:cubicBezTo>
                    <a:pt x="6466" y="10089"/>
                    <a:pt x="6606" y="10191"/>
                    <a:pt x="6661" y="10422"/>
                  </a:cubicBezTo>
                  <a:cubicBezTo>
                    <a:pt x="6786" y="10945"/>
                    <a:pt x="6703" y="11474"/>
                    <a:pt x="6519" y="11317"/>
                  </a:cubicBezTo>
                  <a:cubicBezTo>
                    <a:pt x="6399" y="11214"/>
                    <a:pt x="6390" y="11535"/>
                    <a:pt x="6435" y="13599"/>
                  </a:cubicBezTo>
                  <a:cubicBezTo>
                    <a:pt x="6464" y="14943"/>
                    <a:pt x="6537" y="16185"/>
                    <a:pt x="6603" y="16422"/>
                  </a:cubicBezTo>
                  <a:cubicBezTo>
                    <a:pt x="6679" y="16693"/>
                    <a:pt x="6690" y="17025"/>
                    <a:pt x="6640" y="17328"/>
                  </a:cubicBezTo>
                  <a:lnTo>
                    <a:pt x="6561" y="17811"/>
                  </a:lnTo>
                  <a:lnTo>
                    <a:pt x="3865" y="17811"/>
                  </a:lnTo>
                  <a:cubicBezTo>
                    <a:pt x="2382" y="17811"/>
                    <a:pt x="1144" y="17744"/>
                    <a:pt x="1111" y="17669"/>
                  </a:cubicBezTo>
                  <a:cubicBezTo>
                    <a:pt x="1001" y="17423"/>
                    <a:pt x="1143" y="17175"/>
                    <a:pt x="1395" y="17175"/>
                  </a:cubicBezTo>
                  <a:cubicBezTo>
                    <a:pt x="1532" y="17175"/>
                    <a:pt x="1620" y="17100"/>
                    <a:pt x="1585" y="17022"/>
                  </a:cubicBezTo>
                  <a:cubicBezTo>
                    <a:pt x="1511" y="16858"/>
                    <a:pt x="1793" y="16105"/>
                    <a:pt x="1927" y="16105"/>
                  </a:cubicBezTo>
                  <a:cubicBezTo>
                    <a:pt x="1977" y="16105"/>
                    <a:pt x="2176" y="15820"/>
                    <a:pt x="2375" y="15469"/>
                  </a:cubicBezTo>
                  <a:cubicBezTo>
                    <a:pt x="2573" y="15118"/>
                    <a:pt x="2868" y="14767"/>
                    <a:pt x="3033" y="14693"/>
                  </a:cubicBezTo>
                  <a:cubicBezTo>
                    <a:pt x="3198" y="14619"/>
                    <a:pt x="3457" y="14286"/>
                    <a:pt x="3607" y="13952"/>
                  </a:cubicBezTo>
                  <a:cubicBezTo>
                    <a:pt x="3757" y="13617"/>
                    <a:pt x="3938" y="13353"/>
                    <a:pt x="4007" y="13352"/>
                  </a:cubicBezTo>
                  <a:cubicBezTo>
                    <a:pt x="4178" y="13350"/>
                    <a:pt x="4676" y="12595"/>
                    <a:pt x="4660" y="12364"/>
                  </a:cubicBezTo>
                  <a:cubicBezTo>
                    <a:pt x="4653" y="12261"/>
                    <a:pt x="4766" y="12125"/>
                    <a:pt x="4913" y="12058"/>
                  </a:cubicBezTo>
                  <a:cubicBezTo>
                    <a:pt x="5225" y="11915"/>
                    <a:pt x="5951" y="10888"/>
                    <a:pt x="6019" y="10493"/>
                  </a:cubicBezTo>
                  <a:cubicBezTo>
                    <a:pt x="6060" y="10251"/>
                    <a:pt x="6193" y="10120"/>
                    <a:pt x="6329" y="1010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2230" y="1923635"/>
              <a:ext cx="2625925" cy="924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19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ransverse electron probing…"/>
          <p:cNvSpPr txBox="1"/>
          <p:nvPr/>
        </p:nvSpPr>
        <p:spPr>
          <a:xfrm>
            <a:off x="793094" y="320286"/>
            <a:ext cx="11418612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20000"/>
              </a:lnSpc>
              <a:defRPr b="1"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Transverse electron probing</a:t>
            </a:r>
          </a:p>
          <a:p>
            <a:pPr>
              <a:lnSpc>
                <a:spcPct val="120000"/>
              </a:lnSpc>
              <a:defRPr b="1"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of interactions of long CO</a:t>
            </a:r>
            <a:r>
              <a:rPr baseline="-5999"/>
              <a:t>2</a:t>
            </a:r>
            <a:r>
              <a:t> laser pulse</a:t>
            </a:r>
          </a:p>
          <a:p>
            <a:pPr>
              <a:lnSpc>
                <a:spcPct val="120000"/>
              </a:lnSpc>
              <a:defRPr b="1" sz="4800">
                <a:latin typeface="Helvetica"/>
                <a:ea typeface="Helvetica"/>
                <a:cs typeface="Helvetica"/>
                <a:sym typeface="Helvetica"/>
              </a:defRPr>
            </a:pPr>
            <a:r>
              <a:t>with plasma at ATF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grpSp>
        <p:nvGrpSpPr>
          <p:cNvPr id="340" name="Group"/>
          <p:cNvGrpSpPr/>
          <p:nvPr/>
        </p:nvGrpSpPr>
        <p:grpSpPr>
          <a:xfrm>
            <a:off x="463447" y="2432161"/>
            <a:ext cx="4115298" cy="1498601"/>
            <a:chOff x="0" y="0"/>
            <a:chExt cx="4115296" cy="1498600"/>
          </a:xfrm>
        </p:grpSpPr>
        <p:sp>
          <p:nvSpPr>
            <p:cNvPr id="338" name="“hosing-like” interaction leads to irregular beam perturbations, as hosing evolves in time and along the laser (from wave-breaking slice towards laser tail)"/>
            <p:cNvSpPr txBox="1"/>
            <p:nvPr/>
          </p:nvSpPr>
          <p:spPr>
            <a:xfrm>
              <a:off x="500665" y="0"/>
              <a:ext cx="3614632" cy="1498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800"/>
              </a:lvl1pPr>
            </a:lstStyle>
            <a:p>
              <a:pPr/>
              <a:r>
                <a:t>“hosing-like” interaction leads to irregular beam perturbations, as hosing evolves in time and along the laser (from wave-breaking slice towards laser tail)</a:t>
              </a:r>
            </a:p>
          </p:txBody>
        </p:sp>
        <p:sp>
          <p:nvSpPr>
            <p:cNvPr id="339" name="B"/>
            <p:cNvSpPr/>
            <p:nvPr/>
          </p:nvSpPr>
          <p:spPr>
            <a:xfrm>
              <a:off x="0" y="0"/>
              <a:ext cx="368504" cy="406400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</a:t>
              </a:r>
            </a:p>
          </p:txBody>
        </p:sp>
      </p:grpSp>
      <p:grpSp>
        <p:nvGrpSpPr>
          <p:cNvPr id="343" name="Group"/>
          <p:cNvGrpSpPr/>
          <p:nvPr/>
        </p:nvGrpSpPr>
        <p:grpSpPr>
          <a:xfrm>
            <a:off x="463447" y="1518050"/>
            <a:ext cx="4134893" cy="660401"/>
            <a:chOff x="0" y="0"/>
            <a:chExt cx="4134892" cy="660400"/>
          </a:xfrm>
        </p:grpSpPr>
        <p:sp>
          <p:nvSpPr>
            <p:cNvPr id="341" name="A"/>
            <p:cNvSpPr/>
            <p:nvPr/>
          </p:nvSpPr>
          <p:spPr>
            <a:xfrm>
              <a:off x="0" y="0"/>
              <a:ext cx="368504" cy="406400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342" name="In region of laser self-modulation e-beam shows structures at ≈ λp"/>
            <p:cNvSpPr txBox="1"/>
            <p:nvPr/>
          </p:nvSpPr>
          <p:spPr>
            <a:xfrm>
              <a:off x="500665" y="0"/>
              <a:ext cx="3634228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800"/>
              </a:pPr>
              <a:r>
                <a:t>In region of laser self-modulation e-beam shows structures at ≈ λ</a:t>
              </a:r>
              <a:r>
                <a:rPr baseline="-5999"/>
                <a:t>p</a:t>
              </a:r>
            </a:p>
          </p:txBody>
        </p:sp>
      </p:grpSp>
      <p:sp>
        <p:nvSpPr>
          <p:cNvPr id="344" name="e- beam modulations are characteristic of each interaction regime"/>
          <p:cNvSpPr txBox="1"/>
          <p:nvPr/>
        </p:nvSpPr>
        <p:spPr>
          <a:xfrm>
            <a:off x="3851" y="252026"/>
            <a:ext cx="1337804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e</a:t>
            </a:r>
            <a:r>
              <a:rPr baseline="31999"/>
              <a:t>-</a:t>
            </a:r>
            <a:r>
              <a:t> beam modulations are characteristic of each interaction regime</a:t>
            </a:r>
          </a:p>
        </p:txBody>
      </p:sp>
      <p:grpSp>
        <p:nvGrpSpPr>
          <p:cNvPr id="347" name="Group"/>
          <p:cNvGrpSpPr/>
          <p:nvPr/>
        </p:nvGrpSpPr>
        <p:grpSpPr>
          <a:xfrm>
            <a:off x="463447" y="4184472"/>
            <a:ext cx="4016476" cy="406401"/>
            <a:chOff x="0" y="0"/>
            <a:chExt cx="4016474" cy="406400"/>
          </a:xfrm>
        </p:grpSpPr>
        <p:sp>
          <p:nvSpPr>
            <p:cNvPr id="345" name="C"/>
            <p:cNvSpPr/>
            <p:nvPr/>
          </p:nvSpPr>
          <p:spPr>
            <a:xfrm>
              <a:off x="0" y="0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346" name="Probe beam is modulated at ≈ λ0"/>
            <p:cNvSpPr txBox="1"/>
            <p:nvPr/>
          </p:nvSpPr>
          <p:spPr>
            <a:xfrm>
              <a:off x="500665" y="0"/>
              <a:ext cx="3515810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1800"/>
              </a:pPr>
              <a:r>
                <a:t>Probe beam is modulated at ≈ λ</a:t>
              </a:r>
              <a:r>
                <a:rPr baseline="-5999"/>
                <a:t>0</a:t>
              </a:r>
            </a:p>
          </p:txBody>
        </p:sp>
      </p:grpSp>
      <p:sp>
        <p:nvSpPr>
          <p:cNvPr id="348" name="J. Yan et al. IEEE proceedings AAC 2018"/>
          <p:cNvSpPr txBox="1"/>
          <p:nvPr/>
        </p:nvSpPr>
        <p:spPr>
          <a:xfrm>
            <a:off x="323824" y="9450773"/>
            <a:ext cx="336555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9DA3B0"/>
                </a:solidFill>
              </a:defRPr>
            </a:lvl1pPr>
          </a:lstStyle>
          <a:p>
            <a:pPr/>
            <a:r>
              <a:t>J. Yan et al. IEEE proceedings AAC 2018</a:t>
            </a:r>
          </a:p>
        </p:txBody>
      </p:sp>
      <p:grpSp>
        <p:nvGrpSpPr>
          <p:cNvPr id="360" name="Group"/>
          <p:cNvGrpSpPr/>
          <p:nvPr/>
        </p:nvGrpSpPr>
        <p:grpSpPr>
          <a:xfrm>
            <a:off x="4904184" y="1022461"/>
            <a:ext cx="8128001" cy="4064001"/>
            <a:chOff x="0" y="0"/>
            <a:chExt cx="8128000" cy="4064000"/>
          </a:xfrm>
        </p:grpSpPr>
        <p:grpSp>
          <p:nvGrpSpPr>
            <p:cNvPr id="354" name="Group"/>
            <p:cNvGrpSpPr/>
            <p:nvPr/>
          </p:nvGrpSpPr>
          <p:grpSpPr>
            <a:xfrm>
              <a:off x="0" y="0"/>
              <a:ext cx="8128000" cy="4064000"/>
              <a:chOff x="0" y="0"/>
              <a:chExt cx="8128000" cy="4064000"/>
            </a:xfrm>
          </p:grpSpPr>
          <p:pic>
            <p:nvPicPr>
              <p:cNvPr id="349" name="E1BeamAPSDPP2018_2.png" descr="E1BeamAPSDPP2018_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8128000" cy="406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0" name="Line"/>
              <p:cNvSpPr/>
              <p:nvPr/>
            </p:nvSpPr>
            <p:spPr>
              <a:xfrm flipH="1" flipV="1">
                <a:off x="4194521" y="818232"/>
                <a:ext cx="985260" cy="256668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351" name="Line"/>
              <p:cNvSpPr/>
              <p:nvPr/>
            </p:nvSpPr>
            <p:spPr>
              <a:xfrm flipH="1" flipV="1">
                <a:off x="2095076" y="818232"/>
                <a:ext cx="985260" cy="256668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352" name="Line"/>
              <p:cNvSpPr/>
              <p:nvPr/>
            </p:nvSpPr>
            <p:spPr>
              <a:xfrm flipH="1" flipV="1">
                <a:off x="2755433" y="818232"/>
                <a:ext cx="985260" cy="256668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  <p:sp>
            <p:nvSpPr>
              <p:cNvPr id="353" name="Line"/>
              <p:cNvSpPr/>
              <p:nvPr/>
            </p:nvSpPr>
            <p:spPr>
              <a:xfrm flipH="1" flipV="1">
                <a:off x="3879010" y="818232"/>
                <a:ext cx="985260" cy="256668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</a:p>
            </p:txBody>
          </p:sp>
        </p:grpSp>
        <p:sp>
          <p:nvSpPr>
            <p:cNvPr id="355" name="Arrow"/>
            <p:cNvSpPr/>
            <p:nvPr/>
          </p:nvSpPr>
          <p:spPr>
            <a:xfrm>
              <a:off x="4934372" y="3577224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56" name="e- beam probe"/>
            <p:cNvSpPr txBox="1"/>
            <p:nvPr/>
          </p:nvSpPr>
          <p:spPr>
            <a:xfrm>
              <a:off x="1149257" y="285488"/>
              <a:ext cx="160911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8F00"/>
                  </a:solidFill>
                </a:defRPr>
              </a:pPr>
              <a:r>
                <a:t>e</a:t>
              </a:r>
              <a:r>
                <a:rPr baseline="31999"/>
                <a:t>-</a:t>
              </a:r>
              <a:r>
                <a:t> beam probe</a:t>
              </a:r>
            </a:p>
          </p:txBody>
        </p:sp>
        <p:sp>
          <p:nvSpPr>
            <p:cNvPr id="357" name="A"/>
            <p:cNvSpPr/>
            <p:nvPr/>
          </p:nvSpPr>
          <p:spPr>
            <a:xfrm>
              <a:off x="4627063" y="2635138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358" name="B"/>
            <p:cNvSpPr/>
            <p:nvPr/>
          </p:nvSpPr>
          <p:spPr>
            <a:xfrm>
              <a:off x="3930548" y="2635138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359" name="C"/>
            <p:cNvSpPr/>
            <p:nvPr/>
          </p:nvSpPr>
          <p:spPr>
            <a:xfrm>
              <a:off x="3014163" y="2635138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</a:t>
              </a:r>
            </a:p>
          </p:txBody>
        </p:sp>
      </p:grpSp>
      <p:grpSp>
        <p:nvGrpSpPr>
          <p:cNvPr id="377" name="Group"/>
          <p:cNvGrpSpPr/>
          <p:nvPr/>
        </p:nvGrpSpPr>
        <p:grpSpPr>
          <a:xfrm>
            <a:off x="872107" y="5292075"/>
            <a:ext cx="11641668" cy="3879553"/>
            <a:chOff x="0" y="0"/>
            <a:chExt cx="11641666" cy="3879552"/>
          </a:xfrm>
        </p:grpSpPr>
        <p:pic>
          <p:nvPicPr>
            <p:cNvPr id="361" name="P1X1_AtFirstDump.png" descr="P1X1_AtFirstDump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4538"/>
            <a:stretch>
              <a:fillRect/>
            </a:stretch>
          </p:blipFill>
          <p:spPr>
            <a:xfrm>
              <a:off x="0" y="0"/>
              <a:ext cx="6434667" cy="38795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2" name="P2X1_AtFirstDump.png" descr="P2X1_AtFirstDump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0" b="4785"/>
            <a:stretch>
              <a:fillRect/>
            </a:stretch>
          </p:blipFill>
          <p:spPr>
            <a:xfrm>
              <a:off x="5207000" y="4960"/>
              <a:ext cx="6434667" cy="38695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3" name="B"/>
            <p:cNvSpPr/>
            <p:nvPr/>
          </p:nvSpPr>
          <p:spPr>
            <a:xfrm>
              <a:off x="2633046" y="626124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364" name="C"/>
            <p:cNvSpPr/>
            <p:nvPr/>
          </p:nvSpPr>
          <p:spPr>
            <a:xfrm>
              <a:off x="1345475" y="626124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365" name="Line"/>
            <p:cNvSpPr/>
            <p:nvPr/>
          </p:nvSpPr>
          <p:spPr>
            <a:xfrm flipV="1">
              <a:off x="3572846" y="329197"/>
              <a:ext cx="1" cy="30438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6" name="Line"/>
            <p:cNvSpPr/>
            <p:nvPr/>
          </p:nvSpPr>
          <p:spPr>
            <a:xfrm flipV="1">
              <a:off x="1063862" y="308624"/>
              <a:ext cx="1" cy="30438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7" name="Line"/>
            <p:cNvSpPr/>
            <p:nvPr/>
          </p:nvSpPr>
          <p:spPr>
            <a:xfrm flipV="1">
              <a:off x="1995591" y="329197"/>
              <a:ext cx="1" cy="30438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8" name="Line"/>
            <p:cNvSpPr/>
            <p:nvPr/>
          </p:nvSpPr>
          <p:spPr>
            <a:xfrm flipV="1">
              <a:off x="3933316" y="321324"/>
              <a:ext cx="1" cy="30438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69" name="A"/>
            <p:cNvSpPr/>
            <p:nvPr/>
          </p:nvSpPr>
          <p:spPr>
            <a:xfrm>
              <a:off x="3573919" y="626124"/>
              <a:ext cx="368505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370" name="B"/>
            <p:cNvSpPr/>
            <p:nvPr/>
          </p:nvSpPr>
          <p:spPr>
            <a:xfrm>
              <a:off x="7881963" y="633997"/>
              <a:ext cx="368505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371" name="C"/>
            <p:cNvSpPr/>
            <p:nvPr/>
          </p:nvSpPr>
          <p:spPr>
            <a:xfrm>
              <a:off x="6594393" y="633997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372" name="Line"/>
            <p:cNvSpPr/>
            <p:nvPr/>
          </p:nvSpPr>
          <p:spPr>
            <a:xfrm flipV="1">
              <a:off x="8821764" y="337070"/>
              <a:ext cx="1" cy="30438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73" name="Line"/>
            <p:cNvSpPr/>
            <p:nvPr/>
          </p:nvSpPr>
          <p:spPr>
            <a:xfrm flipV="1">
              <a:off x="6312780" y="316497"/>
              <a:ext cx="1" cy="30438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74" name="Line"/>
            <p:cNvSpPr/>
            <p:nvPr/>
          </p:nvSpPr>
          <p:spPr>
            <a:xfrm flipV="1">
              <a:off x="7244509" y="337070"/>
              <a:ext cx="1" cy="30438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75" name="Line"/>
            <p:cNvSpPr/>
            <p:nvPr/>
          </p:nvSpPr>
          <p:spPr>
            <a:xfrm flipV="1">
              <a:off x="9182234" y="329198"/>
              <a:ext cx="1" cy="304385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76" name="A"/>
            <p:cNvSpPr/>
            <p:nvPr/>
          </p:nvSpPr>
          <p:spPr>
            <a:xfrm>
              <a:off x="8822837" y="633997"/>
              <a:ext cx="368504" cy="406401"/>
            </a:xfrm>
            <a:prstGeom prst="rect">
              <a:avLst/>
            </a:prstGeom>
            <a:solidFill>
              <a:srgbClr val="FF930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/>
              <a:r>
                <a:t>A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IMG_20190327_130131.jpg" descr="IMG_20190327_130131.jpg"/>
          <p:cNvPicPr>
            <a:picLocks noChangeAspect="1"/>
          </p:cNvPicPr>
          <p:nvPr/>
        </p:nvPicPr>
        <p:blipFill>
          <a:blip r:embed="rId2">
            <a:extLst/>
          </a:blip>
          <a:srcRect l="11791" t="0" r="13755" b="17094"/>
          <a:stretch>
            <a:fillRect/>
          </a:stretch>
        </p:blipFill>
        <p:spPr>
          <a:xfrm>
            <a:off x="1638747" y="1493635"/>
            <a:ext cx="9432342" cy="7877384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81" name="Experimental Layout"/>
          <p:cNvSpPr txBox="1"/>
          <p:nvPr/>
        </p:nvSpPr>
        <p:spPr>
          <a:xfrm>
            <a:off x="2403116" y="168494"/>
            <a:ext cx="85801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Experimental Layout</a:t>
            </a:r>
          </a:p>
        </p:txBody>
      </p:sp>
      <p:sp>
        <p:nvSpPr>
          <p:cNvPr id="382" name="Line"/>
          <p:cNvSpPr/>
          <p:nvPr/>
        </p:nvSpPr>
        <p:spPr>
          <a:xfrm flipH="1">
            <a:off x="2926134" y="1502390"/>
            <a:ext cx="1053714" cy="6162550"/>
          </a:xfrm>
          <a:prstGeom prst="line">
            <a:avLst/>
          </a:prstGeom>
          <a:ln w="1016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3" name="Line"/>
          <p:cNvSpPr/>
          <p:nvPr/>
        </p:nvSpPr>
        <p:spPr>
          <a:xfrm>
            <a:off x="2828353" y="7664939"/>
            <a:ext cx="5549762" cy="1"/>
          </a:xfrm>
          <a:prstGeom prst="line">
            <a:avLst/>
          </a:prstGeom>
          <a:ln w="1016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4" name="Line"/>
          <p:cNvSpPr/>
          <p:nvPr/>
        </p:nvSpPr>
        <p:spPr>
          <a:xfrm flipV="1">
            <a:off x="8378114" y="1387658"/>
            <a:ext cx="1" cy="6333522"/>
          </a:xfrm>
          <a:prstGeom prst="line">
            <a:avLst/>
          </a:prstGeom>
          <a:ln w="1016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85" name="CO2…"/>
          <p:cNvSpPr txBox="1"/>
          <p:nvPr/>
        </p:nvSpPr>
        <p:spPr>
          <a:xfrm>
            <a:off x="2798542" y="8493709"/>
            <a:ext cx="759969" cy="678434"/>
          </a:xfrm>
          <a:prstGeom prst="rect">
            <a:avLst/>
          </a:prstGeom>
          <a:solidFill>
            <a:srgbClr val="FF0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CO</a:t>
            </a:r>
            <a:r>
              <a:rPr baseline="-5999"/>
              <a:t>2</a:t>
            </a:r>
          </a:p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mirror</a:t>
            </a:r>
          </a:p>
        </p:txBody>
      </p:sp>
      <p:sp>
        <p:nvSpPr>
          <p:cNvPr id="386" name="CO2…"/>
          <p:cNvSpPr txBox="1"/>
          <p:nvPr/>
        </p:nvSpPr>
        <p:spPr>
          <a:xfrm>
            <a:off x="9152088" y="6207709"/>
            <a:ext cx="1098805" cy="678434"/>
          </a:xfrm>
          <a:prstGeom prst="rect">
            <a:avLst/>
          </a:prstGeom>
          <a:solidFill>
            <a:srgbClr val="FF0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CO</a:t>
            </a:r>
            <a:r>
              <a:rPr baseline="-5999"/>
              <a:t>2</a:t>
            </a:r>
          </a:p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parabola</a:t>
            </a:r>
          </a:p>
        </p:txBody>
      </p:sp>
      <p:sp>
        <p:nvSpPr>
          <p:cNvPr id="387" name="CO2"/>
          <p:cNvSpPr txBox="1"/>
          <p:nvPr/>
        </p:nvSpPr>
        <p:spPr>
          <a:xfrm>
            <a:off x="3707450" y="1112990"/>
            <a:ext cx="534079" cy="360934"/>
          </a:xfrm>
          <a:prstGeom prst="rect">
            <a:avLst/>
          </a:prstGeom>
          <a:solidFill>
            <a:srgbClr val="FF0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CO</a:t>
            </a:r>
            <a:r>
              <a:rPr baseline="-5999"/>
              <a:t>2</a:t>
            </a:r>
          </a:p>
        </p:txBody>
      </p:sp>
      <p:sp>
        <p:nvSpPr>
          <p:cNvPr id="388" name="Diagnostics"/>
          <p:cNvSpPr txBox="1"/>
          <p:nvPr/>
        </p:nvSpPr>
        <p:spPr>
          <a:xfrm>
            <a:off x="8002022" y="1026726"/>
            <a:ext cx="1447039" cy="360933"/>
          </a:xfrm>
          <a:prstGeom prst="rect">
            <a:avLst/>
          </a:prstGeom>
          <a:solidFill>
            <a:srgbClr val="FF0F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Diagnostics</a:t>
            </a:r>
          </a:p>
        </p:txBody>
      </p:sp>
      <p:sp>
        <p:nvSpPr>
          <p:cNvPr id="389" name="Oval"/>
          <p:cNvSpPr/>
          <p:nvPr/>
        </p:nvSpPr>
        <p:spPr>
          <a:xfrm>
            <a:off x="3413852" y="1493635"/>
            <a:ext cx="1121275" cy="307916"/>
          </a:xfrm>
          <a:prstGeom prst="ellipse">
            <a:avLst/>
          </a:prstGeom>
          <a:gradFill>
            <a:gsLst>
              <a:gs pos="0">
                <a:srgbClr val="FF0F00"/>
              </a:gs>
              <a:gs pos="79796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0" name="Line"/>
          <p:cNvSpPr/>
          <p:nvPr/>
        </p:nvSpPr>
        <p:spPr>
          <a:xfrm flipH="1" flipV="1">
            <a:off x="1663191" y="5307124"/>
            <a:ext cx="9579485" cy="1"/>
          </a:xfrm>
          <a:prstGeom prst="line">
            <a:avLst/>
          </a:prstGeom>
          <a:ln w="50800">
            <a:solidFill>
              <a:srgbClr val="9437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1" name="Spectrometer"/>
          <p:cNvSpPr txBox="1"/>
          <p:nvPr/>
        </p:nvSpPr>
        <p:spPr>
          <a:xfrm>
            <a:off x="0" y="5126658"/>
            <a:ext cx="1663193" cy="360933"/>
          </a:xfrm>
          <a:prstGeom prst="rect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Spectrometer</a:t>
            </a:r>
          </a:p>
        </p:txBody>
      </p:sp>
      <p:sp>
        <p:nvSpPr>
          <p:cNvPr id="392" name="Electron beam…"/>
          <p:cNvSpPr txBox="1"/>
          <p:nvPr/>
        </p:nvSpPr>
        <p:spPr>
          <a:xfrm>
            <a:off x="11206067" y="4967908"/>
            <a:ext cx="1832865" cy="678433"/>
          </a:xfrm>
          <a:prstGeom prst="rect">
            <a:avLst/>
          </a:prstGeom>
          <a:solidFill>
            <a:srgbClr val="9437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Electron beam</a:t>
            </a:r>
          </a:p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probe</a:t>
            </a:r>
          </a:p>
        </p:txBody>
      </p:sp>
      <p:sp>
        <p:nvSpPr>
          <p:cNvPr id="393" name="Oval"/>
          <p:cNvSpPr/>
          <p:nvPr/>
        </p:nvSpPr>
        <p:spPr>
          <a:xfrm rot="16200000">
            <a:off x="10241261" y="5262616"/>
            <a:ext cx="1310641" cy="89016"/>
          </a:xfrm>
          <a:prstGeom prst="ellipse">
            <a:avLst/>
          </a:prstGeom>
          <a:gradFill>
            <a:gsLst>
              <a:gs pos="0">
                <a:srgbClr val="9437FF"/>
              </a:gs>
              <a:gs pos="93757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4" name="Green…"/>
          <p:cNvSpPr txBox="1"/>
          <p:nvPr/>
        </p:nvSpPr>
        <p:spPr>
          <a:xfrm>
            <a:off x="8070556" y="8731108"/>
            <a:ext cx="839979" cy="678433"/>
          </a:xfrm>
          <a:prstGeom prst="rect">
            <a:avLst/>
          </a:prstGeom>
          <a:solidFill>
            <a:srgbClr val="61D8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Green</a:t>
            </a:r>
          </a:p>
          <a:p>
            <a: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Probe</a:t>
            </a:r>
          </a:p>
        </p:txBody>
      </p:sp>
      <p:sp>
        <p:nvSpPr>
          <p:cNvPr id="395" name="Line"/>
          <p:cNvSpPr/>
          <p:nvPr/>
        </p:nvSpPr>
        <p:spPr>
          <a:xfrm flipV="1">
            <a:off x="8490545" y="3564446"/>
            <a:ext cx="1" cy="5174286"/>
          </a:xfrm>
          <a:prstGeom prst="line">
            <a:avLst/>
          </a:prstGeom>
          <a:ln w="50800">
            <a:solidFill>
              <a:srgbClr val="00F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6" name="Oval"/>
          <p:cNvSpPr/>
          <p:nvPr/>
        </p:nvSpPr>
        <p:spPr>
          <a:xfrm>
            <a:off x="7673253" y="8424964"/>
            <a:ext cx="1634584" cy="88813"/>
          </a:xfrm>
          <a:prstGeom prst="ellipse">
            <a:avLst/>
          </a:prstGeom>
          <a:gradFill>
            <a:gsLst>
              <a:gs pos="0">
                <a:srgbClr val="008F00"/>
              </a:gs>
              <a:gs pos="93757">
                <a:srgbClr val="FFFFFF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97" name="Line"/>
          <p:cNvSpPr/>
          <p:nvPr/>
        </p:nvSpPr>
        <p:spPr>
          <a:xfrm>
            <a:off x="8489987" y="3469766"/>
            <a:ext cx="3140358" cy="1"/>
          </a:xfrm>
          <a:prstGeom prst="line">
            <a:avLst/>
          </a:prstGeom>
          <a:ln w="50800">
            <a:solidFill>
              <a:srgbClr val="00F9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398" name="Spectrometer"/>
          <p:cNvSpPr txBox="1"/>
          <p:nvPr/>
        </p:nvSpPr>
        <p:spPr>
          <a:xfrm>
            <a:off x="11691245" y="3289299"/>
            <a:ext cx="1663193" cy="360934"/>
          </a:xfrm>
          <a:prstGeom prst="rect">
            <a:avLst/>
          </a:prstGeom>
          <a:solidFill>
            <a:srgbClr val="61D83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2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Spectrometer</a:t>
            </a:r>
          </a:p>
        </p:txBody>
      </p:sp>
      <p:sp>
        <p:nvSpPr>
          <p:cNvPr id="399" name="Line"/>
          <p:cNvSpPr/>
          <p:nvPr/>
        </p:nvSpPr>
        <p:spPr>
          <a:xfrm flipH="1">
            <a:off x="5951289" y="5308394"/>
            <a:ext cx="112364" cy="4062814"/>
          </a:xfrm>
          <a:prstGeom prst="line">
            <a:avLst/>
          </a:prstGeom>
          <a:ln w="508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00" name="Rectangle"/>
          <p:cNvSpPr/>
          <p:nvPr/>
        </p:nvSpPr>
        <p:spPr>
          <a:xfrm rot="2700000">
            <a:off x="5977408" y="4672124"/>
            <a:ext cx="89016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01" name="BPM"/>
          <p:cNvSpPr txBox="1"/>
          <p:nvPr/>
        </p:nvSpPr>
        <p:spPr>
          <a:xfrm>
            <a:off x="5063509" y="4502789"/>
            <a:ext cx="1079450" cy="6477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BPM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04" name="Primary systems enabling the experiment have been completed:…"/>
          <p:cNvSpPr txBox="1"/>
          <p:nvPr/>
        </p:nvSpPr>
        <p:spPr>
          <a:xfrm>
            <a:off x="687631" y="999028"/>
            <a:ext cx="11906537" cy="665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/>
            <a:r>
              <a:t>Primary systems enabling the experiment have been completed:</a:t>
            </a:r>
          </a:p>
          <a:p>
            <a:pPr marL="444500" indent="-444500" algn="l">
              <a:buSzPct val="75000"/>
              <a:buChar char="•"/>
            </a:pPr>
            <a:r>
              <a:t>Gas delivery system — </a:t>
            </a:r>
            <a:r>
              <a:rPr>
                <a:solidFill>
                  <a:schemeClr val="accent2"/>
                </a:solidFill>
              </a:rPr>
              <a:t>Complete</a:t>
            </a:r>
            <a:r>
              <a:t> </a:t>
            </a:r>
            <a:r>
              <a:rPr>
                <a:solidFill>
                  <a:schemeClr val="accent2"/>
                </a:solidFill>
              </a:rPr>
              <a:t>and Tested</a:t>
            </a:r>
          </a:p>
          <a:p>
            <a:pPr marL="444500" indent="-444500" algn="l">
              <a:buSzPct val="75000"/>
              <a:buChar char="•"/>
            </a:pPr>
            <a:r>
              <a:t>Differential Pumping — </a:t>
            </a:r>
            <a:r>
              <a:rPr>
                <a:solidFill>
                  <a:schemeClr val="accent2"/>
                </a:solidFill>
              </a:rPr>
              <a:t>Complete and Tested </a:t>
            </a:r>
          </a:p>
          <a:p>
            <a:pPr marL="444500" indent="-444500" algn="l">
              <a:buSzPct val="75000"/>
              <a:buChar char="•"/>
            </a:pPr>
            <a:r>
              <a:t>CO2 Laser Delivery — </a:t>
            </a:r>
            <a:r>
              <a:rPr>
                <a:solidFill>
                  <a:schemeClr val="accent2"/>
                </a:solidFill>
              </a:rPr>
              <a:t>Complete</a:t>
            </a:r>
            <a:endParaRPr>
              <a:solidFill>
                <a:schemeClr val="accent2"/>
              </a:solidFill>
            </a:endParaRPr>
          </a:p>
          <a:p>
            <a:pPr marL="444500" indent="-444500" algn="l">
              <a:buSzPct val="75000"/>
              <a:buChar char="•"/>
            </a:pPr>
            <a:r>
              <a:t>Radiation Safety Study of the Experiment </a:t>
            </a:r>
            <a:r>
              <a:rPr>
                <a:solidFill>
                  <a:schemeClr val="accent2"/>
                </a:solidFill>
              </a:rPr>
              <a:t>— Complete</a:t>
            </a:r>
          </a:p>
          <a:p>
            <a:pPr algn="l"/>
          </a:p>
          <a:p>
            <a:pPr algn="l"/>
            <a:r>
              <a:t>Systems required for data acquisition are currently being tested and set up:</a:t>
            </a:r>
          </a:p>
          <a:p>
            <a:pPr marL="444500" indent="-444500" algn="l">
              <a:buSzPct val="75000"/>
              <a:buChar char="•"/>
            </a:pPr>
            <a:r>
              <a:t>BPM Systems and Imaging —</a:t>
            </a:r>
            <a:r>
              <a:rPr>
                <a:solidFill>
                  <a:schemeClr val="accent2"/>
                </a:solidFill>
              </a:rPr>
              <a:t>To be tested</a:t>
            </a:r>
            <a:endParaRPr>
              <a:solidFill>
                <a:schemeClr val="accent2"/>
              </a:solidFill>
            </a:endParaRPr>
          </a:p>
          <a:p>
            <a:pPr marL="444500" indent="-444500" algn="l">
              <a:buSzPct val="75000"/>
              <a:buChar char="•"/>
            </a:pPr>
            <a:r>
              <a:t>YAG Transport Path —</a:t>
            </a:r>
            <a:r>
              <a:rPr>
                <a:solidFill>
                  <a:schemeClr val="accent2"/>
                </a:solidFill>
              </a:rPr>
              <a:t> To be completed</a:t>
            </a:r>
          </a:p>
        </p:txBody>
      </p:sp>
      <p:sp>
        <p:nvSpPr>
          <p:cNvPr id="405" name="Status of the Experimental Preparation"/>
          <p:cNvSpPr txBox="1"/>
          <p:nvPr/>
        </p:nvSpPr>
        <p:spPr>
          <a:xfrm>
            <a:off x="2820213" y="194876"/>
            <a:ext cx="79319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Status of the Experimental Preparation</a:t>
            </a:r>
          </a:p>
        </p:txBody>
      </p:sp>
      <p:sp>
        <p:nvSpPr>
          <p:cNvPr id="406" name="We are almost there!"/>
          <p:cNvSpPr txBox="1"/>
          <p:nvPr/>
        </p:nvSpPr>
        <p:spPr>
          <a:xfrm>
            <a:off x="3852233" y="8053302"/>
            <a:ext cx="491880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We are almost there!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09" name="Enabling Laser e-beam Integration: Laser Transport"/>
          <p:cNvSpPr txBox="1"/>
          <p:nvPr/>
        </p:nvSpPr>
        <p:spPr>
          <a:xfrm>
            <a:off x="1456563" y="194876"/>
            <a:ext cx="1065047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Enabling Laser e-beam Integration: Laser Transport</a:t>
            </a:r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096" y="1123935"/>
            <a:ext cx="10466608" cy="7283465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>
            <a:off x="4566606" y="4177972"/>
            <a:ext cx="4428663" cy="1729579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2" name="Line"/>
          <p:cNvSpPr/>
          <p:nvPr/>
        </p:nvSpPr>
        <p:spPr>
          <a:xfrm flipH="1" flipV="1">
            <a:off x="7174757" y="1754367"/>
            <a:ext cx="136587" cy="2098020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3" name="Line"/>
          <p:cNvSpPr/>
          <p:nvPr/>
        </p:nvSpPr>
        <p:spPr>
          <a:xfrm flipH="1">
            <a:off x="4476454" y="1769337"/>
            <a:ext cx="2627077" cy="1325675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4" name="Line"/>
          <p:cNvSpPr/>
          <p:nvPr/>
        </p:nvSpPr>
        <p:spPr>
          <a:xfrm>
            <a:off x="4501940" y="3098831"/>
            <a:ext cx="56149" cy="1071368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5" name="Line"/>
          <p:cNvSpPr/>
          <p:nvPr/>
        </p:nvSpPr>
        <p:spPr>
          <a:xfrm>
            <a:off x="8959640" y="5892831"/>
            <a:ext cx="56149" cy="1071368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16" name="LWFA Chamber"/>
          <p:cNvSpPr txBox="1"/>
          <p:nvPr/>
        </p:nvSpPr>
        <p:spPr>
          <a:xfrm rot="1240624">
            <a:off x="6648357" y="7522219"/>
            <a:ext cx="2437921" cy="469901"/>
          </a:xfrm>
          <a:prstGeom prst="rect">
            <a:avLst/>
          </a:prstGeom>
          <a:solidFill>
            <a:srgbClr val="FFFFFF">
              <a:alpha val="62448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5"/>
                </a:solidFill>
              </a:defRPr>
            </a:lvl1pPr>
          </a:lstStyle>
          <a:p>
            <a:pPr/>
            <a:r>
              <a:t>LWFA Chamber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tangle"/>
          <p:cNvSpPr/>
          <p:nvPr/>
        </p:nvSpPr>
        <p:spPr>
          <a:xfrm>
            <a:off x="276617" y="1022334"/>
            <a:ext cx="12451566" cy="7884909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19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20" name="Enabling Laser e-beam Integration: Differential Pumping"/>
          <p:cNvSpPr txBox="1"/>
          <p:nvPr/>
        </p:nvSpPr>
        <p:spPr>
          <a:xfrm>
            <a:off x="990904" y="194876"/>
            <a:ext cx="115817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Enabling Laser e-beam Integration: Differential Pumping</a:t>
            </a:r>
          </a:p>
        </p:txBody>
      </p:sp>
      <p:pic>
        <p:nvPicPr>
          <p:cNvPr id="421" name="image002.png" descr="image00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504"/>
          <a:stretch>
            <a:fillRect/>
          </a:stretch>
        </p:blipFill>
        <p:spPr>
          <a:xfrm>
            <a:off x="373860" y="1201517"/>
            <a:ext cx="12354348" cy="7705755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Chamber:Helium 0.03 Torr"/>
          <p:cNvSpPr txBox="1"/>
          <p:nvPr/>
        </p:nvSpPr>
        <p:spPr>
          <a:xfrm>
            <a:off x="10496909" y="2262215"/>
            <a:ext cx="1651954" cy="12065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Chamber:Helium 0.03 Torr</a:t>
            </a:r>
          </a:p>
        </p:txBody>
      </p:sp>
      <p:sp>
        <p:nvSpPr>
          <p:cNvPr id="423" name="P= 0.03 Torr"/>
          <p:cNvSpPr txBox="1"/>
          <p:nvPr/>
        </p:nvSpPr>
        <p:spPr>
          <a:xfrm>
            <a:off x="8904703" y="1682962"/>
            <a:ext cx="1912061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0.03 Torr</a:t>
            </a:r>
          </a:p>
        </p:txBody>
      </p:sp>
      <p:sp>
        <p:nvSpPr>
          <p:cNvPr id="424" name="P= 3.7e-5 Torr"/>
          <p:cNvSpPr txBox="1"/>
          <p:nvPr/>
        </p:nvSpPr>
        <p:spPr>
          <a:xfrm>
            <a:off x="6443864" y="1568662"/>
            <a:ext cx="214702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3.7e-5 Torr</a:t>
            </a:r>
          </a:p>
        </p:txBody>
      </p:sp>
      <p:sp>
        <p:nvSpPr>
          <p:cNvPr id="425" name="P= 3.5e-8 Torr"/>
          <p:cNvSpPr txBox="1"/>
          <p:nvPr/>
        </p:nvSpPr>
        <p:spPr>
          <a:xfrm>
            <a:off x="3269875" y="1813137"/>
            <a:ext cx="214702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3.5e-8 Torr</a:t>
            </a:r>
          </a:p>
        </p:txBody>
      </p:sp>
      <p:sp>
        <p:nvSpPr>
          <p:cNvPr id="426" name="P= 1e-8"/>
          <p:cNvSpPr txBox="1"/>
          <p:nvPr/>
        </p:nvSpPr>
        <p:spPr>
          <a:xfrm>
            <a:off x="470163" y="3203602"/>
            <a:ext cx="1642429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1e-8</a:t>
            </a:r>
          </a:p>
        </p:txBody>
      </p:sp>
      <p:sp>
        <p:nvSpPr>
          <p:cNvPr id="427" name="φ 6.35x140 mm"/>
          <p:cNvSpPr txBox="1"/>
          <p:nvPr/>
        </p:nvSpPr>
        <p:spPr>
          <a:xfrm>
            <a:off x="6994066" y="3173440"/>
            <a:ext cx="2311080" cy="4191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φ 6.35x140 mm</a:t>
            </a:r>
          </a:p>
        </p:txBody>
      </p:sp>
      <p:sp>
        <p:nvSpPr>
          <p:cNvPr id="428" name="φ 6.35x200 mm"/>
          <p:cNvSpPr txBox="1"/>
          <p:nvPr/>
        </p:nvSpPr>
        <p:spPr>
          <a:xfrm>
            <a:off x="4239941" y="3173440"/>
            <a:ext cx="2311081" cy="4191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φ 6.35x200 mm</a:t>
            </a:r>
          </a:p>
        </p:txBody>
      </p:sp>
      <p:sp>
        <p:nvSpPr>
          <p:cNvPr id="429" name="φ 6.35x60 mm"/>
          <p:cNvSpPr txBox="1"/>
          <p:nvPr/>
        </p:nvSpPr>
        <p:spPr>
          <a:xfrm>
            <a:off x="2117353" y="3153806"/>
            <a:ext cx="1651954" cy="7366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φ 6.35x60 mm</a:t>
            </a:r>
          </a:p>
        </p:txBody>
      </p:sp>
      <p:sp>
        <p:nvSpPr>
          <p:cNvPr id="430" name="P= 3.7e-5 Torr"/>
          <p:cNvSpPr txBox="1"/>
          <p:nvPr/>
        </p:nvSpPr>
        <p:spPr>
          <a:xfrm>
            <a:off x="7257947" y="4260284"/>
            <a:ext cx="214702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3.7e-5 Torr</a:t>
            </a:r>
          </a:p>
        </p:txBody>
      </p:sp>
      <p:sp>
        <p:nvSpPr>
          <p:cNvPr id="431" name="P= 0.03 Torr"/>
          <p:cNvSpPr txBox="1"/>
          <p:nvPr/>
        </p:nvSpPr>
        <p:spPr>
          <a:xfrm>
            <a:off x="10501672" y="4079902"/>
            <a:ext cx="191206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0.03 Torr</a:t>
            </a:r>
          </a:p>
        </p:txBody>
      </p:sp>
      <p:pic>
        <p:nvPicPr>
          <p:cNvPr id="4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25341" y="5331254"/>
            <a:ext cx="16002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Rectangle"/>
          <p:cNvSpPr/>
          <p:nvPr/>
        </p:nvSpPr>
        <p:spPr>
          <a:xfrm>
            <a:off x="10536968" y="5331254"/>
            <a:ext cx="2035929" cy="12700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4" name="P= 0.02 Torr"/>
          <p:cNvSpPr txBox="1"/>
          <p:nvPr/>
        </p:nvSpPr>
        <p:spPr>
          <a:xfrm>
            <a:off x="7193576" y="5250291"/>
            <a:ext cx="191206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0.02 Torr</a:t>
            </a:r>
          </a:p>
        </p:txBody>
      </p:sp>
      <p:sp>
        <p:nvSpPr>
          <p:cNvPr id="435" name="P= 3.4e-8 Torr"/>
          <p:cNvSpPr txBox="1"/>
          <p:nvPr/>
        </p:nvSpPr>
        <p:spPr>
          <a:xfrm>
            <a:off x="2183419" y="4015809"/>
            <a:ext cx="2147020" cy="479426"/>
          </a:xfrm>
          <a:prstGeom prst="rect">
            <a:avLst/>
          </a:prstGeom>
          <a:solidFill>
            <a:srgbClr val="F7F7F7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P= 3.4e-8 Torr</a:t>
            </a:r>
          </a:p>
        </p:txBody>
      </p:sp>
      <p:sp>
        <p:nvSpPr>
          <p:cNvPr id="436" name="Rectangle"/>
          <p:cNvSpPr/>
          <p:nvPr/>
        </p:nvSpPr>
        <p:spPr>
          <a:xfrm>
            <a:off x="4335201" y="3929090"/>
            <a:ext cx="1342461" cy="652865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7" name="Rectangle"/>
          <p:cNvSpPr/>
          <p:nvPr/>
        </p:nvSpPr>
        <p:spPr>
          <a:xfrm>
            <a:off x="2066553" y="6606417"/>
            <a:ext cx="1690054" cy="6477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438" name="Rectangle"/>
          <p:cNvSpPr/>
          <p:nvPr/>
        </p:nvSpPr>
        <p:spPr>
          <a:xfrm>
            <a:off x="2178657" y="5572554"/>
            <a:ext cx="1921585" cy="48895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pic>
        <p:nvPicPr>
          <p:cNvPr id="43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6634" y="5617004"/>
            <a:ext cx="512802" cy="488951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Simulation results courtesy of Leybold"/>
          <p:cNvSpPr txBox="1"/>
          <p:nvPr/>
        </p:nvSpPr>
        <p:spPr>
          <a:xfrm>
            <a:off x="7362787" y="8907242"/>
            <a:ext cx="536539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2400"/>
            </a:lvl1pPr>
          </a:lstStyle>
          <a:p>
            <a:pPr/>
            <a:r>
              <a:t>Simulation results courtesy of Leybold </a:t>
            </a:r>
          </a:p>
        </p:txBody>
      </p:sp>
      <p:sp>
        <p:nvSpPr>
          <p:cNvPr id="441" name="Line"/>
          <p:cNvSpPr/>
          <p:nvPr/>
        </p:nvSpPr>
        <p:spPr>
          <a:xfrm flipH="1" flipV="1">
            <a:off x="3265112" y="1340447"/>
            <a:ext cx="663135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42" name="Electron Beamline: 1e-8 Torr"/>
          <p:cNvSpPr txBox="1"/>
          <p:nvPr/>
        </p:nvSpPr>
        <p:spPr>
          <a:xfrm>
            <a:off x="430615" y="1279487"/>
            <a:ext cx="1651954" cy="1206501"/>
          </a:xfrm>
          <a:prstGeom prst="rect">
            <a:avLst/>
          </a:prstGeom>
          <a:solidFill>
            <a:srgbClr val="F7F7F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Electron Beamline: 1e-8 Torr</a:t>
            </a:r>
          </a:p>
        </p:txBody>
      </p:sp>
      <p:pic>
        <p:nvPicPr>
          <p:cNvPr id="44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07" y="8678642"/>
            <a:ext cx="855985" cy="105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15148" y="8786592"/>
            <a:ext cx="2324101" cy="71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47" name="LWFA Experimental Chamber"/>
          <p:cNvSpPr txBox="1"/>
          <p:nvPr/>
        </p:nvSpPr>
        <p:spPr>
          <a:xfrm>
            <a:off x="3447161" y="180607"/>
            <a:ext cx="611047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LWFA Experimental Chamber</a:t>
            </a:r>
          </a:p>
        </p:txBody>
      </p:sp>
      <p:pic>
        <p:nvPicPr>
          <p:cNvPr id="448" name="IMG_0688.jpeg" descr="IMG_0688.jpeg"/>
          <p:cNvPicPr>
            <a:picLocks noChangeAspect="1"/>
          </p:cNvPicPr>
          <p:nvPr/>
        </p:nvPicPr>
        <p:blipFill>
          <a:blip r:embed="rId2">
            <a:extLst/>
          </a:blip>
          <a:srcRect l="0" t="14213" r="0" b="11847"/>
          <a:stretch>
            <a:fillRect/>
          </a:stretch>
        </p:blipFill>
        <p:spPr>
          <a:xfrm>
            <a:off x="3342580" y="1509365"/>
            <a:ext cx="7315201" cy="7211765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Line"/>
          <p:cNvSpPr/>
          <p:nvPr/>
        </p:nvSpPr>
        <p:spPr>
          <a:xfrm flipH="1" flipV="1">
            <a:off x="7883612" y="2393235"/>
            <a:ext cx="1542604" cy="1129358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0" name="Line"/>
          <p:cNvSpPr/>
          <p:nvPr/>
        </p:nvSpPr>
        <p:spPr>
          <a:xfrm>
            <a:off x="7838070" y="2426225"/>
            <a:ext cx="156766" cy="4676628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1" name="Line"/>
          <p:cNvSpPr/>
          <p:nvPr/>
        </p:nvSpPr>
        <p:spPr>
          <a:xfrm flipH="1" flipV="1">
            <a:off x="5666966" y="6747897"/>
            <a:ext cx="2351236" cy="331489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2" name="CO2 In"/>
          <p:cNvSpPr txBox="1"/>
          <p:nvPr/>
        </p:nvSpPr>
        <p:spPr>
          <a:xfrm>
            <a:off x="8237880" y="6411202"/>
            <a:ext cx="999440" cy="436396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CO2 In</a:t>
            </a:r>
          </a:p>
        </p:txBody>
      </p:sp>
      <p:sp>
        <p:nvSpPr>
          <p:cNvPr id="453" name="Line"/>
          <p:cNvSpPr/>
          <p:nvPr/>
        </p:nvSpPr>
        <p:spPr>
          <a:xfrm>
            <a:off x="5791299" y="4201685"/>
            <a:ext cx="81922" cy="1563150"/>
          </a:xfrm>
          <a:prstGeom prst="line">
            <a:avLst/>
          </a:prstGeom>
          <a:ln w="63500">
            <a:solidFill>
              <a:srgbClr val="9437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4" name="Line"/>
          <p:cNvSpPr/>
          <p:nvPr/>
        </p:nvSpPr>
        <p:spPr>
          <a:xfrm>
            <a:off x="4406999" y="4417585"/>
            <a:ext cx="81922" cy="1563150"/>
          </a:xfrm>
          <a:prstGeom prst="line">
            <a:avLst/>
          </a:prstGeom>
          <a:ln w="63500">
            <a:solidFill>
              <a:srgbClr val="9437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5" name="Line"/>
          <p:cNvSpPr/>
          <p:nvPr/>
        </p:nvSpPr>
        <p:spPr>
          <a:xfrm>
            <a:off x="5230899" y="7541149"/>
            <a:ext cx="1234333" cy="200623"/>
          </a:xfrm>
          <a:prstGeom prst="line">
            <a:avLst/>
          </a:prstGeom>
          <a:ln w="63500">
            <a:solidFill>
              <a:srgbClr val="FF0F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56" name="CO2 Out"/>
          <p:cNvSpPr txBox="1"/>
          <p:nvPr/>
        </p:nvSpPr>
        <p:spPr>
          <a:xfrm>
            <a:off x="6511124" y="7579602"/>
            <a:ext cx="1227152" cy="436396"/>
          </a:xfrm>
          <a:prstGeom prst="rect">
            <a:avLst/>
          </a:prstGeom>
          <a:solidFill>
            <a:srgbClr val="EE220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CO2 Out</a:t>
            </a:r>
          </a:p>
        </p:txBody>
      </p:sp>
      <p:sp>
        <p:nvSpPr>
          <p:cNvPr id="457" name="BPM 3"/>
          <p:cNvSpPr txBox="1"/>
          <p:nvPr/>
        </p:nvSpPr>
        <p:spPr>
          <a:xfrm>
            <a:off x="5301818" y="3502902"/>
            <a:ext cx="978764" cy="436396"/>
          </a:xfrm>
          <a:prstGeom prst="rect">
            <a:avLst/>
          </a:prstGeom>
          <a:solidFill>
            <a:srgbClr val="893D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BPM 3</a:t>
            </a:r>
          </a:p>
        </p:txBody>
      </p:sp>
      <p:sp>
        <p:nvSpPr>
          <p:cNvPr id="458" name="BPM 2"/>
          <p:cNvSpPr txBox="1"/>
          <p:nvPr/>
        </p:nvSpPr>
        <p:spPr>
          <a:xfrm>
            <a:off x="3828618" y="3731502"/>
            <a:ext cx="978764" cy="436396"/>
          </a:xfrm>
          <a:prstGeom prst="rect">
            <a:avLst/>
          </a:prstGeom>
          <a:solidFill>
            <a:srgbClr val="893DF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BPM 2</a:t>
            </a:r>
          </a:p>
        </p:txBody>
      </p:sp>
      <p:sp>
        <p:nvSpPr>
          <p:cNvPr id="459" name="Line"/>
          <p:cNvSpPr/>
          <p:nvPr/>
        </p:nvSpPr>
        <p:spPr>
          <a:xfrm flipV="1">
            <a:off x="3329881" y="5533109"/>
            <a:ext cx="3936769" cy="1414754"/>
          </a:xfrm>
          <a:prstGeom prst="line">
            <a:avLst/>
          </a:prstGeom>
          <a:ln w="63500">
            <a:solidFill>
              <a:srgbClr val="00A2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sz="3200"/>
            </a:pPr>
          </a:p>
        </p:txBody>
      </p:sp>
      <p:sp>
        <p:nvSpPr>
          <p:cNvPr id="460" name="e-beam"/>
          <p:cNvSpPr txBox="1"/>
          <p:nvPr/>
        </p:nvSpPr>
        <p:spPr>
          <a:xfrm>
            <a:off x="6370091" y="4988802"/>
            <a:ext cx="1102818" cy="436396"/>
          </a:xfrm>
          <a:prstGeom prst="rect">
            <a:avLst/>
          </a:prstGeom>
          <a:solidFill>
            <a:srgbClr val="00A2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e-beam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63" name="Differential Pumping Stages"/>
          <p:cNvSpPr txBox="1"/>
          <p:nvPr/>
        </p:nvSpPr>
        <p:spPr>
          <a:xfrm>
            <a:off x="3608095" y="236272"/>
            <a:ext cx="578861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Differential Pumping Stages</a:t>
            </a:r>
          </a:p>
        </p:txBody>
      </p:sp>
      <p:pic>
        <p:nvPicPr>
          <p:cNvPr id="464" name="IMG_0065.jpeg" descr="IMG_006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591" y="1336157"/>
            <a:ext cx="6084318" cy="811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G_0055.jpeg" descr="IMG_005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11633" y="1336158"/>
            <a:ext cx="6084317" cy="8112422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tage 1"/>
          <p:cNvSpPr txBox="1"/>
          <p:nvPr/>
        </p:nvSpPr>
        <p:spPr>
          <a:xfrm>
            <a:off x="10706138" y="1336157"/>
            <a:ext cx="1689813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Stage 1</a:t>
            </a:r>
          </a:p>
        </p:txBody>
      </p:sp>
      <p:sp>
        <p:nvSpPr>
          <p:cNvPr id="467" name="Stage 2"/>
          <p:cNvSpPr txBox="1"/>
          <p:nvPr/>
        </p:nvSpPr>
        <p:spPr>
          <a:xfrm>
            <a:off x="4505097" y="1336157"/>
            <a:ext cx="1689812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Stage 2</a:t>
            </a:r>
          </a:p>
        </p:txBody>
      </p:sp>
      <p:sp>
        <p:nvSpPr>
          <p:cNvPr id="468" name="Beam line"/>
          <p:cNvSpPr txBox="1"/>
          <p:nvPr/>
        </p:nvSpPr>
        <p:spPr>
          <a:xfrm>
            <a:off x="10003011" y="7659762"/>
            <a:ext cx="2147012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Beam line</a:t>
            </a:r>
          </a:p>
        </p:txBody>
      </p:sp>
      <p:sp>
        <p:nvSpPr>
          <p:cNvPr id="469" name="Line"/>
          <p:cNvSpPr/>
          <p:nvPr/>
        </p:nvSpPr>
        <p:spPr>
          <a:xfrm flipH="1" flipV="1">
            <a:off x="6993785" y="8292526"/>
            <a:ext cx="4801790" cy="490669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0" name="Line"/>
          <p:cNvSpPr/>
          <p:nvPr/>
        </p:nvSpPr>
        <p:spPr>
          <a:xfrm flipH="1" flipV="1">
            <a:off x="1738013" y="3850601"/>
            <a:ext cx="4449507" cy="786626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71" name="Beam line"/>
          <p:cNvSpPr txBox="1"/>
          <p:nvPr/>
        </p:nvSpPr>
        <p:spPr>
          <a:xfrm>
            <a:off x="4047897" y="3566468"/>
            <a:ext cx="2147012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Beam line</a:t>
            </a:r>
          </a:p>
        </p:txBody>
      </p:sp>
      <p:sp>
        <p:nvSpPr>
          <p:cNvPr id="472" name="Pump 1"/>
          <p:cNvSpPr txBox="1"/>
          <p:nvPr/>
        </p:nvSpPr>
        <p:spPr>
          <a:xfrm>
            <a:off x="10320612" y="2641600"/>
            <a:ext cx="1689355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Pump 1</a:t>
            </a:r>
          </a:p>
        </p:txBody>
      </p:sp>
      <p:sp>
        <p:nvSpPr>
          <p:cNvPr id="473" name="Pump 2"/>
          <p:cNvSpPr txBox="1"/>
          <p:nvPr/>
        </p:nvSpPr>
        <p:spPr>
          <a:xfrm>
            <a:off x="1738013" y="5600700"/>
            <a:ext cx="1689355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Pump 2</a:t>
            </a:r>
          </a:p>
        </p:txBody>
      </p:sp>
      <p:sp>
        <p:nvSpPr>
          <p:cNvPr id="474" name="Pump 3"/>
          <p:cNvSpPr txBox="1"/>
          <p:nvPr/>
        </p:nvSpPr>
        <p:spPr>
          <a:xfrm>
            <a:off x="2079780" y="7174355"/>
            <a:ext cx="1689355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Pump 3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77" name="IMG_0059.jpeg" descr="IMG_005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058" y="1022334"/>
            <a:ext cx="10465150" cy="7848863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Experimental Hall"/>
          <p:cNvSpPr txBox="1"/>
          <p:nvPr/>
        </p:nvSpPr>
        <p:spPr>
          <a:xfrm>
            <a:off x="4654397" y="176526"/>
            <a:ext cx="369600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Experimental Hall</a:t>
            </a:r>
          </a:p>
        </p:txBody>
      </p:sp>
      <p:sp>
        <p:nvSpPr>
          <p:cNvPr id="479" name="Laser Transport"/>
          <p:cNvSpPr txBox="1"/>
          <p:nvPr/>
        </p:nvSpPr>
        <p:spPr>
          <a:xfrm>
            <a:off x="3195015" y="2456402"/>
            <a:ext cx="3307385" cy="647701"/>
          </a:xfrm>
          <a:prstGeom prst="rect">
            <a:avLst/>
          </a:prstGeom>
          <a:solidFill>
            <a:srgbClr val="FFFFFF">
              <a:alpha val="78949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/>
            <a:r>
              <a:t>Laser Transport</a:t>
            </a:r>
          </a:p>
        </p:txBody>
      </p:sp>
      <p:sp>
        <p:nvSpPr>
          <p:cNvPr id="480" name="Line"/>
          <p:cNvSpPr/>
          <p:nvPr/>
        </p:nvSpPr>
        <p:spPr>
          <a:xfrm>
            <a:off x="2253125" y="3483666"/>
            <a:ext cx="7668832" cy="1161963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481" name="Line"/>
          <p:cNvSpPr/>
          <p:nvPr/>
        </p:nvSpPr>
        <p:spPr>
          <a:xfrm>
            <a:off x="10074356" y="4631399"/>
            <a:ext cx="1" cy="1497278"/>
          </a:xfrm>
          <a:prstGeom prst="line">
            <a:avLst/>
          </a:prstGeom>
          <a:ln w="762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Histo.png" descr="Histo.png"/>
          <p:cNvPicPr>
            <a:picLocks noChangeAspect="1"/>
          </p:cNvPicPr>
          <p:nvPr/>
        </p:nvPicPr>
        <p:blipFill>
          <a:blip r:embed="rId2">
            <a:extLst/>
          </a:blip>
          <a:srcRect l="4620" t="3423" r="16731" b="0"/>
          <a:stretch>
            <a:fillRect/>
          </a:stretch>
        </p:blipFill>
        <p:spPr>
          <a:xfrm>
            <a:off x="7026275" y="1034305"/>
            <a:ext cx="5543501" cy="4538118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Text"/>
          <p:cNvSpPr txBox="1"/>
          <p:nvPr>
            <p:ph type="body" idx="13"/>
          </p:nvPr>
        </p:nvSpPr>
        <p:spPr>
          <a:xfrm>
            <a:off x="6311633" y="9377142"/>
            <a:ext cx="381534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491" name="Self-trapped plasma electrons reach 60 MeV"/>
          <p:cNvSpPr txBox="1"/>
          <p:nvPr/>
        </p:nvSpPr>
        <p:spPr>
          <a:xfrm>
            <a:off x="1100615" y="252026"/>
            <a:ext cx="108035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pPr/>
            <a:r>
              <a:t>Self-trapped plasma electrons reach 60 MeV</a:t>
            </a:r>
          </a:p>
        </p:txBody>
      </p:sp>
      <p:pic>
        <p:nvPicPr>
          <p:cNvPr id="492" name="AccH2ElecDiverHisto.png" descr="AccH2ElecDiverHist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4723"/>
          <a:stretch>
            <a:fillRect/>
          </a:stretch>
        </p:blipFill>
        <p:spPr>
          <a:xfrm>
            <a:off x="5664200" y="5295900"/>
            <a:ext cx="7048500" cy="4477048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Peak around 4 MeV"/>
          <p:cNvSpPr txBox="1"/>
          <p:nvPr/>
        </p:nvSpPr>
        <p:spPr>
          <a:xfrm>
            <a:off x="8897127" y="1440765"/>
            <a:ext cx="329981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Peak around 4 MeV</a:t>
            </a:r>
          </a:p>
        </p:txBody>
      </p:sp>
      <p:pic>
        <p:nvPicPr>
          <p:cNvPr id="494" name="ForLPAWTalkAccElec.png" descr="ForLPAWTalkAccElec.png"/>
          <p:cNvPicPr>
            <a:picLocks noChangeAspect="1"/>
          </p:cNvPicPr>
          <p:nvPr/>
        </p:nvPicPr>
        <p:blipFill>
          <a:blip r:embed="rId4">
            <a:extLst/>
          </a:blip>
          <a:srcRect l="0" t="2767" r="0" b="0"/>
          <a:stretch>
            <a:fillRect/>
          </a:stretch>
        </p:blipFill>
        <p:spPr>
          <a:xfrm>
            <a:off x="-228600" y="1031726"/>
            <a:ext cx="7048500" cy="4568974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Accelerated electrons"/>
          <p:cNvSpPr txBox="1"/>
          <p:nvPr/>
        </p:nvSpPr>
        <p:spPr>
          <a:xfrm>
            <a:off x="1188227" y="1440765"/>
            <a:ext cx="252526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Accelerated electrons</a:t>
            </a:r>
          </a:p>
        </p:txBody>
      </p:sp>
      <p:pic>
        <p:nvPicPr>
          <p:cNvPr id="496" name="frame_35.png" descr="frame_35.png"/>
          <p:cNvPicPr>
            <a:picLocks noChangeAspect="1"/>
          </p:cNvPicPr>
          <p:nvPr/>
        </p:nvPicPr>
        <p:blipFill>
          <a:blip r:embed="rId5">
            <a:extLst/>
          </a:blip>
          <a:srcRect l="91501" t="11618" r="3403" b="21827"/>
          <a:stretch>
            <a:fillRect/>
          </a:stretch>
        </p:blipFill>
        <p:spPr>
          <a:xfrm>
            <a:off x="6348214" y="1384151"/>
            <a:ext cx="359073" cy="31273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Text"/>
          <p:cNvSpPr txBox="1"/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49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"/>
          <p:cNvSpPr txBox="1"/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"/>
          <p:cNvSpPr txBox="1"/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0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"/>
          <p:cNvSpPr txBox="1"/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Text"/>
          <p:cNvSpPr txBox="1"/>
          <p:nvPr>
            <p:ph type="body" idx="13"/>
          </p:nvPr>
        </p:nvSpPr>
        <p:spPr>
          <a:xfrm>
            <a:off x="6332270" y="9397779"/>
            <a:ext cx="340260" cy="342901"/>
          </a:xfrm>
          <a:prstGeom prst="rect">
            <a:avLst/>
          </a:prstGeom>
        </p:spPr>
        <p:txBody>
          <a:bodyPr/>
          <a:lstStyle/>
          <a:p>
            <a:pPr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pic>
        <p:nvPicPr>
          <p:cNvPr id="51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0400" y="14478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Group"/>
          <p:cNvGrpSpPr/>
          <p:nvPr/>
        </p:nvGrpSpPr>
        <p:grpSpPr>
          <a:xfrm>
            <a:off x="2886908" y="2707154"/>
            <a:ext cx="7499538" cy="6862076"/>
            <a:chOff x="0" y="0"/>
            <a:chExt cx="7499536" cy="6862075"/>
          </a:xfrm>
        </p:grpSpPr>
        <p:pic>
          <p:nvPicPr>
            <p:cNvPr id="188" name="RhoElecBeam_02cm.png" descr="RhoElecBeam_02cm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7499537" cy="374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9" name="E1_02cm.png" descr="E1_02cm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112307"/>
              <a:ext cx="7499537" cy="3749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0" name="Arrow"/>
            <p:cNvSpPr/>
            <p:nvPr/>
          </p:nvSpPr>
          <p:spPr>
            <a:xfrm>
              <a:off x="4752440" y="6362711"/>
              <a:ext cx="588637" cy="399976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91" name="Rectangle"/>
            <p:cNvSpPr/>
            <p:nvPr/>
          </p:nvSpPr>
          <p:spPr>
            <a:xfrm>
              <a:off x="5724646" y="2758683"/>
              <a:ext cx="363797" cy="37810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2" name="Rectangle"/>
            <p:cNvSpPr/>
            <p:nvPr/>
          </p:nvSpPr>
          <p:spPr>
            <a:xfrm>
              <a:off x="6812079" y="2896175"/>
              <a:ext cx="363797" cy="37810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</p:grpSp>
      <p:sp>
        <p:nvSpPr>
          <p:cNvPr id="194" name="Bubbles driven by CO2 laser (~10µm λ0) are ≈170µm long"/>
          <p:cNvSpPr txBox="1"/>
          <p:nvPr/>
        </p:nvSpPr>
        <p:spPr>
          <a:xfrm>
            <a:off x="997874" y="252026"/>
            <a:ext cx="1100905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Bubbles driven by CO</a:t>
            </a:r>
            <a:r>
              <a:rPr baseline="-5999"/>
              <a:t>2</a:t>
            </a:r>
            <a:r>
              <a:t> laser (~10µm λ</a:t>
            </a:r>
            <a:r>
              <a:rPr baseline="-5999"/>
              <a:t>0</a:t>
            </a:r>
            <a:r>
              <a:t>) are ≈170µm long</a:t>
            </a:r>
          </a:p>
        </p:txBody>
      </p:sp>
      <p:sp>
        <p:nvSpPr>
          <p:cNvPr id="195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196" name="Unique ATF’s CO2 laser system has λ0≈10 µm and TW-class pulses…"/>
          <p:cNvSpPr txBox="1"/>
          <p:nvPr/>
        </p:nvSpPr>
        <p:spPr>
          <a:xfrm>
            <a:off x="53484" y="1025736"/>
            <a:ext cx="12897832" cy="1648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60000"/>
              </a:lnSpc>
              <a:defRPr sz="2400"/>
            </a:pPr>
            <a:r>
              <a:t>Unique ATF’s CO</a:t>
            </a:r>
            <a:r>
              <a:rPr baseline="-5999"/>
              <a:t>2</a:t>
            </a:r>
            <a:r>
              <a:t> laser system has λ</a:t>
            </a:r>
            <a:r>
              <a:rPr baseline="-5999"/>
              <a:t>0</a:t>
            </a:r>
            <a:r>
              <a:t>≈10 µm and TW-class pulses</a:t>
            </a:r>
          </a:p>
          <a:p>
            <a:pPr>
              <a:lnSpc>
                <a:spcPct val="160000"/>
              </a:lnSpc>
              <a:defRPr sz="2400"/>
            </a:pPr>
            <a:r>
              <a:t>If compressed to ≈200 fs, it will drive plasma wakefields with bubbles as long as 170µm</a:t>
            </a:r>
          </a:p>
          <a:p>
            <a:pPr>
              <a:lnSpc>
                <a:spcPct val="160000"/>
              </a:lnSpc>
              <a:defRPr sz="2400"/>
            </a:pPr>
            <a:r>
              <a:t>Enabling external injection of ATF’s e</a:t>
            </a:r>
            <a:r>
              <a:rPr baseline="31999"/>
              <a:t>-</a:t>
            </a:r>
            <a:r>
              <a:t> beam into accelerating phase with ≈25 GeV/m</a:t>
            </a:r>
          </a:p>
        </p:txBody>
      </p:sp>
      <p:pic>
        <p:nvPicPr>
          <p:cNvPr id="197" name="10949402555_bf9336d186_b.jpg" descr="10949402555_bf9336d186_b.jpg"/>
          <p:cNvPicPr>
            <a:picLocks noChangeAspect="1"/>
          </p:cNvPicPr>
          <p:nvPr/>
        </p:nvPicPr>
        <p:blipFill>
          <a:blip r:embed="rId5">
            <a:extLst/>
          </a:blip>
          <a:srcRect l="0" t="15457" r="0" b="15457"/>
          <a:stretch>
            <a:fillRect/>
          </a:stretch>
        </p:blipFill>
        <p:spPr>
          <a:xfrm>
            <a:off x="-107515" y="7746608"/>
            <a:ext cx="2112536" cy="875110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e- beam"/>
          <p:cNvSpPr txBox="1"/>
          <p:nvPr/>
        </p:nvSpPr>
        <p:spPr>
          <a:xfrm>
            <a:off x="5316537" y="4033837"/>
            <a:ext cx="914985" cy="279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lnSpc>
                <a:spcPct val="160000"/>
              </a:lnSpc>
              <a:defRPr b="1" sz="1800">
                <a:solidFill>
                  <a:srgbClr val="008F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</a:t>
            </a:r>
            <a:r>
              <a:rPr baseline="31999"/>
              <a:t>-</a:t>
            </a:r>
            <a:r>
              <a:t> beam</a:t>
            </a:r>
          </a:p>
        </p:txBody>
      </p:sp>
      <p:sp>
        <p:nvSpPr>
          <p:cNvPr id="199" name="Bubble"/>
          <p:cNvSpPr txBox="1"/>
          <p:nvPr/>
        </p:nvSpPr>
        <p:spPr>
          <a:xfrm>
            <a:off x="5527184" y="4884737"/>
            <a:ext cx="914985" cy="279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60000"/>
              </a:lnSpc>
              <a:defRPr b="1"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Bubble</a:t>
            </a:r>
          </a:p>
        </p:txBody>
      </p:sp>
      <p:sp>
        <p:nvSpPr>
          <p:cNvPr id="200" name="Plasma electrons"/>
          <p:cNvSpPr txBox="1"/>
          <p:nvPr/>
        </p:nvSpPr>
        <p:spPr>
          <a:xfrm>
            <a:off x="4010631" y="3009900"/>
            <a:ext cx="1974046" cy="279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lnSpc>
                <a:spcPct val="160000"/>
              </a:lnSpc>
              <a:defRPr b="1" sz="1800">
                <a:solidFill>
                  <a:srgbClr val="00549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Plasma electrons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05" name="Towards Sub-ps CO2 Pulses at ATF"/>
          <p:cNvSpPr txBox="1"/>
          <p:nvPr/>
        </p:nvSpPr>
        <p:spPr>
          <a:xfrm>
            <a:off x="2866821" y="234950"/>
            <a:ext cx="727115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Towards Sub-ps CO</a:t>
            </a:r>
            <a:r>
              <a:rPr baseline="-5999"/>
              <a:t>2</a:t>
            </a:r>
            <a:r>
              <a:t> Pulses at ATF</a:t>
            </a:r>
          </a:p>
        </p:txBody>
      </p:sp>
      <p:pic>
        <p:nvPicPr>
          <p:cNvPr id="2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1314" y="1392300"/>
            <a:ext cx="10062172" cy="75466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11" name="Currently, ATF CO2 laser encompasses ≈44 plasma wavelengths"/>
          <p:cNvSpPr txBox="1"/>
          <p:nvPr/>
        </p:nvSpPr>
        <p:spPr>
          <a:xfrm>
            <a:off x="1100615" y="-1974"/>
            <a:ext cx="1080356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Currently, ATF CO</a:t>
            </a:r>
            <a:r>
              <a:rPr baseline="-5999"/>
              <a:t>2</a:t>
            </a:r>
            <a:r>
              <a:t> laser encompasses ≈44 plasma wavelengths</a:t>
            </a:r>
          </a:p>
        </p:txBody>
      </p:sp>
      <p:graphicFrame>
        <p:nvGraphicFramePr>
          <p:cNvPr id="212" name="Table"/>
          <p:cNvGraphicFramePr/>
          <p:nvPr/>
        </p:nvGraphicFramePr>
        <p:xfrm>
          <a:off x="5154269" y="1688063"/>
          <a:ext cx="7459874" cy="14097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{33BA23B1-9221-436E-865A-0063620EA4FD}</a:tableStyleId>
              </a:tblPr>
              <a:tblGrid>
                <a:gridCol w="1403673"/>
                <a:gridCol w="842204"/>
                <a:gridCol w="1122939"/>
                <a:gridCol w="1302128"/>
                <a:gridCol w="631653"/>
                <a:gridCol w="1221196"/>
                <a:gridCol w="842204"/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τ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(FWHM)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Z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CO2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0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20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9.2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2ps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4J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0,012cm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3" name="Table"/>
          <p:cNvGraphicFramePr/>
          <p:nvPr/>
        </p:nvGraphicFramePr>
        <p:xfrm>
          <a:off x="5156606" y="3766001"/>
          <a:ext cx="5940372" cy="12827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{33BA23B1-9221-436E-865A-0063620EA4FD}</a:tableStyleId>
              </a:tblPr>
              <a:tblGrid>
                <a:gridCol w="1407411"/>
                <a:gridCol w="1745189"/>
                <a:gridCol w="1395807"/>
                <a:gridCol w="1379262"/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</a:t>
                      </a:r>
                      <a:r>
                        <a:t>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(ions/e</a:t>
                      </a:r>
                      <a:r>
                        <a:rPr b="0" baseline="31999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Skin depth</a:t>
                      </a:r>
                    </a:p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c/ω</a:t>
                      </a:r>
                      <a:r>
                        <a:rPr baseline="-5999"/>
                        <a:t>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Particles per cell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t> plasma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7.5x10</a:t>
                      </a:r>
                      <a:r>
                        <a:rPr baseline="31999"/>
                        <a:t>17 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6.14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 x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14" name="dt = 0.03…"/>
          <p:cNvSpPr txBox="1"/>
          <p:nvPr/>
        </p:nvSpPr>
        <p:spPr>
          <a:xfrm>
            <a:off x="6127587" y="5698245"/>
            <a:ext cx="5419366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dt = 0.03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Simulation done in 2D geometry</a:t>
            </a:r>
          </a:p>
          <a:p>
            <a:pPr>
              <a:defRPr sz="1800"/>
            </a:pP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With ADK model of ionization with mobile ions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Moving window (0.21cm long / 0.36cm wide)</a:t>
            </a:r>
          </a:p>
        </p:txBody>
      </p:sp>
      <p:sp>
        <p:nvSpPr>
          <p:cNvPr id="215" name="Longitudinally:…"/>
          <p:cNvSpPr txBox="1"/>
          <p:nvPr/>
        </p:nvSpPr>
        <p:spPr>
          <a:xfrm>
            <a:off x="6603967" y="8132212"/>
            <a:ext cx="166420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Longitudinally:</a:t>
            </a:r>
          </a:p>
          <a:p>
            <a:pPr>
              <a:defRPr sz="1800"/>
            </a:pPr>
            <a:r>
              <a:t>9400 cells</a:t>
            </a:r>
          </a:p>
          <a:p>
            <a:pPr>
              <a:defRPr sz="1800"/>
            </a:pPr>
            <a:r>
              <a:t>(60 per λ</a:t>
            </a:r>
            <a:r>
              <a:rPr baseline="-5999"/>
              <a:t>0</a:t>
            </a:r>
            <a:r>
              <a:t>)</a:t>
            </a:r>
          </a:p>
        </p:txBody>
      </p:sp>
      <p:sp>
        <p:nvSpPr>
          <p:cNvPr id="216" name="Transversely:…"/>
          <p:cNvSpPr txBox="1"/>
          <p:nvPr/>
        </p:nvSpPr>
        <p:spPr>
          <a:xfrm>
            <a:off x="9700634" y="8132212"/>
            <a:ext cx="15160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Transversely:</a:t>
            </a:r>
          </a:p>
          <a:p>
            <a:pPr>
              <a:defRPr sz="1800"/>
            </a:pPr>
            <a:r>
              <a:t>5500 cells</a:t>
            </a:r>
          </a:p>
          <a:p>
            <a:pPr>
              <a:defRPr sz="1800"/>
            </a:pPr>
            <a:r>
              <a:t>(30 per W</a:t>
            </a:r>
            <a:r>
              <a:rPr baseline="-5999"/>
              <a:t>0</a:t>
            </a:r>
            <a:r>
              <a:t>)</a:t>
            </a:r>
          </a:p>
        </p:txBody>
      </p:sp>
      <p:grpSp>
        <p:nvGrpSpPr>
          <p:cNvPr id="237" name="Group"/>
          <p:cNvGrpSpPr/>
          <p:nvPr/>
        </p:nvGrpSpPr>
        <p:grpSpPr>
          <a:xfrm>
            <a:off x="496946" y="2349802"/>
            <a:ext cx="4186266" cy="4977796"/>
            <a:chOff x="0" y="0"/>
            <a:chExt cx="4186264" cy="4977795"/>
          </a:xfrm>
        </p:grpSpPr>
        <p:sp>
          <p:nvSpPr>
            <p:cNvPr id="217" name="Rectangle"/>
            <p:cNvSpPr/>
            <p:nvPr/>
          </p:nvSpPr>
          <p:spPr>
            <a:xfrm>
              <a:off x="3329173" y="158339"/>
              <a:ext cx="377500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8" name="Oval"/>
            <p:cNvSpPr/>
            <p:nvPr/>
          </p:nvSpPr>
          <p:spPr>
            <a:xfrm rot="16200000">
              <a:off x="-254086" y="1200058"/>
              <a:ext cx="2177951" cy="903818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19" name="Rectangle"/>
            <p:cNvSpPr/>
            <p:nvPr/>
          </p:nvSpPr>
          <p:spPr>
            <a:xfrm>
              <a:off x="2007232" y="158339"/>
              <a:ext cx="1329038" cy="2987257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0" name="Rectangle"/>
            <p:cNvSpPr/>
            <p:nvPr/>
          </p:nvSpPr>
          <p:spPr>
            <a:xfrm>
              <a:off x="1630748" y="158339"/>
              <a:ext cx="377500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1" name="Rectangle"/>
            <p:cNvSpPr/>
            <p:nvPr/>
          </p:nvSpPr>
          <p:spPr>
            <a:xfrm>
              <a:off x="223591" y="0"/>
              <a:ext cx="1095598" cy="330393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222" name="Hydrogen…"/>
            <p:cNvSpPr txBox="1"/>
            <p:nvPr/>
          </p:nvSpPr>
          <p:spPr>
            <a:xfrm>
              <a:off x="2012559" y="3206453"/>
              <a:ext cx="118986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96FF"/>
                  </a:solidFill>
                </a:defRPr>
              </a:pPr>
              <a:r>
                <a:t>Hydrogen</a:t>
              </a:r>
            </a:p>
            <a:p>
              <a:pPr>
                <a:defRPr sz="1800">
                  <a:solidFill>
                    <a:srgbClr val="0096FF"/>
                  </a:solidFill>
                </a:defRPr>
              </a:pPr>
              <a:r>
                <a:t>plasma</a:t>
              </a:r>
            </a:p>
          </p:txBody>
        </p:sp>
        <p:sp>
          <p:nvSpPr>
            <p:cNvPr id="223" name="Line"/>
            <p:cNvSpPr/>
            <p:nvPr/>
          </p:nvSpPr>
          <p:spPr>
            <a:xfrm>
              <a:off x="135146" y="4100007"/>
              <a:ext cx="40492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24" name="Propagation direction [cm]"/>
            <p:cNvSpPr txBox="1"/>
            <p:nvPr/>
          </p:nvSpPr>
          <p:spPr>
            <a:xfrm>
              <a:off x="589888" y="4596795"/>
              <a:ext cx="2837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Propagation direction [cm]</a:t>
              </a:r>
            </a:p>
          </p:txBody>
        </p:sp>
        <p:sp>
          <p:nvSpPr>
            <p:cNvPr id="225" name="Line"/>
            <p:cNvSpPr/>
            <p:nvPr/>
          </p:nvSpPr>
          <p:spPr>
            <a:xfrm flipV="1">
              <a:off x="1638426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26" name="Line"/>
            <p:cNvSpPr/>
            <p:nvPr/>
          </p:nvSpPr>
          <p:spPr>
            <a:xfrm flipV="1">
              <a:off x="3329173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27" name="0.47"/>
            <p:cNvSpPr txBox="1"/>
            <p:nvPr/>
          </p:nvSpPr>
          <p:spPr>
            <a:xfrm>
              <a:off x="3049595" y="4188381"/>
              <a:ext cx="55915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0.47</a:t>
              </a:r>
            </a:p>
          </p:txBody>
        </p:sp>
        <p:sp>
          <p:nvSpPr>
            <p:cNvPr id="228" name="0.22"/>
            <p:cNvSpPr txBox="1"/>
            <p:nvPr/>
          </p:nvSpPr>
          <p:spPr>
            <a:xfrm>
              <a:off x="1142949" y="4188381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0.22</a:t>
              </a:r>
            </a:p>
          </p:txBody>
        </p:sp>
        <p:sp>
          <p:nvSpPr>
            <p:cNvPr id="229" name="Arrow"/>
            <p:cNvSpPr/>
            <p:nvPr/>
          </p:nvSpPr>
          <p:spPr>
            <a:xfrm>
              <a:off x="1313981" y="1448767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230" name="CO2…"/>
            <p:cNvSpPr txBox="1"/>
            <p:nvPr/>
          </p:nvSpPr>
          <p:spPr>
            <a:xfrm>
              <a:off x="498276" y="2603256"/>
              <a:ext cx="673228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FF2600"/>
                  </a:solidFill>
                </a:defRPr>
              </a:pPr>
              <a:r>
                <a:t>CO</a:t>
              </a:r>
              <a:r>
                <a:rPr baseline="-5999"/>
                <a:t>2</a:t>
              </a:r>
              <a:endParaRPr baseline="-5999"/>
            </a:p>
            <a:p>
              <a:pPr>
                <a:defRPr sz="1800">
                  <a:solidFill>
                    <a:srgbClr val="FF2600"/>
                  </a:solidFill>
                </a:defRPr>
              </a:pPr>
              <a:r>
                <a:t>pulse</a:t>
              </a:r>
            </a:p>
          </p:txBody>
        </p:sp>
        <p:sp>
          <p:nvSpPr>
            <p:cNvPr id="231" name="Line"/>
            <p:cNvSpPr/>
            <p:nvPr/>
          </p:nvSpPr>
          <p:spPr>
            <a:xfrm flipV="1">
              <a:off x="2008465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32" name="0.27"/>
            <p:cNvSpPr txBox="1"/>
            <p:nvPr/>
          </p:nvSpPr>
          <p:spPr>
            <a:xfrm>
              <a:off x="1725178" y="4188381"/>
              <a:ext cx="55915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0.27</a:t>
              </a:r>
            </a:p>
          </p:txBody>
        </p:sp>
        <p:sp>
          <p:nvSpPr>
            <p:cNvPr id="233" name="Line"/>
            <p:cNvSpPr/>
            <p:nvPr/>
          </p:nvSpPr>
          <p:spPr>
            <a:xfrm flipV="1">
              <a:off x="216026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34" name="0.0"/>
            <p:cNvSpPr txBox="1"/>
            <p:nvPr/>
          </p:nvSpPr>
          <p:spPr>
            <a:xfrm>
              <a:off x="-1" y="4188381"/>
              <a:ext cx="43205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0.0</a:t>
              </a:r>
            </a:p>
          </p:txBody>
        </p:sp>
        <p:sp>
          <p:nvSpPr>
            <p:cNvPr id="235" name="Line"/>
            <p:cNvSpPr/>
            <p:nvPr/>
          </p:nvSpPr>
          <p:spPr>
            <a:xfrm flipV="1">
              <a:off x="3703554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36" name="0.52"/>
            <p:cNvSpPr txBox="1"/>
            <p:nvPr/>
          </p:nvSpPr>
          <p:spPr>
            <a:xfrm>
              <a:off x="3627109" y="4188381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0.52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ForLPAWTalk_FFTFront.png" descr="ForLPAWTalk_FFTFro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3323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frame_41.png" descr="frame_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frame_35.png" descr="frame_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frame_41.png" descr="frame_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frame_35.png" descr="frame_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45" name="Self-modulation stokes shift appears in field spectra"/>
          <p:cNvSpPr txBox="1"/>
          <p:nvPr/>
        </p:nvSpPr>
        <p:spPr>
          <a:xfrm>
            <a:off x="966338" y="207741"/>
            <a:ext cx="108035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pPr/>
            <a:r>
              <a:t>Self-modulation stokes shift appears in field spectra</a:t>
            </a:r>
          </a:p>
        </p:txBody>
      </p:sp>
      <p:sp>
        <p:nvSpPr>
          <p:cNvPr id="246" name="Rectangle"/>
          <p:cNvSpPr/>
          <p:nvPr/>
        </p:nvSpPr>
        <p:spPr>
          <a:xfrm>
            <a:off x="775716" y="4978400"/>
            <a:ext cx="4854080" cy="24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47" name="Plasma electron density"/>
          <p:cNvSpPr txBox="1"/>
          <p:nvPr/>
        </p:nvSpPr>
        <p:spPr>
          <a:xfrm>
            <a:off x="2024511" y="5543549"/>
            <a:ext cx="2541167" cy="3810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Plasma electron density</a:t>
            </a:r>
          </a:p>
        </p:txBody>
      </p:sp>
      <p:sp>
        <p:nvSpPr>
          <p:cNvPr id="248" name="Electric field in transverse…"/>
          <p:cNvSpPr txBox="1"/>
          <p:nvPr/>
        </p:nvSpPr>
        <p:spPr>
          <a:xfrm>
            <a:off x="1903960" y="1320800"/>
            <a:ext cx="2782269" cy="660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 field in transverse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(polarization) direction</a:t>
            </a:r>
          </a:p>
        </p:txBody>
      </p:sp>
      <p:graphicFrame>
        <p:nvGraphicFramePr>
          <p:cNvPr id="249" name="Table"/>
          <p:cNvGraphicFramePr/>
          <p:nvPr/>
        </p:nvGraphicFramePr>
        <p:xfrm>
          <a:off x="8085666" y="3377295"/>
          <a:ext cx="8852348" cy="1155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397000"/>
                <a:gridCol w="1397000"/>
                <a:gridCol w="1397000"/>
              </a:tblGrid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Fundamental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FF0F00"/>
                          </a:solidFill>
                        </a:rPr>
                        <a:t>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0096FF"/>
                          </a:solidFill>
                        </a:rPr>
                        <a:t>Anti-stokes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-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+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5.2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50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251" name="Line"/>
          <p:cNvSpPr/>
          <p:nvPr/>
        </p:nvSpPr>
        <p:spPr>
          <a:xfrm flipV="1">
            <a:off x="9334500" y="5294775"/>
            <a:ext cx="1" cy="3544426"/>
          </a:xfrm>
          <a:prstGeom prst="line">
            <a:avLst/>
          </a:prstGeom>
          <a:ln w="25400">
            <a:solidFill>
              <a:srgbClr val="FF0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2" name="Line"/>
          <p:cNvSpPr/>
          <p:nvPr/>
        </p:nvSpPr>
        <p:spPr>
          <a:xfrm flipV="1">
            <a:off x="10459965" y="5294775"/>
            <a:ext cx="1" cy="35444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3" name="Line"/>
          <p:cNvSpPr/>
          <p:nvPr/>
        </p:nvSpPr>
        <p:spPr>
          <a:xfrm flipV="1">
            <a:off x="11572731" y="5291600"/>
            <a:ext cx="1" cy="3544426"/>
          </a:xfrm>
          <a:prstGeom prst="line">
            <a:avLst/>
          </a:prstGeom>
          <a:ln w="254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4" name="(Spectra of the field in polarization direction taken for each transverse slice, ri, and then averaged over ri, within black box region)"/>
          <p:cNvSpPr txBox="1"/>
          <p:nvPr/>
        </p:nvSpPr>
        <p:spPr>
          <a:xfrm>
            <a:off x="8213977" y="1630141"/>
            <a:ext cx="393438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rgbClr val="9DA3B0"/>
                </a:solidFill>
              </a:defRPr>
            </a:pPr>
            <a:r>
              <a:t>(Spectra of the field in polarization direction taken for each transverse slice, r</a:t>
            </a:r>
            <a:r>
              <a:rPr baseline="-5999"/>
              <a:t>i</a:t>
            </a:r>
            <a:r>
              <a:t>, and then averaged over r</a:t>
            </a:r>
            <a:r>
              <a:rPr baseline="-5999"/>
              <a:t>i</a:t>
            </a:r>
            <a:r>
              <a:t>, within black box region)</a:t>
            </a:r>
          </a:p>
        </p:txBody>
      </p:sp>
      <p:sp>
        <p:nvSpPr>
          <p:cNvPr id="255" name="Rectangle"/>
          <p:cNvSpPr/>
          <p:nvPr/>
        </p:nvSpPr>
        <p:spPr>
          <a:xfrm>
            <a:off x="4432300" y="2468515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56" name="Rectangle"/>
          <p:cNvSpPr/>
          <p:nvPr/>
        </p:nvSpPr>
        <p:spPr>
          <a:xfrm>
            <a:off x="4432300" y="6515058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ForLPAWTalk_FFTCenter.png" descr="ForLPAWTalk_FFTCent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3323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frame_41.png" descr="frame_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frame_35.png" descr="frame_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frame_41.png" descr="frame_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frame_35.png" descr="frame_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64" name="Rectangle"/>
          <p:cNvSpPr/>
          <p:nvPr/>
        </p:nvSpPr>
        <p:spPr>
          <a:xfrm>
            <a:off x="775716" y="4978400"/>
            <a:ext cx="4854080" cy="24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5" name="Self-modulation is followed by non-linear “hosing-like” phenomena"/>
          <p:cNvSpPr txBox="1"/>
          <p:nvPr/>
        </p:nvSpPr>
        <p:spPr>
          <a:xfrm>
            <a:off x="97315" y="252026"/>
            <a:ext cx="128101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pPr/>
            <a:r>
              <a:t>Self-modulation is followed by non-linear “hosing-like” phenomena</a:t>
            </a:r>
          </a:p>
        </p:txBody>
      </p:sp>
      <p:sp>
        <p:nvSpPr>
          <p:cNvPr id="266" name="Rectangle"/>
          <p:cNvSpPr/>
          <p:nvPr/>
        </p:nvSpPr>
        <p:spPr>
          <a:xfrm>
            <a:off x="3808201" y="2468515"/>
            <a:ext cx="590254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7" name="Rectangle"/>
          <p:cNvSpPr/>
          <p:nvPr/>
        </p:nvSpPr>
        <p:spPr>
          <a:xfrm>
            <a:off x="3814440" y="6515058"/>
            <a:ext cx="577776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68" name="Plasma electron density"/>
          <p:cNvSpPr txBox="1"/>
          <p:nvPr/>
        </p:nvSpPr>
        <p:spPr>
          <a:xfrm>
            <a:off x="2021336" y="5543549"/>
            <a:ext cx="2541167" cy="3810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Plasma electron density</a:t>
            </a:r>
          </a:p>
        </p:txBody>
      </p:sp>
      <p:sp>
        <p:nvSpPr>
          <p:cNvPr id="269" name="Electric field in transverse…"/>
          <p:cNvSpPr txBox="1"/>
          <p:nvPr/>
        </p:nvSpPr>
        <p:spPr>
          <a:xfrm>
            <a:off x="1903960" y="1320800"/>
            <a:ext cx="2782269" cy="660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 field in transverse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(polarization) direction</a:t>
            </a:r>
          </a:p>
        </p:txBody>
      </p:sp>
      <p:graphicFrame>
        <p:nvGraphicFramePr>
          <p:cNvPr id="270" name="Table"/>
          <p:cNvGraphicFramePr/>
          <p:nvPr/>
        </p:nvGraphicFramePr>
        <p:xfrm>
          <a:off x="8085666" y="3377295"/>
          <a:ext cx="8852348" cy="1155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397000"/>
                <a:gridCol w="1397000"/>
                <a:gridCol w="1397000"/>
              </a:tblGrid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Fundamental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FF0F00"/>
                          </a:solidFill>
                        </a:rPr>
                        <a:t>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0096FF"/>
                          </a:solidFill>
                        </a:rPr>
                        <a:t>Anti-stokes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-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+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5.2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1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272" name="Line"/>
          <p:cNvSpPr/>
          <p:nvPr/>
        </p:nvSpPr>
        <p:spPr>
          <a:xfrm flipV="1">
            <a:off x="9334500" y="5294775"/>
            <a:ext cx="1" cy="3544426"/>
          </a:xfrm>
          <a:prstGeom prst="line">
            <a:avLst/>
          </a:prstGeom>
          <a:ln w="25400">
            <a:solidFill>
              <a:srgbClr val="FF0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3" name="Line"/>
          <p:cNvSpPr/>
          <p:nvPr/>
        </p:nvSpPr>
        <p:spPr>
          <a:xfrm flipV="1">
            <a:off x="10459965" y="5294775"/>
            <a:ext cx="1" cy="35444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4" name="Line"/>
          <p:cNvSpPr/>
          <p:nvPr/>
        </p:nvSpPr>
        <p:spPr>
          <a:xfrm flipV="1">
            <a:off x="11572731" y="5291600"/>
            <a:ext cx="1" cy="3544426"/>
          </a:xfrm>
          <a:prstGeom prst="line">
            <a:avLst/>
          </a:prstGeom>
          <a:ln w="254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75" name="Rectangle"/>
          <p:cNvSpPr/>
          <p:nvPr/>
        </p:nvSpPr>
        <p:spPr>
          <a:xfrm>
            <a:off x="4432300" y="2468515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6" name="Rectangle"/>
          <p:cNvSpPr/>
          <p:nvPr/>
        </p:nvSpPr>
        <p:spPr>
          <a:xfrm>
            <a:off x="4432300" y="6515058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77" name="The “hosing-like” phenomena contributed to peaks between fundamental and stokes/anti-stokes shifts (clearer at end of run)"/>
          <p:cNvSpPr txBox="1"/>
          <p:nvPr/>
        </p:nvSpPr>
        <p:spPr>
          <a:xfrm>
            <a:off x="7918656" y="1630141"/>
            <a:ext cx="452502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The “hosing-like” phenomena contributed to peaks between fundamental and stokes/anti-stokes shifts (clearer at end of run)</a:t>
            </a:r>
          </a:p>
        </p:txBody>
      </p:sp>
      <p:sp>
        <p:nvSpPr>
          <p:cNvPr id="278" name="J. Yan et al. IEEE proceedings AAC 2018"/>
          <p:cNvSpPr txBox="1"/>
          <p:nvPr/>
        </p:nvSpPr>
        <p:spPr>
          <a:xfrm>
            <a:off x="323824" y="9450773"/>
            <a:ext cx="3365552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9DA3B0"/>
                </a:solidFill>
              </a:defRPr>
            </a:lvl1pPr>
          </a:lstStyle>
          <a:p>
            <a:pPr/>
            <a:r>
              <a:t>J. Yan et al. IEEE proceedings AAC 2018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ForLPAWTalk_FFTBack.png" descr="ForLPAWTalk_FFTBack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3323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frame_41.png" descr="frame_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frame_35.png" descr="frame_3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56086" y="10033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frame_41.png" descr="frame_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frame_35.png" descr="frame_3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56086" y="5054600"/>
            <a:ext cx="7048501" cy="4699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286" name="Rectangle"/>
          <p:cNvSpPr/>
          <p:nvPr/>
        </p:nvSpPr>
        <p:spPr>
          <a:xfrm>
            <a:off x="775716" y="4978400"/>
            <a:ext cx="4854080" cy="2413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7" name="Back of laser is guided in plasma depleted channel"/>
          <p:cNvSpPr txBox="1"/>
          <p:nvPr/>
        </p:nvSpPr>
        <p:spPr>
          <a:xfrm>
            <a:off x="1100615" y="252026"/>
            <a:ext cx="108035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300"/>
            </a:lvl1pPr>
          </a:lstStyle>
          <a:p>
            <a:pPr/>
            <a:r>
              <a:t>Back of laser is guided in plasma depleted channel</a:t>
            </a:r>
          </a:p>
        </p:txBody>
      </p:sp>
      <p:sp>
        <p:nvSpPr>
          <p:cNvPr id="288" name="Rectangle"/>
          <p:cNvSpPr/>
          <p:nvPr/>
        </p:nvSpPr>
        <p:spPr>
          <a:xfrm>
            <a:off x="2399369" y="2468515"/>
            <a:ext cx="1374987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89" name="Plasma electron density"/>
          <p:cNvSpPr txBox="1"/>
          <p:nvPr/>
        </p:nvSpPr>
        <p:spPr>
          <a:xfrm>
            <a:off x="2021336" y="5543549"/>
            <a:ext cx="2541167" cy="3810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Plasma electron density</a:t>
            </a:r>
          </a:p>
        </p:txBody>
      </p:sp>
      <p:sp>
        <p:nvSpPr>
          <p:cNvPr id="290" name="Electric field in transverse…"/>
          <p:cNvSpPr txBox="1"/>
          <p:nvPr/>
        </p:nvSpPr>
        <p:spPr>
          <a:xfrm>
            <a:off x="1903960" y="1320800"/>
            <a:ext cx="2782269" cy="660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Electric field in transverse</a:t>
            </a:r>
          </a:p>
          <a:p>
            <a:pPr>
              <a:defRPr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(polarization) direction</a:t>
            </a:r>
          </a:p>
        </p:txBody>
      </p:sp>
      <p:sp>
        <p:nvSpPr>
          <p:cNvPr id="291" name="Channel"/>
          <p:cNvSpPr txBox="1"/>
          <p:nvPr/>
        </p:nvSpPr>
        <p:spPr>
          <a:xfrm>
            <a:off x="1221490" y="7011089"/>
            <a:ext cx="864259" cy="279401"/>
          </a:xfrm>
          <a:prstGeom prst="rect">
            <a:avLst/>
          </a:prstGeom>
          <a:solidFill>
            <a:srgbClr val="FFFFFF">
              <a:alpha val="6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Channel</a:t>
            </a:r>
          </a:p>
        </p:txBody>
      </p:sp>
      <p:graphicFrame>
        <p:nvGraphicFramePr>
          <p:cNvPr id="292" name="Table"/>
          <p:cNvGraphicFramePr/>
          <p:nvPr/>
        </p:nvGraphicFramePr>
        <p:xfrm>
          <a:off x="8085666" y="3377295"/>
          <a:ext cx="8852348" cy="11557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397000"/>
                <a:gridCol w="1397000"/>
                <a:gridCol w="1397000"/>
              </a:tblGrid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Fundamental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FF0F00"/>
                          </a:solidFill>
                        </a:rPr>
                        <a:t>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>
                          <a:solidFill>
                            <a:srgbClr val="0096FF"/>
                          </a:solidFill>
                        </a:rPr>
                        <a:t>Anti-stokes</a:t>
                      </a:r>
                    </a:p>
                  </a:txBody>
                  <a:tcPr marL="0" marR="0" marT="0" marB="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-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1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k</a:t>
                      </a:r>
                      <a:r>
                        <a:rPr baseline="-5999"/>
                        <a:t>0</a:t>
                      </a:r>
                      <a:r>
                        <a:t> +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0"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  <a:solidFill>
                      <a:srgbClr val="9DA3B0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5.2 k</a:t>
                      </a:r>
                      <a:r>
                        <a:rPr baseline="-5999"/>
                        <a:t>p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9DA3B0"/>
                      </a:solidFill>
                      <a:miter lim="400000"/>
                    </a:lnL>
                    <a:lnR w="12700">
                      <a:solidFill>
                        <a:srgbClr val="9DA3B0"/>
                      </a:solidFill>
                      <a:miter lim="400000"/>
                    </a:lnR>
                    <a:lnT w="12700">
                      <a:solidFill>
                        <a:srgbClr val="9DA3B0"/>
                      </a:solidFill>
                      <a:miter lim="400000"/>
                    </a:lnT>
                    <a:lnB w="12700">
                      <a:solidFill>
                        <a:srgbClr val="9DA3B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3" name="Table"/>
          <p:cNvGraphicFramePr/>
          <p:nvPr/>
        </p:nvGraphicFramePr>
        <p:xfrm>
          <a:off x="9558866" y="9448579"/>
          <a:ext cx="4883416" cy="103042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612900"/>
                <a:gridCol w="838200"/>
                <a:gridCol w="584200"/>
              </a:tblGrid>
              <a:tr h="241300">
                <a:tc>
                  <a:txBody>
                    <a:bodyPr/>
                    <a:lstStyle/>
                    <a:p>
                      <a:pPr defTabSz="914400">
                        <a:def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5/9/19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1600">
                          <a:solidFill>
                            <a:srgbClr val="A91F1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 SBU</a:t>
                      </a:r>
                    </a:p>
                  </a:txBody>
                  <a:tcPr marL="0" marR="0" marT="0" marB="0" anchor="ctr" anchorCtr="0" horzOverflow="overflow">
                    <a:noFill/>
                  </a:tcPr>
                </a:tc>
              </a:tr>
            </a:tbl>
          </a:graphicData>
        </a:graphic>
      </p:graphicFrame>
      <p:sp>
        <p:nvSpPr>
          <p:cNvPr id="294" name="Line"/>
          <p:cNvSpPr/>
          <p:nvPr/>
        </p:nvSpPr>
        <p:spPr>
          <a:xfrm flipV="1">
            <a:off x="9334500" y="5294775"/>
            <a:ext cx="1" cy="3544426"/>
          </a:xfrm>
          <a:prstGeom prst="line">
            <a:avLst/>
          </a:prstGeom>
          <a:ln w="25400">
            <a:solidFill>
              <a:srgbClr val="FF0F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5" name="Line"/>
          <p:cNvSpPr/>
          <p:nvPr/>
        </p:nvSpPr>
        <p:spPr>
          <a:xfrm flipV="1">
            <a:off x="10459965" y="5294775"/>
            <a:ext cx="1" cy="354442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6" name="Line"/>
          <p:cNvSpPr/>
          <p:nvPr/>
        </p:nvSpPr>
        <p:spPr>
          <a:xfrm flipV="1">
            <a:off x="11572731" y="5291600"/>
            <a:ext cx="1" cy="3544426"/>
          </a:xfrm>
          <a:prstGeom prst="line">
            <a:avLst/>
          </a:prstGeom>
          <a:ln w="25400">
            <a:solidFill>
              <a:srgbClr val="0096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97" name="Rectangle"/>
          <p:cNvSpPr/>
          <p:nvPr/>
        </p:nvSpPr>
        <p:spPr>
          <a:xfrm>
            <a:off x="4432300" y="2468515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8" name="Rectangle"/>
          <p:cNvSpPr/>
          <p:nvPr/>
        </p:nvSpPr>
        <p:spPr>
          <a:xfrm>
            <a:off x="4432300" y="6515058"/>
            <a:ext cx="435769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299" name="Rectangle"/>
          <p:cNvSpPr/>
          <p:nvPr/>
        </p:nvSpPr>
        <p:spPr>
          <a:xfrm>
            <a:off x="2399369" y="6515058"/>
            <a:ext cx="1374987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0" name="Rectangle"/>
          <p:cNvSpPr/>
          <p:nvPr/>
        </p:nvSpPr>
        <p:spPr>
          <a:xfrm>
            <a:off x="3808201" y="2468515"/>
            <a:ext cx="590254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1" name="Rectangle"/>
          <p:cNvSpPr/>
          <p:nvPr/>
        </p:nvSpPr>
        <p:spPr>
          <a:xfrm>
            <a:off x="3814440" y="6515058"/>
            <a:ext cx="577776" cy="124606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</a:p>
        </p:txBody>
      </p:sp>
      <p:sp>
        <p:nvSpPr>
          <p:cNvPr id="302" name="Inside the plasma channel depleted of ions and e-s the laser wavenumber shifts are small"/>
          <p:cNvSpPr txBox="1"/>
          <p:nvPr/>
        </p:nvSpPr>
        <p:spPr>
          <a:xfrm>
            <a:off x="7754127" y="1948765"/>
            <a:ext cx="485408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Inside the plasma channel depleted of ions and e</a:t>
            </a:r>
            <a:r>
              <a:rPr baseline="31999"/>
              <a:t>-</a:t>
            </a:r>
            <a:r>
              <a:t>s the laser wavenumber shifts are small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"/>
          <p:cNvSpPr txBox="1"/>
          <p:nvPr>
            <p:ph type="body" idx="13"/>
          </p:nvPr>
        </p:nvSpPr>
        <p:spPr>
          <a:xfrm>
            <a:off x="6368122" y="9377142"/>
            <a:ext cx="268556" cy="384176"/>
          </a:xfrm>
          <a:prstGeom prst="rect">
            <a:avLst/>
          </a:prstGeom>
        </p:spPr>
        <p:txBody>
          <a:bodyPr/>
          <a:lstStyle/>
          <a:p>
            <a:pPr defTabSz="821531">
              <a:defRPr sz="1600">
                <a:solidFill>
                  <a:srgbClr val="B52337"/>
                </a:solidFill>
              </a:defRPr>
            </a:pPr>
            <a:fld id="{86CB4B4D-7CA3-9044-876B-883B54F8677D}" type="slidenum"/>
            <a:r>
              <a:t>￼</a:t>
            </a:r>
          </a:p>
        </p:txBody>
      </p:sp>
      <p:sp>
        <p:nvSpPr>
          <p:cNvPr id="305" name="ATF e- beam can be used as probe"/>
          <p:cNvSpPr txBox="1"/>
          <p:nvPr/>
        </p:nvSpPr>
        <p:spPr>
          <a:xfrm>
            <a:off x="1100615" y="252026"/>
            <a:ext cx="108035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defRPr sz="3300"/>
            </a:pPr>
            <a:r>
              <a:t>ATF e</a:t>
            </a:r>
            <a:r>
              <a:rPr baseline="31999"/>
              <a:t>-</a:t>
            </a:r>
            <a:r>
              <a:t> beam can be used as probe</a:t>
            </a:r>
          </a:p>
        </p:txBody>
      </p:sp>
      <p:graphicFrame>
        <p:nvGraphicFramePr>
          <p:cNvPr id="306" name="Table"/>
          <p:cNvGraphicFramePr/>
          <p:nvPr/>
        </p:nvGraphicFramePr>
        <p:xfrm>
          <a:off x="5154269" y="1319763"/>
          <a:ext cx="7459874" cy="14097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{33BA23B1-9221-436E-865A-0063620EA4FD}</a:tableStyleId>
              </a:tblPr>
              <a:tblGrid>
                <a:gridCol w="1403673"/>
                <a:gridCol w="842204"/>
                <a:gridCol w="1122939"/>
                <a:gridCol w="1302128"/>
                <a:gridCol w="631653"/>
                <a:gridCol w="1221196"/>
                <a:gridCol w="842204"/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W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λ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τ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(FWHM)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Z</a:t>
                      </a:r>
                      <a:r>
                        <a:rPr baseline="-5999"/>
                        <a:t>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a</a:t>
                      </a:r>
                      <a:r>
                        <a:rPr baseline="-5999"/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CO2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FF0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20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9.2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2ps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4J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0,012cm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7" name="Table"/>
          <p:cNvGraphicFramePr/>
          <p:nvPr/>
        </p:nvGraphicFramePr>
        <p:xfrm>
          <a:off x="5154269" y="4619357"/>
          <a:ext cx="5940372" cy="12827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{33BA23B1-9221-436E-865A-0063620EA4FD}</a:tableStyleId>
              </a:tblPr>
              <a:tblGrid>
                <a:gridCol w="1407411"/>
                <a:gridCol w="1745189"/>
                <a:gridCol w="1395807"/>
                <a:gridCol w="1379262"/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</a:t>
                      </a:r>
                      <a:r>
                        <a:t> 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(ions/e</a:t>
                      </a:r>
                      <a:r>
                        <a:rPr b="0" baseline="31999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-</a:t>
                      </a: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Skin depth</a:t>
                      </a:r>
                    </a:p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c/ω</a:t>
                      </a:r>
                      <a:r>
                        <a:rPr baseline="-5999"/>
                        <a:t>p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Particles per cell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H</a:t>
                      </a:r>
                      <a:r>
                        <a:rPr baseline="-5999"/>
                        <a:t>2</a:t>
                      </a:r>
                      <a:r>
                        <a:t> plasma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096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7.5x10</a:t>
                      </a:r>
                      <a:r>
                        <a:rPr baseline="31999"/>
                        <a:t>17 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6.14 µm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 x 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08" name="Time step: dt = 0.03…"/>
          <p:cNvSpPr txBox="1"/>
          <p:nvPr/>
        </p:nvSpPr>
        <p:spPr>
          <a:xfrm>
            <a:off x="6127587" y="6117345"/>
            <a:ext cx="5419366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/>
            </a:pPr>
            <a:r>
              <a:t>Time step: dt = 0.03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Simulation done in 2D geometry</a:t>
            </a:r>
          </a:p>
          <a:p>
            <a:pPr>
              <a:defRPr sz="1800"/>
            </a:pPr>
          </a:p>
          <a:p>
            <a:pPr>
              <a:defRPr b="1" sz="1800">
                <a:latin typeface="Helvetica"/>
                <a:ea typeface="Helvetica"/>
                <a:cs typeface="Helvetica"/>
                <a:sym typeface="Helvetica"/>
              </a:defRPr>
            </a:pPr>
            <a:r>
              <a:t>With ADK model of ionization with mobile ions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Moving window (0.21cm long / 0.36cm wide)</a:t>
            </a:r>
          </a:p>
        </p:txBody>
      </p:sp>
      <p:sp>
        <p:nvSpPr>
          <p:cNvPr id="309" name="Longitudinally:…"/>
          <p:cNvSpPr txBox="1"/>
          <p:nvPr/>
        </p:nvSpPr>
        <p:spPr>
          <a:xfrm>
            <a:off x="6603967" y="8348112"/>
            <a:ext cx="1664209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Longitudinally:</a:t>
            </a:r>
          </a:p>
          <a:p>
            <a:pPr>
              <a:defRPr sz="1800"/>
            </a:pPr>
            <a:r>
              <a:t>9400 cells</a:t>
            </a:r>
          </a:p>
          <a:p>
            <a:pPr>
              <a:defRPr sz="1800"/>
            </a:pPr>
            <a:r>
              <a:t>(60 per λ</a:t>
            </a:r>
            <a:r>
              <a:rPr baseline="-5999"/>
              <a:t>0</a:t>
            </a:r>
            <a:r>
              <a:t>)</a:t>
            </a:r>
          </a:p>
        </p:txBody>
      </p:sp>
      <p:sp>
        <p:nvSpPr>
          <p:cNvPr id="310" name="Transversely:…"/>
          <p:cNvSpPr txBox="1"/>
          <p:nvPr/>
        </p:nvSpPr>
        <p:spPr>
          <a:xfrm>
            <a:off x="9700634" y="8348112"/>
            <a:ext cx="15160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/>
            </a:pPr>
            <a:r>
              <a:t>Transversely:</a:t>
            </a:r>
          </a:p>
          <a:p>
            <a:pPr>
              <a:defRPr sz="1800"/>
            </a:pPr>
            <a:r>
              <a:t>5500 cells</a:t>
            </a:r>
          </a:p>
          <a:p>
            <a:pPr>
              <a:defRPr sz="1800"/>
            </a:pPr>
            <a:r>
              <a:t>(30 per W</a:t>
            </a:r>
            <a:r>
              <a:rPr baseline="-5999"/>
              <a:t>0</a:t>
            </a:r>
            <a:r>
              <a:t>)</a:t>
            </a:r>
          </a:p>
        </p:txBody>
      </p:sp>
      <p:grpSp>
        <p:nvGrpSpPr>
          <p:cNvPr id="334" name="Group"/>
          <p:cNvGrpSpPr/>
          <p:nvPr/>
        </p:nvGrpSpPr>
        <p:grpSpPr>
          <a:xfrm>
            <a:off x="496946" y="1607820"/>
            <a:ext cx="4186266" cy="6537960"/>
            <a:chOff x="0" y="0"/>
            <a:chExt cx="4186264" cy="6537959"/>
          </a:xfrm>
        </p:grpSpPr>
        <p:sp>
          <p:nvSpPr>
            <p:cNvPr id="311" name="Rectangle"/>
            <p:cNvSpPr/>
            <p:nvPr/>
          </p:nvSpPr>
          <p:spPr>
            <a:xfrm>
              <a:off x="3329173" y="158339"/>
              <a:ext cx="377500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2" name="Oval"/>
            <p:cNvSpPr/>
            <p:nvPr/>
          </p:nvSpPr>
          <p:spPr>
            <a:xfrm rot="16200000">
              <a:off x="-254086" y="1200058"/>
              <a:ext cx="2177951" cy="903818"/>
            </a:xfrm>
            <a:prstGeom prst="ellipse">
              <a:avLst/>
            </a:prstGeom>
            <a:gradFill flip="none" rotWithShape="1">
              <a:gsLst>
                <a:gs pos="0">
                  <a:srgbClr val="FF0F00"/>
                </a:gs>
                <a:gs pos="79796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3" name="Rectangle"/>
            <p:cNvSpPr/>
            <p:nvPr/>
          </p:nvSpPr>
          <p:spPr>
            <a:xfrm>
              <a:off x="2007232" y="158339"/>
              <a:ext cx="1329038" cy="2987257"/>
            </a:xfrm>
            <a:prstGeom prst="rect">
              <a:avLst/>
            </a:pr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4" name="Rectangle"/>
            <p:cNvSpPr/>
            <p:nvPr/>
          </p:nvSpPr>
          <p:spPr>
            <a:xfrm>
              <a:off x="1630748" y="158339"/>
              <a:ext cx="377500" cy="2987257"/>
            </a:xfrm>
            <a:prstGeom prst="rect">
              <a:avLst/>
            </a:prstGeom>
            <a:gradFill flip="none" rotWithShape="1">
              <a:gsLst>
                <a:gs pos="0">
                  <a:srgbClr val="0096FF"/>
                </a:gs>
                <a:gs pos="100000">
                  <a:srgbClr val="FFFFFF"/>
                </a:gs>
              </a:gsLst>
              <a:lin ang="108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5" name="Rectangle"/>
            <p:cNvSpPr/>
            <p:nvPr/>
          </p:nvSpPr>
          <p:spPr>
            <a:xfrm>
              <a:off x="223591" y="0"/>
              <a:ext cx="1095598" cy="330393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16" name="Hydrogen…"/>
            <p:cNvSpPr txBox="1"/>
            <p:nvPr/>
          </p:nvSpPr>
          <p:spPr>
            <a:xfrm>
              <a:off x="2012558" y="3206453"/>
              <a:ext cx="1189864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0096FF"/>
                  </a:solidFill>
                </a:defRPr>
              </a:pPr>
              <a:r>
                <a:t>Hydrogen</a:t>
              </a:r>
            </a:p>
            <a:p>
              <a:pPr>
                <a:defRPr sz="1800">
                  <a:solidFill>
                    <a:srgbClr val="0096FF"/>
                  </a:solidFill>
                </a:defRPr>
              </a:pPr>
              <a:r>
                <a:t>plasma</a:t>
              </a:r>
            </a:p>
          </p:txBody>
        </p:sp>
        <p:sp>
          <p:nvSpPr>
            <p:cNvPr id="317" name="Line"/>
            <p:cNvSpPr/>
            <p:nvPr/>
          </p:nvSpPr>
          <p:spPr>
            <a:xfrm>
              <a:off x="135146" y="4100007"/>
              <a:ext cx="404926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18" name="Propagation direction [cm]"/>
            <p:cNvSpPr txBox="1"/>
            <p:nvPr/>
          </p:nvSpPr>
          <p:spPr>
            <a:xfrm>
              <a:off x="589888" y="4596795"/>
              <a:ext cx="2837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Propagation direction [cm]</a:t>
              </a:r>
            </a:p>
          </p:txBody>
        </p:sp>
        <p:sp>
          <p:nvSpPr>
            <p:cNvPr id="319" name="Line"/>
            <p:cNvSpPr/>
            <p:nvPr/>
          </p:nvSpPr>
          <p:spPr>
            <a:xfrm flipV="1">
              <a:off x="1638426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3329173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1" name="0.47"/>
            <p:cNvSpPr txBox="1"/>
            <p:nvPr/>
          </p:nvSpPr>
          <p:spPr>
            <a:xfrm>
              <a:off x="3049595" y="4188381"/>
              <a:ext cx="55915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0.47</a:t>
              </a:r>
            </a:p>
          </p:txBody>
        </p:sp>
        <p:sp>
          <p:nvSpPr>
            <p:cNvPr id="322" name="0.22"/>
            <p:cNvSpPr txBox="1"/>
            <p:nvPr/>
          </p:nvSpPr>
          <p:spPr>
            <a:xfrm>
              <a:off x="1142949" y="4188381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0.22</a:t>
              </a:r>
            </a:p>
          </p:txBody>
        </p:sp>
        <p:sp>
          <p:nvSpPr>
            <p:cNvPr id="323" name="Arrow"/>
            <p:cNvSpPr/>
            <p:nvPr/>
          </p:nvSpPr>
          <p:spPr>
            <a:xfrm>
              <a:off x="1313981" y="1448767"/>
              <a:ext cx="598092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FF0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324" name="CO2…"/>
            <p:cNvSpPr txBox="1"/>
            <p:nvPr/>
          </p:nvSpPr>
          <p:spPr>
            <a:xfrm>
              <a:off x="498276" y="2603256"/>
              <a:ext cx="673228" cy="660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1800">
                  <a:solidFill>
                    <a:srgbClr val="FF2600"/>
                  </a:solidFill>
                </a:defRPr>
              </a:pPr>
              <a:r>
                <a:t>CO</a:t>
              </a:r>
              <a:r>
                <a:rPr baseline="-5999"/>
                <a:t>2</a:t>
              </a:r>
              <a:endParaRPr baseline="-5999"/>
            </a:p>
            <a:p>
              <a:pPr>
                <a:defRPr sz="1800">
                  <a:solidFill>
                    <a:srgbClr val="FF2600"/>
                  </a:solidFill>
                </a:defRPr>
              </a:pPr>
              <a:r>
                <a:t>pulse</a:t>
              </a:r>
            </a:p>
          </p:txBody>
        </p:sp>
        <p:sp>
          <p:nvSpPr>
            <p:cNvPr id="325" name="Line"/>
            <p:cNvSpPr/>
            <p:nvPr/>
          </p:nvSpPr>
          <p:spPr>
            <a:xfrm flipV="1">
              <a:off x="2008465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6" name="0.27"/>
            <p:cNvSpPr txBox="1"/>
            <p:nvPr/>
          </p:nvSpPr>
          <p:spPr>
            <a:xfrm>
              <a:off x="1725178" y="4188381"/>
              <a:ext cx="559157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0.27</a:t>
              </a:r>
            </a:p>
          </p:txBody>
        </p:sp>
        <p:sp>
          <p:nvSpPr>
            <p:cNvPr id="327" name="Line"/>
            <p:cNvSpPr/>
            <p:nvPr/>
          </p:nvSpPr>
          <p:spPr>
            <a:xfrm flipV="1">
              <a:off x="216026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28" name="0.0"/>
            <p:cNvSpPr txBox="1"/>
            <p:nvPr/>
          </p:nvSpPr>
          <p:spPr>
            <a:xfrm>
              <a:off x="-1" y="4188381"/>
              <a:ext cx="432055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0.0</a:t>
              </a:r>
            </a:p>
          </p:txBody>
        </p:sp>
        <p:sp>
          <p:nvSpPr>
            <p:cNvPr id="329" name="Line"/>
            <p:cNvSpPr/>
            <p:nvPr/>
          </p:nvSpPr>
          <p:spPr>
            <a:xfrm flipV="1">
              <a:off x="3703554" y="3991211"/>
              <a:ext cx="1" cy="21759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330" name="0.52"/>
            <p:cNvSpPr txBox="1"/>
            <p:nvPr/>
          </p:nvSpPr>
          <p:spPr>
            <a:xfrm>
              <a:off x="3627109" y="4188381"/>
              <a:ext cx="5591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/>
              </a:lvl1pPr>
            </a:lstStyle>
            <a:p>
              <a:pPr/>
              <a:r>
                <a:t>0.52</a:t>
              </a:r>
            </a:p>
          </p:txBody>
        </p:sp>
        <p:sp>
          <p:nvSpPr>
            <p:cNvPr id="331" name="Electron beam probe"/>
            <p:cNvSpPr txBox="1"/>
            <p:nvPr/>
          </p:nvSpPr>
          <p:spPr>
            <a:xfrm>
              <a:off x="1538923" y="6156959"/>
              <a:ext cx="2265656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08F00"/>
                  </a:solidFill>
                </a:defRPr>
              </a:lvl1pPr>
            </a:lstStyle>
            <a:p>
              <a:pPr/>
              <a:r>
                <a:t>Electron beam probe</a:t>
              </a:r>
            </a:p>
          </p:txBody>
        </p:sp>
        <p:sp>
          <p:nvSpPr>
            <p:cNvPr id="332" name="Oval"/>
            <p:cNvSpPr/>
            <p:nvPr/>
          </p:nvSpPr>
          <p:spPr>
            <a:xfrm>
              <a:off x="1401750" y="5885350"/>
              <a:ext cx="2540001" cy="172510"/>
            </a:xfrm>
            <a:prstGeom prst="ellipse">
              <a:avLst/>
            </a:prstGeom>
            <a:gradFill flip="none" rotWithShape="1">
              <a:gsLst>
                <a:gs pos="0">
                  <a:srgbClr val="008F00"/>
                </a:gs>
                <a:gs pos="93757">
                  <a:srgbClr val="FFFFFF"/>
                </a:gs>
              </a:gsLst>
              <a:path path="circle">
                <a:fillToRect l="37721" t="-19636" r="62278" b="1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33" name="Arrow"/>
            <p:cNvSpPr/>
            <p:nvPr/>
          </p:nvSpPr>
          <p:spPr>
            <a:xfrm rot="16200000">
              <a:off x="2372705" y="5274313"/>
              <a:ext cx="598091" cy="406401"/>
            </a:xfrm>
            <a:prstGeom prst="rightArrow">
              <a:avLst>
                <a:gd name="adj1" fmla="val 46441"/>
                <a:gd name="adj2" fmla="val 86540"/>
              </a:avLst>
            </a:prstGeom>
            <a:solidFill>
              <a:srgbClr val="008F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aphicFrame>
        <p:nvGraphicFramePr>
          <p:cNvPr id="335" name="Table"/>
          <p:cNvGraphicFramePr/>
          <p:nvPr/>
        </p:nvGraphicFramePr>
        <p:xfrm>
          <a:off x="5154269" y="2972735"/>
          <a:ext cx="7472574" cy="140970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{33BA23B1-9221-436E-865A-0063620EA4FD}</a:tableStyleId>
              </a:tblPr>
              <a:tblGrid>
                <a:gridCol w="1482563"/>
                <a:gridCol w="1935135"/>
                <a:gridCol w="717872"/>
                <a:gridCol w="686661"/>
                <a:gridCol w="780296"/>
                <a:gridCol w="1108021"/>
                <a:gridCol w="655449"/>
              </a:tblGrid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n</a:t>
                      </a:r>
                      <a:r>
                        <a:rPr baseline="-5999"/>
                        <a:t>0b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rPr b="0"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Q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z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σ</a:t>
                      </a:r>
                      <a:r>
                        <a:rPr baseline="-5999"/>
                        <a:t>x</a:t>
                      </a:r>
                      <a:r>
                        <a:t>/σ</a:t>
                      </a:r>
                      <a:r>
                        <a:rPr baseline="-5999"/>
                        <a:t>y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En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sym typeface="Helvetica"/>
                        </a:rPr>
                        <a:t>ppc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635000">
                <a:tc>
                  <a:txBody>
                    <a:bodyPr/>
                    <a:lstStyle/>
                    <a:p>
                      <a:pPr defTabSz="914400">
                        <a:defRPr>
                          <a:sym typeface="Helvetica"/>
                        </a:defRPr>
                      </a:pPr>
                      <a:r>
                        <a:t>e</a:t>
                      </a:r>
                      <a:r>
                        <a:rPr baseline="31999"/>
                        <a:t>-</a:t>
                      </a:r>
                      <a:r>
                        <a:t> beam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008F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4.4x10</a:t>
                      </a:r>
                      <a:r>
                        <a:rPr baseline="31999"/>
                        <a:t>13</a:t>
                      </a:r>
                      <a:r>
                        <a:t>cm</a:t>
                      </a:r>
                      <a:r>
                        <a:rPr baseline="31999"/>
                        <a:t>-3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1nC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30fs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1mm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60 MeV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t>2x2</a:t>
                      </a:r>
                    </a:p>
                  </a:txBody>
                  <a:tcPr marL="50800" marR="50800" marT="50800" marB="50800" anchor="ctr" anchorCtr="0" horzOverflow="overflow">
                    <a:solidFill>
                      <a:srgbClr val="D0D1D2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1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