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  <p:sldMasterId id="2147483957" r:id="rId5"/>
  </p:sldMasterIdLst>
  <p:notesMasterIdLst>
    <p:notesMasterId r:id="rId53"/>
  </p:notesMasterIdLst>
  <p:handoutMasterIdLst>
    <p:handoutMasterId r:id="rId54"/>
  </p:handoutMasterIdLst>
  <p:sldIdLst>
    <p:sldId id="1117" r:id="rId6"/>
    <p:sldId id="1120" r:id="rId7"/>
    <p:sldId id="1066" r:id="rId8"/>
    <p:sldId id="1067" r:id="rId9"/>
    <p:sldId id="1108" r:id="rId10"/>
    <p:sldId id="1098" r:id="rId11"/>
    <p:sldId id="1109" r:id="rId12"/>
    <p:sldId id="1099" r:id="rId13"/>
    <p:sldId id="1100" r:id="rId14"/>
    <p:sldId id="971" r:id="rId15"/>
    <p:sldId id="666" r:id="rId16"/>
    <p:sldId id="1110" r:id="rId17"/>
    <p:sldId id="974" r:id="rId18"/>
    <p:sldId id="973" r:id="rId19"/>
    <p:sldId id="1101" r:id="rId20"/>
    <p:sldId id="1104" r:id="rId21"/>
    <p:sldId id="1102" r:id="rId22"/>
    <p:sldId id="1103" r:id="rId23"/>
    <p:sldId id="893" r:id="rId24"/>
    <p:sldId id="929" r:id="rId25"/>
    <p:sldId id="976" r:id="rId26"/>
    <p:sldId id="895" r:id="rId27"/>
    <p:sldId id="1105" r:id="rId28"/>
    <p:sldId id="896" r:id="rId29"/>
    <p:sldId id="587" r:id="rId30"/>
    <p:sldId id="588" r:id="rId31"/>
    <p:sldId id="589" r:id="rId32"/>
    <p:sldId id="983" r:id="rId33"/>
    <p:sldId id="984" r:id="rId34"/>
    <p:sldId id="985" r:id="rId35"/>
    <p:sldId id="897" r:id="rId36"/>
    <p:sldId id="927" r:id="rId37"/>
    <p:sldId id="1111" r:id="rId38"/>
    <p:sldId id="912" r:id="rId39"/>
    <p:sldId id="913" r:id="rId40"/>
    <p:sldId id="926" r:id="rId41"/>
    <p:sldId id="272" r:id="rId42"/>
    <p:sldId id="1118" r:id="rId43"/>
    <p:sldId id="1119" r:id="rId44"/>
    <p:sldId id="1113" r:id="rId45"/>
    <p:sldId id="257" r:id="rId46"/>
    <p:sldId id="258" r:id="rId47"/>
    <p:sldId id="1114" r:id="rId48"/>
    <p:sldId id="1106" r:id="rId49"/>
    <p:sldId id="1107" r:id="rId50"/>
    <p:sldId id="1115" r:id="rId51"/>
    <p:sldId id="1116" r:id="rId52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82">
          <p15:clr>
            <a:srgbClr val="A4A3A4"/>
          </p15:clr>
        </p15:guide>
        <p15:guide id="3" orient="horz" pos="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Messina" initials="PC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F8A"/>
    <a:srgbClr val="1E7F78"/>
    <a:srgbClr val="218F8D"/>
    <a:srgbClr val="303390"/>
    <a:srgbClr val="778737"/>
    <a:srgbClr val="7B8744"/>
    <a:srgbClr val="7A8644"/>
    <a:srgbClr val="7A8680"/>
    <a:srgbClr val="7B788A"/>
    <a:srgbClr val="5C6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48" autoAdjust="0"/>
    <p:restoredTop sz="96217" autoAdjust="0"/>
  </p:normalViewPr>
  <p:slideViewPr>
    <p:cSldViewPr snapToGrid="0" showGuides="1">
      <p:cViewPr varScale="1">
        <p:scale>
          <a:sx n="88" d="100"/>
          <a:sy n="88" d="100"/>
        </p:scale>
        <p:origin x="192" y="1336"/>
      </p:cViewPr>
      <p:guideLst>
        <p:guide pos="282"/>
        <p:guide orient="horz" pos="768"/>
      </p:guideLst>
    </p:cSldViewPr>
  </p:slideViewPr>
  <p:outlineViewPr>
    <p:cViewPr>
      <p:scale>
        <a:sx n="33" d="100"/>
        <a:sy n="33" d="100"/>
      </p:scale>
      <p:origin x="0" y="-134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5/4/19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5/4/19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3D3C1D-1527-7E4F-8035-54925BCD1F27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42744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6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65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73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7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Summarize milestone-based plan for next 3 years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45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Summarize milestone-based plan for next 3 years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90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85800"/>
            <a:ext cx="597852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Mgentic</a:t>
            </a:r>
            <a:r>
              <a:rPr lang="en-US" baseline="0" dirty="0"/>
              <a:t> field </a:t>
            </a:r>
            <a:r>
              <a:rPr lang="en-US" baseline="0" dirty="0">
                <a:sym typeface="Wingdings"/>
              </a:rPr>
              <a:t> electric field ~ B*R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41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2703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5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5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1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11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88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67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64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Instructions:</a:t>
            </a:r>
          </a:p>
          <a:p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List any technical, programmatic, or personnel challenges / risks and if / how you plan to manage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8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411480"/>
            <a:ext cx="6962455" cy="510909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" y="1903575"/>
            <a:ext cx="6962456" cy="2778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-1" y="6238875"/>
            <a:ext cx="12198489" cy="619125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Franklin Gothic Book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>
              <a:buClrTx/>
              <a:buFontTx/>
              <a:buNone/>
            </a:pPr>
            <a:endParaRPr lang="en-US" altLang="x-none">
              <a:solidFill>
                <a:srgbClr val="FFFFFF"/>
              </a:solidFill>
              <a:latin typeface="Arial" charset="0"/>
            </a:endParaRPr>
          </a:p>
          <a:p>
            <a:pPr algn="ctr">
              <a:buClrTx/>
              <a:buFontTx/>
              <a:buNone/>
            </a:pPr>
            <a:endParaRPr lang="en-US" altLang="x-non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Slide Number Placeholder 17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pic>
        <p:nvPicPr>
          <p:cNvPr id="10" name="Picture 9" descr="Screen Shot 2016-02-25 at 2.09.02 PM.png">
            <a:extLst>
              <a:ext uri="{FF2B5EF4-FFF2-40B4-BE49-F238E27FC236}">
                <a16:creationId xmlns:a16="http://schemas.microsoft.com/office/drawing/2014/main" id="{BDECBFA7-A5AC-4A47-B60A-AFB81992A0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474" y="6234810"/>
            <a:ext cx="1372237" cy="623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64674A-532F-B141-BF2A-1BE162A7E6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4749" y="6226845"/>
            <a:ext cx="1383649" cy="6311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26A61-5FFD-D94C-8BD4-8F7C6EEFB0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8" y="6231824"/>
            <a:ext cx="825726" cy="62617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C50FE10-B17F-C342-A062-647B7B6AE6AB}"/>
              </a:ext>
            </a:extLst>
          </p:cNvPr>
          <p:cNvGrpSpPr/>
          <p:nvPr userDrawn="1"/>
        </p:nvGrpSpPr>
        <p:grpSpPr>
          <a:xfrm>
            <a:off x="1771423" y="6332311"/>
            <a:ext cx="2454275" cy="460375"/>
            <a:chOff x="922338" y="6389688"/>
            <a:chExt cx="2454275" cy="460375"/>
          </a:xfrm>
        </p:grpSpPr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A441F73-CF29-9543-9911-93233CCDA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886"/>
            <a:stretch>
              <a:fillRect/>
            </a:stretch>
          </p:blipFill>
          <p:spPr bwMode="auto">
            <a:xfrm>
              <a:off x="922338" y="6426200"/>
              <a:ext cx="160020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3CE4C68-5499-D947-A9DB-8D56BF8899B9}"/>
                </a:ext>
              </a:extLst>
            </p:cNvPr>
            <p:cNvCxnSpPr/>
            <p:nvPr/>
          </p:nvCxnSpPr>
          <p:spPr>
            <a:xfrm>
              <a:off x="2571750" y="6448425"/>
              <a:ext cx="0" cy="366713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17C03AAA-3D01-6844-9944-104A80A193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5563" y="6389688"/>
              <a:ext cx="781050" cy="4603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1416" tIns="45709" rIns="91416" bIns="4570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082" eaLnBrk="1" hangingPunct="1">
                <a:defRPr/>
              </a:pPr>
              <a:r>
                <a:rPr lang="en-US" sz="1200" dirty="0">
                  <a:solidFill>
                    <a:srgbClr val="FFFFFF"/>
                  </a:solidFill>
                </a:rPr>
                <a:t>Office of</a:t>
              </a:r>
              <a:br>
                <a:rPr lang="en-US" sz="1200" dirty="0">
                  <a:solidFill>
                    <a:srgbClr val="FFFFFF"/>
                  </a:solidFill>
                </a:rPr>
              </a:br>
              <a:r>
                <a:rPr lang="en-US" sz="1200" dirty="0">
                  <a:solidFill>
                    <a:srgbClr val="FFFFFF"/>
                  </a:solidFill>
                </a:rPr>
                <a:t>Science</a:t>
              </a:r>
            </a:p>
          </p:txBody>
        </p:sp>
      </p:grpSp>
      <p:pic>
        <p:nvPicPr>
          <p:cNvPr id="26" name="Picture 1" descr="ATAP_footer_orange_reversed_.png">
            <a:extLst>
              <a:ext uri="{FF2B5EF4-FFF2-40B4-BE49-F238E27FC236}">
                <a16:creationId xmlns:a16="http://schemas.microsoft.com/office/drawing/2014/main" id="{7DFB8F8B-EE33-3340-8DAD-1A7614CCEB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399" y="6304640"/>
            <a:ext cx="3264355" cy="48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2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12188825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38" tIns="45718" rIns="91438" bIns="45718" numCol="1" rtlCol="0" anchor="t" anchorCtr="0" compatLnSpc="1">
            <a:prstTxWarp prst="textNoShape">
              <a:avLst/>
            </a:prstTxWarp>
          </a:bodyPr>
          <a:lstStyle/>
          <a:p>
            <a:pPr defTabSz="9141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1" y="4"/>
            <a:ext cx="12188824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82475" y="1121114"/>
            <a:ext cx="11399515" cy="5166975"/>
          </a:xfrm>
          <a:prstGeom prst="rect">
            <a:avLst/>
          </a:prstGeom>
        </p:spPr>
        <p:txBody>
          <a:bodyPr vert="horz"/>
          <a:lstStyle>
            <a:lvl1pPr marL="0" indent="3175">
              <a:defRPr b="0" i="0">
                <a:latin typeface="Franklin Gothic Medium"/>
                <a:cs typeface="Franklin Gothic Medium"/>
              </a:defRPr>
            </a:lvl1pPr>
            <a:lvl2pPr marL="341313" indent="-223838">
              <a:defRPr b="0" i="0">
                <a:latin typeface="Franklin Gothic Medium"/>
                <a:cs typeface="Franklin Gothic Medium"/>
              </a:defRPr>
            </a:lvl2pPr>
            <a:lvl3pPr marL="682625" indent="-228600">
              <a:defRPr b="0" i="0">
                <a:latin typeface="Franklin Gothic Medium"/>
                <a:cs typeface="Franklin Gothic Medium"/>
              </a:defRPr>
            </a:lvl3pPr>
            <a:lvl4pPr>
              <a:defRPr b="0" i="0">
                <a:latin typeface="Franklin Gothic Medium"/>
                <a:cs typeface="Franklin Gothic Medium"/>
              </a:defRPr>
            </a:lvl4pPr>
            <a:lvl5pPr>
              <a:defRPr b="0" i="0">
                <a:latin typeface="Franklin Gothic Medium"/>
                <a:cs typeface="Franklin Gothic Medium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0800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2060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idx="10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2060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2060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6442" cy="5109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2060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0640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12188825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38" tIns="45718" rIns="91438" bIns="45718" numCol="1" rtlCol="0" anchor="t" anchorCtr="0" compatLnSpc="1">
            <a:prstTxWarp prst="textNoShape">
              <a:avLst/>
            </a:prstTxWarp>
          </a:bodyPr>
          <a:lstStyle/>
          <a:p>
            <a:pPr defTabSz="91414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1" y="4"/>
            <a:ext cx="12188824" cy="855765"/>
          </a:xfr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82475" y="1121114"/>
            <a:ext cx="11399515" cy="5166975"/>
          </a:xfrm>
          <a:prstGeom prst="rect">
            <a:avLst/>
          </a:prstGeom>
        </p:spPr>
        <p:txBody>
          <a:bodyPr vert="horz"/>
          <a:lstStyle>
            <a:lvl1pPr marL="0" indent="3175">
              <a:defRPr b="0" i="0">
                <a:latin typeface="Franklin Gothic Medium"/>
                <a:cs typeface="Franklin Gothic Medium"/>
              </a:defRPr>
            </a:lvl1pPr>
            <a:lvl2pPr marL="341313" indent="-223838">
              <a:defRPr b="0" i="0">
                <a:latin typeface="Franklin Gothic Medium"/>
                <a:cs typeface="Franklin Gothic Medium"/>
              </a:defRPr>
            </a:lvl2pPr>
            <a:lvl3pPr marL="682625" indent="-228600">
              <a:defRPr b="0" i="0">
                <a:latin typeface="Franklin Gothic Medium"/>
                <a:cs typeface="Franklin Gothic Medium"/>
              </a:defRPr>
            </a:lvl3pPr>
            <a:lvl4pPr>
              <a:defRPr b="0" i="0">
                <a:latin typeface="Franklin Gothic Medium"/>
                <a:cs typeface="Franklin Gothic Medium"/>
              </a:defRPr>
            </a:lvl4pPr>
            <a:lvl5pPr>
              <a:defRPr b="0" i="0">
                <a:latin typeface="Franklin Gothic Medium"/>
                <a:cs typeface="Franklin Gothic Medium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2640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2"/>
            <a:ext cx="12188825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2"/>
            <a:ext cx="12188825" cy="855765"/>
          </a:xfrm>
        </p:spPr>
        <p:txBody>
          <a:bodyPr anchor="ctr"/>
          <a:lstStyle>
            <a:lvl1pPr>
              <a:defRPr sz="2800" b="1">
                <a:solidFill>
                  <a:srgbClr val="FFFFFF"/>
                </a:solidFill>
                <a:latin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01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64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2"/>
            <a:ext cx="12188825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2"/>
            <a:ext cx="12188825" cy="855765"/>
          </a:xfrm>
        </p:spPr>
        <p:txBody>
          <a:bodyPr anchor="ctr"/>
          <a:lstStyle>
            <a:lvl1pPr>
              <a:defRPr sz="2800" b="1">
                <a:solidFill>
                  <a:srgbClr val="FFFFFF"/>
                </a:solidFill>
                <a:latin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34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Placeholder 94"/>
          <p:cNvSpPr>
            <a:spLocks noGrp="1" noChangeArrowheads="1"/>
          </p:cNvSpPr>
          <p:nvPr>
            <p:ph type="title"/>
          </p:nvPr>
        </p:nvSpPr>
        <p:spPr bwMode="auto">
          <a:xfrm>
            <a:off x="-1" y="0"/>
            <a:ext cx="12198489" cy="1079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96" name="Text Placeholder 9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99" y="1600200"/>
            <a:ext cx="11268159" cy="44624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97" name="Slide Number Placeholder 96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7" r:id="rId2"/>
    <p:sldLayoutId id="2147483939" r:id="rId3"/>
    <p:sldLayoutId id="2147483941" r:id="rId4"/>
    <p:sldLayoutId id="2147483952" r:id="rId5"/>
    <p:sldLayoutId id="2147483955" r:id="rId6"/>
    <p:sldLayoutId id="2147483966" r:id="rId7"/>
    <p:sldLayoutId id="2147483972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Placeholder 94"/>
          <p:cNvSpPr>
            <a:spLocks noGrp="1" noChangeArrowheads="1"/>
          </p:cNvSpPr>
          <p:nvPr>
            <p:ph type="title"/>
          </p:nvPr>
        </p:nvSpPr>
        <p:spPr bwMode="auto">
          <a:xfrm>
            <a:off x="-1" y="0"/>
            <a:ext cx="12198489" cy="1079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title text format</a:t>
            </a:r>
          </a:p>
        </p:txBody>
      </p:sp>
      <p:sp>
        <p:nvSpPr>
          <p:cNvPr id="96" name="Text Placeholder 9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99" y="1600200"/>
            <a:ext cx="11268159" cy="44624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/>
              <a:t>Click to edit the outline text format</a:t>
            </a:r>
          </a:p>
          <a:p>
            <a:pPr lvl="1"/>
            <a:r>
              <a:rPr lang="en-GB" altLang="x-none"/>
              <a:t>Second Outline Level</a:t>
            </a:r>
          </a:p>
          <a:p>
            <a:pPr lvl="2"/>
            <a:r>
              <a:rPr lang="en-GB" altLang="x-none"/>
              <a:t>Third Outline Level</a:t>
            </a:r>
          </a:p>
          <a:p>
            <a:pPr lvl="3"/>
            <a:r>
              <a:rPr lang="en-GB" altLang="x-none"/>
              <a:t>Fourth Outline Level</a:t>
            </a:r>
          </a:p>
          <a:p>
            <a:pPr lvl="4"/>
            <a:r>
              <a:rPr lang="en-GB" altLang="x-none"/>
              <a:t>Fifth Outline Level</a:t>
            </a:r>
          </a:p>
          <a:p>
            <a:pPr lvl="4"/>
            <a:r>
              <a:rPr lang="en-GB" altLang="x-none"/>
              <a:t>Sixth Outline Level</a:t>
            </a:r>
          </a:p>
          <a:p>
            <a:pPr lvl="4"/>
            <a:r>
              <a:rPr lang="en-GB" altLang="x-none"/>
              <a:t>Seventh Outline Level</a:t>
            </a:r>
          </a:p>
          <a:p>
            <a:pPr lvl="4"/>
            <a:r>
              <a:rPr lang="en-GB" altLang="x-none"/>
              <a:t>Eighth Outline Level</a:t>
            </a:r>
          </a:p>
          <a:p>
            <a:pPr lvl="4"/>
            <a:r>
              <a:rPr lang="en-GB" altLang="x-none"/>
              <a:t>Ninth Outline Level</a:t>
            </a:r>
          </a:p>
        </p:txBody>
      </p:sp>
      <p:sp>
        <p:nvSpPr>
          <p:cNvPr id="97" name="Slide Number Placeholder 96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5401" y="6393363"/>
            <a:ext cx="544259" cy="3016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‹#›</a:t>
            </a:fld>
            <a:endParaRPr lang="en-US" altLang="x-none" dirty="0"/>
          </a:p>
        </p:txBody>
      </p:sp>
      <p:pic>
        <p:nvPicPr>
          <p:cNvPr id="132" name="Picture 13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6361613"/>
            <a:ext cx="5191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" name="Picture 13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939" y="6352088"/>
            <a:ext cx="22860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29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2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60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11" Type="http://schemas.microsoft.com/office/2007/relationships/hdphoto" Target="../media/hdphoto7.wdp"/><Relationship Id="rId5" Type="http://schemas.openxmlformats.org/officeDocument/2006/relationships/image" Target="../media/image70.pn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tiff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2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78.emf"/><Relationship Id="rId9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52.png"/><Relationship Id="rId10" Type="http://schemas.openxmlformats.org/officeDocument/2006/relationships/image" Target="../media/image79.png"/><Relationship Id="rId4" Type="http://schemas.openxmlformats.org/officeDocument/2006/relationships/image" Target="../media/image56.emf"/><Relationship Id="rId9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doi.org/10.1016/j.nima.2018.01.035" TargetMode="External"/><Relationship Id="rId9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18.01.035" TargetMode="External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media" Target="../media/media2.mov"/><Relationship Id="rId7" Type="http://schemas.openxmlformats.org/officeDocument/2006/relationships/image" Target="../media/image96.png"/><Relationship Id="rId12" Type="http://schemas.openxmlformats.org/officeDocument/2006/relationships/hyperlink" Target="https://doi.org/10.1016/j.nima.2018.01.035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5.png"/><Relationship Id="rId11" Type="http://schemas.openxmlformats.org/officeDocument/2006/relationships/image" Target="../media/image9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3.png"/><Relationship Id="rId4" Type="http://schemas.openxmlformats.org/officeDocument/2006/relationships/video" Target="../media/media2.mov"/><Relationship Id="rId9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ECP-WarpX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(null)"/><Relationship Id="rId2" Type="http://schemas.openxmlformats.org/officeDocument/2006/relationships/image" Target="../media/image97.(null)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png"/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0.emf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9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719" y="4696315"/>
            <a:ext cx="9450386" cy="46124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Jean-Luc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Vay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Lawrence Berkeley National Laboratory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and many collaborators cited in the slides.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96CC1-A2B6-9B44-AFEA-AD5D238CFBBB}"/>
              </a:ext>
            </a:extLst>
          </p:cNvPr>
          <p:cNvSpPr txBox="1"/>
          <p:nvPr/>
        </p:nvSpPr>
        <p:spPr>
          <a:xfrm>
            <a:off x="0" y="256136"/>
            <a:ext cx="12188825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High-Performance Modeling </a:t>
            </a:r>
          </a:p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of Laser-Plasma Accelerator 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FE361-730E-8D46-A905-4CA9041C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677"/>
            <a:ext cx="12181879" cy="2894704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790940C-EBD1-0049-92DC-0972AEDF861F}"/>
              </a:ext>
            </a:extLst>
          </p:cNvPr>
          <p:cNvSpPr txBox="1">
            <a:spLocks/>
          </p:cNvSpPr>
          <p:nvPr/>
        </p:nvSpPr>
        <p:spPr bwMode="auto">
          <a:xfrm>
            <a:off x="104624" y="1704752"/>
            <a:ext cx="5994963" cy="46124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Laser-Plasma Accelerator Workshop 2019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5-10 May, 2019</a:t>
            </a:r>
          </a:p>
        </p:txBody>
      </p:sp>
    </p:spTree>
    <p:extLst>
      <p:ext uri="{BB962C8B-B14F-4D97-AF65-F5344CB8AC3E}">
        <p14:creationId xmlns:p14="http://schemas.microsoft.com/office/powerpoint/2010/main" val="309993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4C71B8-5620-D441-BEF1-AD3719F93CF8}"/>
              </a:ext>
            </a:extLst>
          </p:cNvPr>
          <p:cNvSpPr/>
          <p:nvPr/>
        </p:nvSpPr>
        <p:spPr>
          <a:xfrm>
            <a:off x="123477" y="842712"/>
            <a:ext cx="11944836" cy="3305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3"/>
            <a:ext cx="12188824" cy="654457"/>
          </a:xfrm>
        </p:spPr>
        <p:txBody>
          <a:bodyPr>
            <a:normAutofit/>
          </a:bodyPr>
          <a:lstStyle/>
          <a:p>
            <a:r>
              <a:rPr lang="en-US" dirty="0"/>
              <a:t>Plasma accelerators are challenging to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40" y="764111"/>
            <a:ext cx="3400174" cy="258939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906282" y="1481480"/>
            <a:ext cx="5434824" cy="2329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51961" y="789901"/>
            <a:ext cx="7835278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b="1" dirty="0">
                <a:solidFill>
                  <a:srgbClr val="14294C"/>
                </a:solidFill>
                <a:latin typeface="+mj-lt"/>
              </a:rPr>
              <a:t>Short </a:t>
            </a:r>
            <a:r>
              <a:rPr lang="en-US" sz="2399" b="1" dirty="0" err="1">
                <a:solidFill>
                  <a:srgbClr val="14294C"/>
                </a:solidFill>
                <a:latin typeface="+mj-lt"/>
              </a:rPr>
              <a:t>driver+wake</a:t>
            </a:r>
            <a:r>
              <a:rPr lang="en-US" sz="2399" b="1" dirty="0">
                <a:solidFill>
                  <a:srgbClr val="14294C"/>
                </a:solidFill>
                <a:latin typeface="+mj-lt"/>
              </a:rPr>
              <a:t> propagates through long plasma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35926" y="1626111"/>
            <a:ext cx="4853146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b="1" dirty="0">
                <a:solidFill>
                  <a:srgbClr val="800000"/>
                </a:solidFill>
                <a:latin typeface="+mj-lt"/>
                <a:sym typeface="Wingdings"/>
              </a:rPr>
              <a:t> Many time steps</a:t>
            </a:r>
            <a:r>
              <a:rPr lang="en-US" sz="2399" dirty="0">
                <a:solidFill>
                  <a:srgbClr val="800000"/>
                </a:solidFill>
                <a:latin typeface="+mj-lt"/>
                <a:sym typeface="Wingdings"/>
              </a:rPr>
              <a:t>.</a:t>
            </a:r>
            <a:endParaRPr lang="en-US" sz="2399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7089" y="2231950"/>
            <a:ext cx="7391224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dirty="0">
                <a:solidFill>
                  <a:srgbClr val="14294C"/>
                </a:solidFill>
                <a:latin typeface="Calibri"/>
                <a:cs typeface="Calibri"/>
              </a:rPr>
              <a:t>E.g., for a 10 GeV LPA scale stage:     </a:t>
            </a:r>
          </a:p>
          <a:p>
            <a:r>
              <a:rPr lang="en-US" dirty="0">
                <a:solidFill>
                  <a:srgbClr val="14294C"/>
                </a:solidFill>
                <a:cs typeface="Calibri"/>
              </a:rPr>
              <a:t>	~</a:t>
            </a:r>
            <a:r>
              <a:rPr lang="en-US" b="1" dirty="0">
                <a:solidFill>
                  <a:srgbClr val="800000"/>
                </a:solidFill>
                <a:latin typeface="Calibri"/>
                <a:cs typeface="Calibri"/>
              </a:rPr>
              <a:t>1</a:t>
            </a:r>
            <a:r>
              <a:rPr lang="en-US" b="1" dirty="0">
                <a:solidFill>
                  <a:srgbClr val="8000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>
                <a:solidFill>
                  <a:srgbClr val="800000"/>
                </a:solidFill>
                <a:latin typeface="Calibri"/>
                <a:cs typeface="Calibri"/>
              </a:rPr>
              <a:t>m</a:t>
            </a:r>
            <a:r>
              <a:rPr lang="en-US" dirty="0">
                <a:solidFill>
                  <a:srgbClr val="14294C"/>
                </a:solidFill>
                <a:latin typeface="Calibri"/>
                <a:cs typeface="Calibri"/>
              </a:rPr>
              <a:t> wavelength laser propagates into </a:t>
            </a:r>
            <a:r>
              <a:rPr lang="en-US" dirty="0">
                <a:solidFill>
                  <a:srgbClr val="14294C"/>
                </a:solidFill>
                <a:cs typeface="Calibri"/>
              </a:rPr>
              <a:t>~</a:t>
            </a:r>
            <a:r>
              <a:rPr lang="en-US" b="1" dirty="0">
                <a:solidFill>
                  <a:srgbClr val="800000"/>
                </a:solidFill>
                <a:latin typeface="Calibri"/>
                <a:cs typeface="Calibri"/>
              </a:rPr>
              <a:t>1m</a:t>
            </a:r>
            <a:r>
              <a:rPr lang="en-US" dirty="0">
                <a:solidFill>
                  <a:srgbClr val="00116A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14294C"/>
                </a:solidFill>
                <a:latin typeface="Calibri"/>
                <a:cs typeface="Calibri"/>
              </a:rPr>
              <a:t>plasma	</a:t>
            </a:r>
            <a:r>
              <a:rPr lang="en-US" dirty="0">
                <a:solidFill>
                  <a:srgbClr val="14294C"/>
                </a:solidFill>
                <a:latin typeface="Calibri"/>
                <a:cs typeface="Calibri"/>
                <a:sym typeface="Wingdings"/>
              </a:rPr>
              <a:t>	 millions of time steps needed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64C9425D-9F2A-384F-88DA-CAF1E8006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57" y="4794753"/>
            <a:ext cx="12019899" cy="150771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999" dirty="0">
                <a:solidFill>
                  <a:srgbClr val="273652"/>
                </a:solidFill>
                <a:latin typeface="Franklin Gothic Medium"/>
                <a:cs typeface=""/>
              </a:rPr>
              <a:t>Full PIC simulations (in 2D) can take days for 1 stage (at insufficient resolution for collider beam quality).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273652"/>
              </a:solidFill>
              <a:latin typeface="Franklin Gothic Medium"/>
              <a:cs typeface="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999" dirty="0">
                <a:solidFill>
                  <a:srgbClr val="273652"/>
                </a:solidFill>
                <a:latin typeface="Franklin Gothic Medium"/>
                <a:cs typeface=""/>
              </a:rPr>
              <a:t>Need for ×10s-1000s stages (multi </a:t>
            </a:r>
            <a:r>
              <a:rPr lang="en-US" sz="1999" dirty="0" err="1">
                <a:solidFill>
                  <a:srgbClr val="273652"/>
                </a:solidFill>
                <a:latin typeface="Franklin Gothic Medium"/>
                <a:cs typeface=""/>
              </a:rPr>
              <a:t>TeV</a:t>
            </a:r>
            <a:r>
              <a:rPr lang="en-US" sz="1999" dirty="0">
                <a:solidFill>
                  <a:srgbClr val="273652"/>
                </a:solidFill>
                <a:latin typeface="Franklin Gothic Medium"/>
                <a:cs typeface=""/>
              </a:rPr>
              <a:t> collider) ×10s-1000s (high res. 3D) ×10s (ensembles)!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b="1" i="1" dirty="0">
              <a:solidFill>
                <a:srgbClr val="C00000"/>
              </a:solidFill>
              <a:latin typeface="Franklin Gothic Medium"/>
              <a:cs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999" b="1" i="1" dirty="0">
                <a:solidFill>
                  <a:srgbClr val="800000"/>
                </a:solidFill>
                <a:latin typeface="Franklin Gothic Medium"/>
                <a:cs typeface="Calibri"/>
                <a:sym typeface="Wingdings"/>
              </a:rPr>
              <a:t>Full 3D m</a:t>
            </a:r>
            <a:r>
              <a:rPr lang="en-US" sz="1999" b="1" i="1" dirty="0">
                <a:solidFill>
                  <a:srgbClr val="800000"/>
                </a:solidFill>
                <a:latin typeface="Franklin Gothic Medium"/>
                <a:cs typeface="Calibri"/>
              </a:rPr>
              <a:t>odeling of ensembles of chain of stages for designs</a:t>
            </a:r>
            <a:r>
              <a:rPr lang="en-US" sz="1999" b="1" i="1" dirty="0">
                <a:solidFill>
                  <a:srgbClr val="800000"/>
                </a:solidFill>
                <a:latin typeface="Franklin Gothic Medium"/>
                <a:cs typeface="Calibri"/>
                <a:sym typeface="Wingdings" pitchFamily="2" charset="2"/>
              </a:rPr>
              <a:t> </a:t>
            </a:r>
            <a:r>
              <a:rPr lang="en-US" sz="1999" b="1" i="1" dirty="0">
                <a:solidFill>
                  <a:srgbClr val="800000"/>
                </a:solidFill>
                <a:latin typeface="Franklin Gothic Medium"/>
                <a:cs typeface="Calibri"/>
              </a:rPr>
              <a:t>advanced algorithms + </a:t>
            </a:r>
            <a:r>
              <a:rPr lang="en-US" sz="1999" b="1" i="1" dirty="0" err="1">
                <a:solidFill>
                  <a:srgbClr val="800000"/>
                </a:solidFill>
                <a:latin typeface="Franklin Gothic Medium"/>
                <a:cs typeface="Calibri"/>
              </a:rPr>
              <a:t>Exascale</a:t>
            </a:r>
            <a:r>
              <a:rPr lang="en-US" sz="1999" b="1" i="1" dirty="0">
                <a:solidFill>
                  <a:srgbClr val="800000"/>
                </a:solidFill>
                <a:latin typeface="Franklin Gothic Medium"/>
                <a:cs typeface="Calibri"/>
              </a:rPr>
              <a:t> computing.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4E3F84-4E06-FD41-99F4-FB5593265828}"/>
              </a:ext>
            </a:extLst>
          </p:cNvPr>
          <p:cNvGrpSpPr/>
          <p:nvPr/>
        </p:nvGrpSpPr>
        <p:grpSpPr>
          <a:xfrm>
            <a:off x="513141" y="3407075"/>
            <a:ext cx="11446630" cy="1221582"/>
            <a:chOff x="511686" y="3764888"/>
            <a:chExt cx="11449612" cy="1221900"/>
          </a:xfrm>
        </p:grpSpPr>
        <p:pic>
          <p:nvPicPr>
            <p:cNvPr id="28" name="Picture 27" descr="Screen Shot 2015-06-02 at 5.46.28 P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0999" y="3874599"/>
              <a:ext cx="2317787" cy="111218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sp>
          <p:nvSpPr>
            <p:cNvPr id="29" name="TextBox 28"/>
            <p:cNvSpPr txBox="1"/>
            <p:nvPr/>
          </p:nvSpPr>
          <p:spPr>
            <a:xfrm>
              <a:off x="511686" y="3764888"/>
              <a:ext cx="11449612" cy="894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65" b="1" dirty="0">
                  <a:solidFill>
                    <a:srgbClr val="14294C"/>
                  </a:solidFill>
                  <a:latin typeface="Calibri"/>
                  <a:cs typeface="Calibri"/>
                </a:rPr>
                <a:t>Very small features: 			      </a:t>
              </a:r>
              <a:r>
                <a:rPr lang="en-US" sz="2399" b="1" dirty="0">
                  <a:solidFill>
                    <a:srgbClr val="800000"/>
                  </a:solidFill>
                  <a:sym typeface="Wingdings"/>
                </a:rPr>
                <a:t> Many grid cells &amp; macroparticles.</a:t>
              </a:r>
              <a:endParaRPr lang="en-US" sz="2399" b="1" dirty="0">
                <a:solidFill>
                  <a:srgbClr val="800000"/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dirty="0">
                <a:solidFill>
                  <a:srgbClr val="14294C"/>
                </a:solidFill>
                <a:latin typeface="Calibri"/>
                <a:cs typeface="Calibri"/>
                <a:sym typeface="Wingdings"/>
              </a:endParaRPr>
            </a:p>
          </p:txBody>
        </p:sp>
        <p:cxnSp>
          <p:nvCxnSpPr>
            <p:cNvPr id="30" name="Straight Arrow Connector 29"/>
            <p:cNvCxnSpPr>
              <a:cxnSpLocks/>
            </p:cNvCxnSpPr>
            <p:nvPr/>
          </p:nvCxnSpPr>
          <p:spPr>
            <a:xfrm>
              <a:off x="3412273" y="4215161"/>
              <a:ext cx="1119386" cy="2187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CE21626-182F-3F4B-B454-C5700250F904}"/>
                </a:ext>
              </a:extLst>
            </p:cNvPr>
            <p:cNvCxnSpPr>
              <a:cxnSpLocks/>
            </p:cNvCxnSpPr>
            <p:nvPr/>
          </p:nvCxnSpPr>
          <p:spPr>
            <a:xfrm>
              <a:off x="3415216" y="4157229"/>
              <a:ext cx="2523005" cy="2725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A5737B-E4AE-CA4B-AC32-E36EEC3EA9EA}"/>
              </a:ext>
            </a:extLst>
          </p:cNvPr>
          <p:cNvGrpSpPr/>
          <p:nvPr/>
        </p:nvGrpSpPr>
        <p:grpSpPr>
          <a:xfrm>
            <a:off x="4848722" y="1173237"/>
            <a:ext cx="1135809" cy="378466"/>
            <a:chOff x="4848396" y="1172648"/>
            <a:chExt cx="1136105" cy="378565"/>
          </a:xfrm>
        </p:grpSpPr>
        <p:grpSp>
          <p:nvGrpSpPr>
            <p:cNvPr id="24" name="Group 23"/>
            <p:cNvGrpSpPr/>
            <p:nvPr/>
          </p:nvGrpSpPr>
          <p:grpSpPr>
            <a:xfrm>
              <a:off x="4995644" y="1502503"/>
              <a:ext cx="425977" cy="1"/>
              <a:chOff x="4720332" y="1969909"/>
              <a:chExt cx="319567" cy="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903374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/>
              <p:cNvCxnSpPr/>
              <p:nvPr/>
            </p:nvCxnSpPr>
            <p:spPr>
              <a:xfrm flipV="1">
                <a:off x="4993387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/>
              <p:cNvGrpSpPr/>
              <p:nvPr/>
            </p:nvGrpSpPr>
            <p:grpSpPr>
              <a:xfrm>
                <a:off x="4720332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4811845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FC10DE5-A5D2-4942-BA2C-BB686A21C9CE}"/>
                </a:ext>
              </a:extLst>
            </p:cNvPr>
            <p:cNvSpPr txBox="1"/>
            <p:nvPr/>
          </p:nvSpPr>
          <p:spPr>
            <a:xfrm>
              <a:off x="4848396" y="1172648"/>
              <a:ext cx="658450" cy="378565"/>
            </a:xfrm>
            <a:prstGeom prst="rect">
              <a:avLst/>
            </a:prstGeom>
            <a:noFill/>
          </p:spPr>
          <p:txBody>
            <a:bodyPr wrap="none" lIns="118841" tIns="91416" rIns="118841" bIns="91416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solidFill>
                    <a:srgbClr val="FFC000"/>
                  </a:solidFill>
                </a:rPr>
                <a:t>w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</a:t>
              </a:r>
              <a:r>
                <a:rPr lang="en-US" sz="1400" dirty="0">
                  <a:solidFill>
                    <a:srgbClr val="FFC000"/>
                  </a:solidFill>
                </a:rPr>
                <a:t>k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5F0099-300F-0F43-8C4C-CF40473C1909}"/>
                </a:ext>
              </a:extLst>
            </p:cNvPr>
            <p:cNvSpPr txBox="1"/>
            <p:nvPr/>
          </p:nvSpPr>
          <p:spPr>
            <a:xfrm>
              <a:off x="5297197" y="1172648"/>
              <a:ext cx="687304" cy="378565"/>
            </a:xfrm>
            <a:prstGeom prst="rect">
              <a:avLst/>
            </a:prstGeom>
            <a:noFill/>
          </p:spPr>
          <p:txBody>
            <a:bodyPr wrap="none" lIns="118841" tIns="91416" rIns="118841" bIns="91416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driver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B7A424E-2D5A-234E-A42C-A386B316B0DF}"/>
              </a:ext>
            </a:extLst>
          </p:cNvPr>
          <p:cNvSpPr txBox="1"/>
          <p:nvPr/>
        </p:nvSpPr>
        <p:spPr>
          <a:xfrm>
            <a:off x="9685562" y="1436878"/>
            <a:ext cx="816934" cy="378466"/>
          </a:xfrm>
          <a:prstGeom prst="rect">
            <a:avLst/>
          </a:prstGeom>
          <a:noFill/>
        </p:spPr>
        <p:txBody>
          <a:bodyPr wrap="none" lIns="118841" tIns="91416" rIns="118841" bIns="91416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plasma</a:t>
            </a: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5AA36374-46FC-2E49-99AE-65D036742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10</a:t>
            </a:fld>
            <a:endParaRPr lang="en-US" altLang="x-none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6794A7-EA36-0B4F-ACC1-FFEC245D6337}"/>
              </a:ext>
            </a:extLst>
          </p:cNvPr>
          <p:cNvGrpSpPr/>
          <p:nvPr/>
        </p:nvGrpSpPr>
        <p:grpSpPr>
          <a:xfrm>
            <a:off x="128654" y="549837"/>
            <a:ext cx="10991708" cy="54413"/>
            <a:chOff x="195943" y="1001487"/>
            <a:chExt cx="10994571" cy="5442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7CA10F-C7A3-704C-A570-C3FF7ECDF3E9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02A3B72-A273-8C46-BD87-D4ED67775C59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25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1425E-6 1.85185E-6 L 0.40414 -0.002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4076" y="148260"/>
            <a:ext cx="12213404" cy="59794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ECP Project </a:t>
            </a:r>
            <a:r>
              <a:rPr lang="en-US" sz="2800" dirty="0" err="1"/>
              <a:t>WarpX</a:t>
            </a:r>
            <a:r>
              <a:rPr lang="en-US" sz="2800" dirty="0"/>
              <a:t>: “</a:t>
            </a:r>
            <a:r>
              <a:rPr lang="en-US" sz="2800" dirty="0" err="1"/>
              <a:t>Exascale</a:t>
            </a:r>
            <a:r>
              <a:rPr lang="en-US" sz="2800" dirty="0"/>
              <a:t> Modeling of Advanced Particle Accelerators”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9367" y="1020582"/>
            <a:ext cx="10822052" cy="39048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377950" indent="-137795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80000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Goal (2023): </a:t>
            </a:r>
            <a:r>
              <a:rPr lang="en-US" sz="2000" b="1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Convergence study in 3-D of 10s of consecutive multi-GeV stages </a:t>
            </a:r>
            <a:r>
              <a:rPr lang="en-US" sz="20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in linear and bubble regime, for </a:t>
            </a:r>
            <a:r>
              <a:rPr lang="en-US" sz="2000" b="1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laser- &amp; beam-driven</a:t>
            </a:r>
            <a:r>
              <a:rPr lang="en-US" sz="20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 plasma accelerators.</a:t>
            </a:r>
          </a:p>
          <a:p>
            <a:pPr marL="1377950" indent="-1377950">
              <a:spcBef>
                <a:spcPts val="0"/>
              </a:spcBef>
              <a:buNone/>
            </a:pPr>
            <a:endParaRPr lang="en-US" sz="1700" dirty="0">
              <a:latin typeface="Franklin Gothic Book"/>
              <a:ea typeface="Franklin Gothic Medium" charset="0"/>
              <a:cs typeface="Franklin Gothic Book"/>
            </a:endParaRPr>
          </a:p>
          <a:p>
            <a:pPr marL="1377950" indent="-1377950">
              <a:spcBef>
                <a:spcPts val="0"/>
              </a:spcBef>
              <a:buNone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1377950" indent="-1377950">
              <a:spcBef>
                <a:spcPts val="0"/>
              </a:spcBef>
              <a:buNone/>
            </a:pPr>
            <a:endParaRPr lang="en-US" sz="1700" dirty="0">
              <a:latin typeface="Franklin Gothic Book"/>
              <a:ea typeface="Franklin Gothic Medium" charset="0"/>
              <a:cs typeface="Franklin Gothic Book"/>
            </a:endParaRPr>
          </a:p>
          <a:p>
            <a:pPr marL="1377950" indent="-1377950">
              <a:spcBef>
                <a:spcPts val="0"/>
              </a:spcBef>
              <a:buNone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1377950" indent="-1377950">
              <a:spcBef>
                <a:spcPts val="0"/>
              </a:spcBef>
              <a:buNone/>
            </a:pPr>
            <a:endParaRPr lang="en-US" sz="1700" dirty="0">
              <a:latin typeface="Franklin Gothic Book"/>
              <a:ea typeface="Franklin Gothic Medium" charset="0"/>
              <a:cs typeface="Franklin Gothic Book"/>
            </a:endParaRPr>
          </a:p>
          <a:p>
            <a:pPr marL="1377950" indent="-1377950">
              <a:spcBef>
                <a:spcPts val="0"/>
              </a:spcBef>
              <a:buNone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1377950" indent="-1377950">
              <a:spcBef>
                <a:spcPts val="0"/>
              </a:spcBef>
              <a:buNone/>
            </a:pPr>
            <a:endParaRPr lang="en-US" sz="1700" dirty="0">
              <a:latin typeface="Franklin Gothic Book"/>
              <a:ea typeface="Franklin Gothic Medium" charset="0"/>
              <a:cs typeface="Franklin Gothic Book"/>
            </a:endParaRPr>
          </a:p>
          <a:p>
            <a:pPr marL="1377950" indent="-1377950">
              <a:spcBef>
                <a:spcPts val="0"/>
              </a:spcBef>
              <a:buNone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520700" indent="-520700">
              <a:spcBef>
                <a:spcPts val="0"/>
              </a:spcBef>
              <a:buNone/>
            </a:pPr>
            <a:endParaRPr lang="en-US" sz="600" dirty="0">
              <a:solidFill>
                <a:schemeClr val="tx1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520700" indent="-520700">
              <a:spcBef>
                <a:spcPts val="0"/>
              </a:spcBef>
              <a:buNone/>
            </a:pPr>
            <a:endParaRPr lang="en-US" sz="600" dirty="0">
              <a:solidFill>
                <a:schemeClr val="tx1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520700" indent="-520700">
              <a:spcBef>
                <a:spcPts val="0"/>
              </a:spcBef>
              <a:buNone/>
              <a:tabLst>
                <a:tab pos="573088" algn="l"/>
              </a:tabLst>
            </a:pPr>
            <a:endParaRPr lang="en-US" sz="1900" b="1" dirty="0">
              <a:solidFill>
                <a:srgbClr val="800000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520700" indent="-520700">
              <a:spcBef>
                <a:spcPts val="0"/>
              </a:spcBef>
              <a:buNone/>
              <a:tabLst>
                <a:tab pos="573088" algn="l"/>
              </a:tabLst>
            </a:pPr>
            <a:endParaRPr lang="en-US" sz="1900" b="1" dirty="0">
              <a:solidFill>
                <a:srgbClr val="800000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520700" indent="-520700">
              <a:spcBef>
                <a:spcPts val="0"/>
              </a:spcBef>
              <a:buNone/>
              <a:tabLst>
                <a:tab pos="573088" algn="l"/>
              </a:tabLst>
            </a:pPr>
            <a:endParaRPr lang="en-US" sz="1900" b="1" dirty="0">
              <a:solidFill>
                <a:srgbClr val="800000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520700" indent="-520700">
              <a:spcBef>
                <a:spcPts val="0"/>
              </a:spcBef>
              <a:buNone/>
              <a:tabLst>
                <a:tab pos="623888" algn="l"/>
              </a:tabLst>
            </a:pPr>
            <a:r>
              <a:rPr lang="en-US" sz="2000" b="1" dirty="0">
                <a:solidFill>
                  <a:srgbClr val="80000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How:	</a:t>
            </a:r>
            <a:r>
              <a:rPr lang="en-US" sz="2000" b="1" dirty="0">
                <a:latin typeface="Franklin Gothic Medium" charset="0"/>
                <a:ea typeface="Franklin Gothic Medium" charset="0"/>
                <a:cs typeface="Franklin Gothic Medium" charset="0"/>
                <a:sym typeface="Wingdings" pitchFamily="2" charset="2"/>
              </a:rPr>
              <a:t> </a:t>
            </a:r>
            <a:r>
              <a:rPr lang="en-US" sz="2000" dirty="0">
                <a:latin typeface="Franklin Gothic Book" panose="020B0503020102020204" pitchFamily="34" charset="0"/>
                <a:ea typeface="Franklin Gothic Medium" charset="0"/>
                <a:cs typeface="Franklin Gothic Medium" charset="0"/>
                <a:sym typeface="Wingdings" pitchFamily="2" charset="2"/>
              </a:rPr>
              <a:t>New code </a:t>
            </a:r>
            <a:r>
              <a:rPr lang="en-US" sz="2000" b="1" dirty="0" err="1">
                <a:latin typeface="Franklin Gothic Book" panose="020B0503020102020204" pitchFamily="34" charset="0"/>
                <a:ea typeface="Franklin Gothic Medium" charset="0"/>
                <a:cs typeface="Franklin Gothic Medium" charset="0"/>
                <a:sym typeface="Wingdings" pitchFamily="2" charset="2"/>
              </a:rPr>
              <a:t>WarpX</a:t>
            </a:r>
            <a:endParaRPr lang="en-US" sz="2000" b="1" dirty="0">
              <a:latin typeface="Franklin Gothic Book" panose="020B0503020102020204" pitchFamily="34" charset="0"/>
              <a:ea typeface="Franklin Gothic Medium" charset="0"/>
              <a:cs typeface="Franklin Gothic Medium" charset="0"/>
              <a:sym typeface="Wingdings" pitchFamily="2" charset="2"/>
            </a:endParaRPr>
          </a:p>
          <a:p>
            <a:pPr marL="520700" indent="-520700">
              <a:spcBef>
                <a:spcPts val="0"/>
              </a:spcBef>
              <a:buNone/>
              <a:tabLst>
                <a:tab pos="623888" algn="l"/>
              </a:tabLst>
            </a:pPr>
            <a:endParaRPr lang="en-US" sz="800" b="1" dirty="0">
              <a:solidFill>
                <a:srgbClr val="800000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520700" indent="-520700">
              <a:spcBef>
                <a:spcPts val="0"/>
              </a:spcBef>
              <a:buNone/>
              <a:tabLst>
                <a:tab pos="623888" algn="l"/>
              </a:tabLst>
            </a:pPr>
            <a:r>
              <a:rPr lang="en-US" sz="2000" b="1" dirty="0">
                <a:solidFill>
                  <a:srgbClr val="800000"/>
                </a:solidFill>
                <a:latin typeface="Franklin Gothic Medium" charset="0"/>
                <a:ea typeface="Franklin Gothic Medium" charset="0"/>
                <a:cs typeface="Franklin Gothic Medium" charset="0"/>
                <a:sym typeface="Wingdings"/>
              </a:rPr>
              <a:t>		</a:t>
            </a:r>
            <a:r>
              <a:rPr lang="en-US" sz="2000" b="1" dirty="0">
                <a:solidFill>
                  <a:schemeClr val="tx1"/>
                </a:solidFill>
                <a:latin typeface="Franklin Gothic Medium" charset="0"/>
                <a:ea typeface="Franklin Gothic Medium" charset="0"/>
                <a:cs typeface="Franklin Gothic Medium" charset="0"/>
                <a:sym typeface="Wingdings"/>
              </a:rPr>
              <a:t> </a:t>
            </a:r>
            <a:r>
              <a:rPr lang="en-US" sz="20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Combination of </a:t>
            </a:r>
            <a:r>
              <a:rPr lang="en-US" sz="2000" b="1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most advanced algorithms</a:t>
            </a:r>
          </a:p>
          <a:p>
            <a:pPr marL="565150" lvl="3" indent="0">
              <a:spcBef>
                <a:spcPts val="0"/>
              </a:spcBef>
              <a:buNone/>
            </a:pPr>
            <a:endParaRPr lang="en-US" sz="8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565150" lvl="3" indent="0">
              <a:spcBef>
                <a:spcPts val="0"/>
              </a:spcBef>
              <a:buNone/>
              <a:tabLst>
                <a:tab pos="623888" algn="l"/>
              </a:tabLst>
            </a:pPr>
            <a:r>
              <a:rPr lang="en-US" sz="2000" b="1" dirty="0">
                <a:latin typeface="Franklin Gothic Medium" charset="0"/>
                <a:ea typeface="Franklin Gothic Medium" charset="0"/>
                <a:cs typeface="Franklin Gothic Medium" charset="0"/>
                <a:sym typeface="Wingdings"/>
              </a:rPr>
              <a:t>	 </a:t>
            </a:r>
            <a:r>
              <a:rPr lang="en-US" sz="20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Port to </a:t>
            </a:r>
            <a:r>
              <a:rPr lang="en-US" sz="2000" b="1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emerging architectures </a:t>
            </a:r>
            <a:r>
              <a:rPr lang="en-US" sz="20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(Manycore, </a:t>
            </a:r>
            <a:r>
              <a:rPr lang="en-US" sz="2000" b="1" u="sng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GPU</a:t>
            </a:r>
            <a:r>
              <a:rPr lang="en-US" sz="20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, </a:t>
            </a:r>
            <a:r>
              <a:rPr lang="mr-IN" sz="20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…</a:t>
            </a:r>
            <a:r>
              <a:rPr lang="en-US" sz="20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) </a:t>
            </a:r>
          </a:p>
          <a:p>
            <a:pPr marL="1377950" indent="-1377950">
              <a:spcBef>
                <a:spcPts val="0"/>
              </a:spcBef>
              <a:buNone/>
            </a:pPr>
            <a:endParaRPr lang="en-US" sz="2000" b="1" dirty="0">
              <a:solidFill>
                <a:srgbClr val="800000"/>
              </a:solidFill>
              <a:ea typeface="Franklin Gothic Medium" charset="0"/>
              <a:cs typeface="Franklin Gothic Medium" charset="0"/>
            </a:endParaRPr>
          </a:p>
          <a:p>
            <a:pPr marL="1377950" indent="-1377950">
              <a:spcBef>
                <a:spcPts val="0"/>
              </a:spcBef>
              <a:buNone/>
            </a:pPr>
            <a:endParaRPr lang="en-US" sz="2000" b="1" dirty="0">
              <a:solidFill>
                <a:srgbClr val="800000"/>
              </a:solidFill>
              <a:ea typeface="Franklin Gothic Medium" charset="0"/>
              <a:cs typeface="Franklin Gothic Medium" charset="0"/>
            </a:endParaRPr>
          </a:p>
          <a:p>
            <a:pPr marL="1377950" indent="-137795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Team:  </a:t>
            </a:r>
            <a:r>
              <a:rPr lang="en-US" sz="2000" dirty="0">
                <a:solidFill>
                  <a:prstClr val="black"/>
                </a:solidFill>
                <a:ea typeface="Franklin Gothic Medium" charset="0"/>
                <a:cs typeface="Franklin Gothic Book"/>
              </a:rPr>
              <a:t>LBNL (</a:t>
            </a:r>
            <a:r>
              <a:rPr lang="en-US" sz="2000" dirty="0">
                <a:solidFill>
                  <a:prstClr val="black"/>
                </a:solidFill>
                <a:latin typeface="Franklin Gothic Book"/>
                <a:ea typeface="Franklin Gothic Medium" charset="0"/>
                <a:cs typeface="Franklin Gothic Book"/>
              </a:rPr>
              <a:t>accelerators + computing science divisions) + </a:t>
            </a:r>
            <a:r>
              <a:rPr lang="en-US" sz="2000" dirty="0">
                <a:solidFill>
                  <a:prstClr val="black"/>
                </a:solidFill>
                <a:ea typeface="Franklin Gothic Medium" charset="0"/>
                <a:cs typeface="Franklin Gothic Book"/>
              </a:rPr>
              <a:t>SLAC</a:t>
            </a:r>
            <a:r>
              <a:rPr lang="en-US" sz="2000" dirty="0">
                <a:solidFill>
                  <a:prstClr val="black"/>
                </a:solidFill>
                <a:latin typeface="Franklin Gothic Book"/>
                <a:ea typeface="Franklin Gothic Medium" charset="0"/>
                <a:cs typeface="Franklin Gothic Book"/>
              </a:rPr>
              <a:t> + </a:t>
            </a:r>
            <a:r>
              <a:rPr lang="en-US" sz="2000" dirty="0">
                <a:solidFill>
                  <a:prstClr val="black"/>
                </a:solidFill>
                <a:ea typeface="Franklin Gothic Medium" charset="0"/>
                <a:cs typeface="Franklin Gothic Book"/>
              </a:rPr>
              <a:t>LLNL</a:t>
            </a:r>
          </a:p>
          <a:p>
            <a:pPr marL="1377950" indent="-1377950">
              <a:spcBef>
                <a:spcPts val="0"/>
              </a:spcBef>
              <a:buNone/>
            </a:pPr>
            <a:r>
              <a:rPr lang="en-US" sz="2000" dirty="0">
                <a:solidFill>
                  <a:prstClr val="black"/>
                </a:solidFill>
                <a:ea typeface="Franklin Gothic Medium" charset="0"/>
                <a:cs typeface="Franklin Gothic Book"/>
              </a:rPr>
              <a:t>            leverages collaborations with CEA </a:t>
            </a:r>
            <a:r>
              <a:rPr lang="en-US" sz="2000" dirty="0" err="1">
                <a:solidFill>
                  <a:prstClr val="black"/>
                </a:solidFill>
                <a:ea typeface="Franklin Gothic Medium" charset="0"/>
                <a:cs typeface="Franklin Gothic Book"/>
              </a:rPr>
              <a:t>Saclay</a:t>
            </a:r>
            <a:r>
              <a:rPr lang="en-US" sz="2000" dirty="0">
                <a:solidFill>
                  <a:prstClr val="black"/>
                </a:solidFill>
                <a:ea typeface="Franklin Gothic Medium" charset="0"/>
                <a:cs typeface="Franklin Gothic Book"/>
              </a:rPr>
              <a:t>, DESY, HZDR and more.</a:t>
            </a:r>
          </a:p>
          <a:p>
            <a:pPr marL="850900" lvl="3" indent="-285750">
              <a:spcBef>
                <a:spcPts val="0"/>
              </a:spcBef>
              <a:buFont typeface="Wingdings" pitchFamily="2" charset="2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D686420-C2A9-3F4F-AEF4-BCB4C1283F13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EA612DB-2258-784C-9897-FE859B6E31C3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64C0B8C-DC73-9448-9645-25A0FF268BBF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C6297B9-B24C-A445-BAC4-316C6CA5676C}"/>
              </a:ext>
            </a:extLst>
          </p:cNvPr>
          <p:cNvGrpSpPr/>
          <p:nvPr/>
        </p:nvGrpSpPr>
        <p:grpSpPr>
          <a:xfrm>
            <a:off x="999922" y="1720486"/>
            <a:ext cx="9797567" cy="2551858"/>
            <a:chOff x="1448579" y="3944115"/>
            <a:chExt cx="9797567" cy="255185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D65EDCB-39D9-4449-98CB-2E418285C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18"/>
            <a:stretch/>
          </p:blipFill>
          <p:spPr>
            <a:xfrm>
              <a:off x="8186231" y="4682807"/>
              <a:ext cx="2463349" cy="130118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628D9B6-69BC-C348-8E55-5265BA084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9432" y="5333398"/>
              <a:ext cx="2226183" cy="116257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37ACC04-2185-F443-AABC-BABF32C21D61}"/>
                </a:ext>
              </a:extLst>
            </p:cNvPr>
            <p:cNvSpPr txBox="1"/>
            <p:nvPr/>
          </p:nvSpPr>
          <p:spPr>
            <a:xfrm>
              <a:off x="2834471" y="394411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/>
                <a:t>Now</a:t>
              </a:r>
              <a:endParaRPr lang="en-US" u="sng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C0593B8-0C0D-3541-9243-198F803FC9CF}"/>
                </a:ext>
              </a:extLst>
            </p:cNvPr>
            <p:cNvSpPr txBox="1"/>
            <p:nvPr/>
          </p:nvSpPr>
          <p:spPr>
            <a:xfrm>
              <a:off x="7641804" y="3944115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err="1"/>
                <a:t>Exascale</a:t>
              </a:r>
              <a:r>
                <a:rPr lang="en-US" u="sng" dirty="0"/>
                <a:t> objective</a:t>
              </a:r>
            </a:p>
          </p:txBody>
        </p:sp>
        <p:pic>
          <p:nvPicPr>
            <p:cNvPr id="55" name="Picture 54" descr="Plamsa-01.JPG">
              <a:extLst>
                <a:ext uri="{FF2B5EF4-FFF2-40B4-BE49-F238E27FC236}">
                  <a16:creationId xmlns:a16="http://schemas.microsoft.com/office/drawing/2014/main" id="{190D7086-C7C4-E34F-857A-9491F7F57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19625" y="4820583"/>
              <a:ext cx="2154477" cy="990089"/>
            </a:xfrm>
            <a:prstGeom prst="rect">
              <a:avLst/>
            </a:prstGeom>
          </p:spPr>
        </p:pic>
        <p:sp>
          <p:nvSpPr>
            <p:cNvPr id="56" name="Line 7">
              <a:extLst>
                <a:ext uri="{FF2B5EF4-FFF2-40B4-BE49-F238E27FC236}">
                  <a16:creationId xmlns:a16="http://schemas.microsoft.com/office/drawing/2014/main" id="{26F33752-E801-6146-A269-25870E4EA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4702" y="5982784"/>
              <a:ext cx="1000016" cy="0"/>
            </a:xfrm>
            <a:prstGeom prst="line">
              <a:avLst/>
            </a:prstGeom>
            <a:noFill/>
            <a:ln w="47625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pPr defTabSz="609523" hangingPunct="0">
                <a:defRPr/>
              </a:pPr>
              <a:endParaRPr lang="en-US" sz="16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7191085-8C3E-E343-9C33-0910D90FA824}"/>
                </a:ext>
              </a:extLst>
            </p:cNvPr>
            <p:cNvSpPr txBox="1"/>
            <p:nvPr/>
          </p:nvSpPr>
          <p:spPr>
            <a:xfrm>
              <a:off x="2565003" y="5982784"/>
              <a:ext cx="1095793" cy="415484"/>
            </a:xfrm>
            <a:prstGeom prst="rect">
              <a:avLst/>
            </a:prstGeom>
            <a:noFill/>
          </p:spPr>
          <p:txBody>
            <a:bodyPr wrap="square" lIns="121906" tIns="60953" rIns="121906" bIns="60953" rtlCol="0">
              <a:spAutoFit/>
            </a:bodyPr>
            <a:lstStyle/>
            <a:p>
              <a:pPr defTabSz="60945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900">
                  <a:solidFill>
                    <a:prstClr val="black"/>
                  </a:solidFill>
                  <a:latin typeface="Calibri"/>
                  <a:cs typeface="+mn-cs"/>
                </a:rPr>
                <a:t>~10 </a:t>
              </a:r>
              <a:r>
                <a:rPr lang="en-US" sz="1900" dirty="0">
                  <a:solidFill>
                    <a:prstClr val="black"/>
                  </a:solidFill>
                  <a:latin typeface="Calibri"/>
                  <a:cs typeface="+mn-cs"/>
                </a:rPr>
                <a:t>cm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D59DD62-E502-984A-A499-8FB3FBA16F77}"/>
                </a:ext>
              </a:extLst>
            </p:cNvPr>
            <p:cNvSpPr txBox="1"/>
            <p:nvPr/>
          </p:nvSpPr>
          <p:spPr>
            <a:xfrm>
              <a:off x="1448579" y="4270968"/>
              <a:ext cx="4343399" cy="415484"/>
            </a:xfrm>
            <a:prstGeom prst="rect">
              <a:avLst/>
            </a:prstGeom>
            <a:noFill/>
          </p:spPr>
          <p:txBody>
            <a:bodyPr wrap="square" lIns="121906" tIns="60953" rIns="121906" bIns="60953" rtlCol="0">
              <a:spAutoFit/>
            </a:bodyPr>
            <a:lstStyle/>
            <a:p>
              <a:pPr defTabSz="60945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900" dirty="0">
                  <a:solidFill>
                    <a:prstClr val="black"/>
                  </a:solidFill>
                  <a:latin typeface="Calibri"/>
                  <a:cs typeface="+mn-cs"/>
                </a:rPr>
                <a:t>Model 1 stage at high-resolution in 2-D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DB547E3-9FB8-094C-A690-251493A80845}"/>
                </a:ext>
              </a:extLst>
            </p:cNvPr>
            <p:cNvSpPr txBox="1"/>
            <p:nvPr/>
          </p:nvSpPr>
          <p:spPr>
            <a:xfrm>
              <a:off x="6136166" y="4270968"/>
              <a:ext cx="5109980" cy="415484"/>
            </a:xfrm>
            <a:prstGeom prst="rect">
              <a:avLst/>
            </a:prstGeom>
            <a:noFill/>
          </p:spPr>
          <p:txBody>
            <a:bodyPr wrap="square" lIns="121906" tIns="60953" rIns="121906" bIns="60953" rtlCol="0">
              <a:spAutoFit/>
            </a:bodyPr>
            <a:lstStyle/>
            <a:p>
              <a:pPr algn="r" defTabSz="609459"/>
              <a:r>
                <a:rPr lang="en-US" sz="1900" dirty="0">
                  <a:solidFill>
                    <a:prstClr val="black"/>
                  </a:solidFill>
                  <a:latin typeface="Calibri"/>
                  <a:cs typeface="+mn-cs"/>
                </a:rPr>
                <a:t>Model </a:t>
              </a:r>
              <a:r>
                <a:rPr lang="en-US" sz="1900" dirty="0">
                  <a:solidFill>
                    <a:prstClr val="black"/>
                  </a:solidFill>
                  <a:latin typeface="Calibri"/>
                </a:rPr>
                <a:t>10s-100s stages at high-resolution in 3-D </a:t>
              </a:r>
            </a:p>
          </p:txBody>
        </p:sp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id="{DE73EA36-6CCC-6041-B1B1-63FC6CF5DC68}"/>
                </a:ext>
              </a:extLst>
            </p:cNvPr>
            <p:cNvSpPr/>
            <p:nvPr/>
          </p:nvSpPr>
          <p:spPr>
            <a:xfrm>
              <a:off x="5504038" y="4869971"/>
              <a:ext cx="642163" cy="89131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Line 7">
              <a:extLst>
                <a:ext uri="{FF2B5EF4-FFF2-40B4-BE49-F238E27FC236}">
                  <a16:creationId xmlns:a16="http://schemas.microsoft.com/office/drawing/2014/main" id="{CB765EA4-38C1-B54F-B080-B19764F07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37249" y="5013305"/>
              <a:ext cx="838181" cy="273069"/>
            </a:xfrm>
            <a:prstGeom prst="line">
              <a:avLst/>
            </a:prstGeom>
            <a:noFill/>
            <a:ln w="47625" cap="flat" cmpd="sng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blurRad="76200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pPr defTabSz="609523" hangingPunct="0">
                <a:defRPr/>
              </a:pPr>
              <a:endParaRPr lang="en-US" sz="160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E49370-752F-4248-BF7D-E25644EAE22C}"/>
                </a:ext>
              </a:extLst>
            </p:cNvPr>
            <p:cNvSpPr txBox="1"/>
            <p:nvPr/>
          </p:nvSpPr>
          <p:spPr>
            <a:xfrm>
              <a:off x="9737249" y="4682807"/>
              <a:ext cx="1095793" cy="415484"/>
            </a:xfrm>
            <a:prstGeom prst="rect">
              <a:avLst/>
            </a:prstGeom>
            <a:noFill/>
          </p:spPr>
          <p:txBody>
            <a:bodyPr wrap="square" lIns="121906" tIns="60953" rIns="121906" bIns="60953" rtlCol="0">
              <a:spAutoFit/>
            </a:bodyPr>
            <a:lstStyle/>
            <a:p>
              <a:pPr defTabSz="60945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900">
                  <a:solidFill>
                    <a:prstClr val="black"/>
                  </a:solidFill>
                  <a:latin typeface="Calibri"/>
                  <a:cs typeface="+mn-cs"/>
                </a:rPr>
                <a:t>~100 m</a:t>
              </a:r>
              <a:endParaRPr lang="en-US" sz="19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79A9AD8-F27F-A84F-8CE3-7DA5521F2FFF}"/>
              </a:ext>
            </a:extLst>
          </p:cNvPr>
          <p:cNvSpPr txBox="1"/>
          <p:nvPr/>
        </p:nvSpPr>
        <p:spPr>
          <a:xfrm>
            <a:off x="6882580" y="4503681"/>
            <a:ext cx="5168593" cy="954107"/>
          </a:xfrm>
          <a:prstGeom prst="rect">
            <a:avLst/>
          </a:prstGeom>
          <a:gradFill>
            <a:gsLst>
              <a:gs pos="0">
                <a:srgbClr val="E0C67D"/>
              </a:gs>
              <a:gs pos="99000">
                <a:srgbClr val="E0C67D"/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20700" indent="-520700" fontAlgn="auto"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Ultimate goal: </a:t>
            </a:r>
          </a:p>
          <a:p>
            <a:pPr marL="400050" lvl="1" indent="0" fontAlgn="auto">
              <a:spcAft>
                <a:spcPts val="0"/>
              </a:spcAft>
              <a:buNone/>
            </a:pPr>
            <a:r>
              <a:rPr lang="en-US" b="1" i="1" dirty="0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enable modeling of 100s-1000s stages by 2025-2035 for 1-30 </a:t>
            </a:r>
            <a:r>
              <a:rPr lang="en-US" b="1" i="1" dirty="0" err="1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TeV</a:t>
            </a:r>
            <a:r>
              <a:rPr lang="en-US" b="1" i="1" dirty="0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 collider design!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E1E708F8-13E7-C94C-92C6-0F1B8C26F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7326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F6B275FA-C038-B34D-B956-1F6BED2BD46A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7" y="915062"/>
            <a:ext cx="11650183" cy="5211893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accuracy (lower # of grid cells and of macroparticles)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  <a:cs typeface="+mn-cs"/>
              </a:rPr>
              <a:t>Adaptive Mesh Refinement + possible particles merging/splitting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  <a:cs typeface="+mn-cs"/>
              </a:rPr>
              <a:t>Ultrahigh-order spectral Maxwell solvers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stability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  <a:cs typeface="+mn-cs"/>
              </a:rPr>
              <a:t>Galilean T. </a:t>
            </a:r>
            <a:r>
              <a:rPr lang="en-US" dirty="0">
                <a:solidFill>
                  <a:schemeClr val="bg1"/>
                </a:solidFill>
                <a:latin typeface="Franklin Gothic Book"/>
              </a:rPr>
              <a:t>breakthrough suppresses </a:t>
            </a:r>
            <a:r>
              <a:rPr lang="en-US" dirty="0">
                <a:solidFill>
                  <a:schemeClr val="bg1"/>
                </a:solidFill>
                <a:latin typeface="Franklin Gothic Book"/>
                <a:cs typeface="+mn-cs"/>
              </a:rPr>
              <a:t>Numerical Cherenkov Instability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Book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scalability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  <a:cs typeface="+mn-cs"/>
              </a:rPr>
              <a:t>FFT Maxwell solvers on local domains + domain decomposition</a:t>
            </a:r>
            <a:endParaRPr lang="en-US" sz="1200" dirty="0">
              <a:solidFill>
                <a:schemeClr val="bg1"/>
              </a:solidFill>
              <a:latin typeface="Franklin Gothic Book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F497D"/>
              </a:solidFill>
              <a:latin typeface="Franklin Gothic Book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</a:rPr>
              <a:t>Lower dimensionality, reduced physics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</a:rPr>
              <a:t>Axisymmetric solver with azimuthal Fourier decomposition</a:t>
            </a:r>
            <a:r>
              <a:rPr lang="en-US" baseline="30000" dirty="0">
                <a:solidFill>
                  <a:schemeClr val="bg1"/>
                </a:solidFill>
                <a:latin typeface="Franklin Gothic Book"/>
              </a:rPr>
              <a:t>1</a:t>
            </a:r>
            <a:r>
              <a:rPr lang="en-US" dirty="0">
                <a:solidFill>
                  <a:schemeClr val="bg1"/>
                </a:solidFill>
                <a:latin typeface="Franklin Gothic Book"/>
              </a:rPr>
              <a:t> 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Franklin Gothic Book"/>
              </a:rPr>
              <a:t>Envelope laser solvers</a:t>
            </a:r>
            <a:r>
              <a:rPr lang="en-US" baseline="30000" dirty="0">
                <a:solidFill>
                  <a:schemeClr val="bg1"/>
                </a:solidFill>
                <a:latin typeface="Franklin Gothic Book"/>
              </a:rPr>
              <a:t>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8B938EE-4E0F-7647-8C41-77F72D2AB9FC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49788A9-073E-D541-AAEC-AE6194615793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DC67E89-F5FC-F94E-BE59-E038B2B9DFAE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2728C179-0CD8-4D40-B631-6E73B12A0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265891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1DB387-0490-8C4D-81B1-ADD7E44C50FD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8" y="915062"/>
            <a:ext cx="4778958" cy="1006126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12574A-6C87-6F4C-888F-ABF8B59C9F2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2AD9C2-15CF-954D-863F-F63B23E8FB9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C7445-F3C3-8C4D-9830-9AA12A680F1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EC930F9-C177-A74F-B008-C4DBC2130942}"/>
              </a:ext>
            </a:extLst>
          </p:cNvPr>
          <p:cNvSpPr txBox="1"/>
          <p:nvPr/>
        </p:nvSpPr>
        <p:spPr>
          <a:xfrm>
            <a:off x="5964518" y="2490953"/>
            <a:ext cx="219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# time steps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 L/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18AAF9-176B-554E-A46C-2F6AA9042E1B}"/>
              </a:ext>
            </a:extLst>
          </p:cNvPr>
          <p:cNvSpPr txBox="1"/>
          <p:nvPr/>
        </p:nvSpPr>
        <p:spPr>
          <a:xfrm>
            <a:off x="5507467" y="182880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CE8296-C127-644D-B8B9-B22CA8B8ECD6}"/>
              </a:ext>
            </a:extLst>
          </p:cNvPr>
          <p:cNvSpPr txBox="1"/>
          <p:nvPr/>
        </p:nvSpPr>
        <p:spPr>
          <a:xfrm>
            <a:off x="6960654" y="1828801"/>
            <a:ext cx="30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L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D9B0D4-4362-DB45-9B50-C94856E7EF16}"/>
              </a:ext>
            </a:extLst>
          </p:cNvPr>
          <p:cNvGrpSpPr/>
          <p:nvPr/>
        </p:nvGrpSpPr>
        <p:grpSpPr>
          <a:xfrm>
            <a:off x="8283712" y="915062"/>
            <a:ext cx="3820028" cy="1945223"/>
            <a:chOff x="8283712" y="915062"/>
            <a:chExt cx="3820028" cy="194522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B21F7A-88FE-784F-831F-3E804B8D4B86}"/>
                </a:ext>
              </a:extLst>
            </p:cNvPr>
            <p:cNvGrpSpPr/>
            <p:nvPr/>
          </p:nvGrpSpPr>
          <p:grpSpPr>
            <a:xfrm>
              <a:off x="8283712" y="915062"/>
              <a:ext cx="3716674" cy="1283071"/>
              <a:chOff x="8283712" y="915062"/>
              <a:chExt cx="3716674" cy="1283071"/>
            </a:xfrm>
          </p:grpSpPr>
          <p:pic>
            <p:nvPicPr>
              <p:cNvPr id="14" name="Picture 13" descr="Screen Shot 2016-03-19 at 3.27.28 PM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50591" y="915062"/>
                <a:ext cx="2149795" cy="987522"/>
              </a:xfrm>
              <a:prstGeom prst="rect">
                <a:avLst/>
              </a:prstGeom>
            </p:spPr>
          </p:pic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>
                <a:off x="8383889" y="1505312"/>
                <a:ext cx="1311553" cy="0"/>
              </a:xfrm>
              <a:prstGeom prst="line">
                <a:avLst/>
              </a:prstGeom>
              <a:noFill/>
              <a:ln w="47625" cap="flat" cmpd="sng">
                <a:solidFill>
                  <a:srgbClr val="4349AA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76200" algn="ctr" rotWithShape="0">
                  <a:srgbClr val="000000">
                    <a:alpha val="79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67708" tIns="67708" rIns="67708" bIns="67708" anchor="ctr"/>
              <a:lstStyle/>
              <a:p>
                <a:pPr defTabSz="609340" hangingPunct="0">
                  <a:defRPr/>
                </a:pPr>
                <a:endParaRPr lang="en-US" sz="160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283712" y="1053266"/>
                <a:ext cx="1302571" cy="876921"/>
              </a:xfrm>
              <a:prstGeom prst="rect">
                <a:avLst/>
              </a:prstGeom>
              <a:noFill/>
            </p:spPr>
            <p:txBody>
              <a:bodyPr wrap="none" lIns="121874" tIns="60937" rIns="121874" bIns="60937" rtlCol="0">
                <a:spAutoFit/>
              </a:bodyPr>
              <a:lstStyle/>
              <a:p>
                <a:pPr algn="ctr"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99" dirty="0">
                    <a:solidFill>
                      <a:srgbClr val="1F497D"/>
                    </a:solidFill>
                    <a:latin typeface="Franklin Gothic Medium"/>
                    <a:cs typeface="+mn-cs"/>
                  </a:rPr>
                  <a:t>Lorentz</a:t>
                </a:r>
              </a:p>
              <a:p>
                <a:pPr algn="ctr" defTabSz="6093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rgbClr val="1F497D"/>
                  </a:solidFill>
                  <a:latin typeface="Franklin Gothic Medium"/>
                  <a:cs typeface="+mn-cs"/>
                </a:endParaRPr>
              </a:p>
              <a:p>
                <a:pPr algn="ctr"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99" dirty="0">
                    <a:solidFill>
                      <a:srgbClr val="1F497D"/>
                    </a:solidFill>
                    <a:latin typeface="Franklin Gothic Medium"/>
                    <a:cs typeface="+mn-cs"/>
                  </a:rPr>
                  <a:t>Transform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5D0AF6-523E-074C-8471-AA4DF138AB6C}"/>
                  </a:ext>
                </a:extLst>
              </p:cNvPr>
              <p:cNvSpPr txBox="1"/>
              <p:nvPr/>
            </p:nvSpPr>
            <p:spPr>
              <a:xfrm>
                <a:off x="8804326" y="1828801"/>
                <a:ext cx="290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latin typeface="Symbol" charset="2"/>
                    <a:ea typeface="Symbol" charset="2"/>
                    <a:cs typeface="Symbol" charset="2"/>
                  </a:rPr>
                  <a:t>g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03A283-2891-464B-9318-FC083C43B5F1}"/>
                  </a:ext>
                </a:extLst>
              </p:cNvPr>
              <p:cNvSpPr txBox="1"/>
              <p:nvPr/>
            </p:nvSpPr>
            <p:spPr>
              <a:xfrm>
                <a:off x="9747321" y="1828801"/>
                <a:ext cx="1378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latin typeface="Symbol" charset="2"/>
                    <a:ea typeface="Symbol" charset="2"/>
                    <a:cs typeface="Symbol" charset="2"/>
                  </a:rPr>
                  <a:t>l’=</a:t>
                </a:r>
                <a:r>
                  <a:rPr lang="en-US" sz="2000" dirty="0" err="1">
                    <a:latin typeface="Symbol" charset="2"/>
                    <a:ea typeface="Symbol" charset="2"/>
                    <a:cs typeface="Symbol" charset="2"/>
                  </a:rPr>
                  <a:t>lg</a:t>
                </a:r>
                <a:r>
                  <a:rPr lang="en-US" sz="2000" dirty="0">
                    <a:latin typeface="Symbol" charset="2"/>
                    <a:ea typeface="Symbol" charset="2"/>
                    <a:cs typeface="Symbol" charset="2"/>
                  </a:rPr>
                  <a:t>(1+b)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DDD712-64ED-6F44-A742-3F6623C83335}"/>
                  </a:ext>
                </a:extLst>
              </p:cNvPr>
              <p:cNvSpPr txBox="1"/>
              <p:nvPr/>
            </p:nvSpPr>
            <p:spPr>
              <a:xfrm>
                <a:off x="11085393" y="1828801"/>
                <a:ext cx="794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latin typeface="Franklin Gothic Book" charset="0"/>
                    <a:ea typeface="Franklin Gothic Book" charset="0"/>
                    <a:cs typeface="Franklin Gothic Book" charset="0"/>
                  </a:rPr>
                  <a:t>L’=L</a:t>
                </a:r>
                <a:r>
                  <a:rPr lang="en-US" sz="2000" dirty="0">
                    <a:latin typeface="Symbol" charset="2"/>
                    <a:ea typeface="Symbol" charset="2"/>
                    <a:cs typeface="Symbol" charset="2"/>
                  </a:rPr>
                  <a:t>/g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93087C-3626-054E-9AE9-924D2E4A2ECC}"/>
                </a:ext>
              </a:extLst>
            </p:cNvPr>
            <p:cNvSpPr txBox="1"/>
            <p:nvPr/>
          </p:nvSpPr>
          <p:spPr>
            <a:xfrm>
              <a:off x="9789324" y="2490953"/>
              <a:ext cx="2314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latin typeface="Franklin Gothic Book" charset="0"/>
                  <a:ea typeface="Franklin Gothic Book" charset="0"/>
                  <a:cs typeface="Franklin Gothic Book" charset="0"/>
                </a:rPr>
                <a:t># time steps </a:t>
              </a:r>
              <a:r>
                <a:rPr lang="en-US" sz="2000" dirty="0">
                  <a:latin typeface="Symbol" charset="2"/>
                  <a:ea typeface="Symbol" charset="2"/>
                  <a:cs typeface="Symbol" charset="2"/>
                </a:rPr>
                <a:t>a</a:t>
              </a:r>
              <a:r>
                <a:rPr lang="en-US" sz="2000" dirty="0">
                  <a:latin typeface="Franklin Gothic Book" charset="0"/>
                  <a:ea typeface="Franklin Gothic Book" charset="0"/>
                  <a:cs typeface="Franklin Gothic Book" charset="0"/>
                </a:rPr>
                <a:t> L’/</a:t>
              </a:r>
              <a:r>
                <a:rPr lang="en-US" sz="2000" dirty="0">
                  <a:latin typeface="Symbol" charset="2"/>
                  <a:ea typeface="Symbol" charset="2"/>
                  <a:cs typeface="Symbol" charset="2"/>
                </a:rPr>
                <a:t>l’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ED3904E-CA5A-2E4B-8AAB-49AB08719B24}"/>
              </a:ext>
            </a:extLst>
          </p:cNvPr>
          <p:cNvSpPr txBox="1"/>
          <p:nvPr/>
        </p:nvSpPr>
        <p:spPr>
          <a:xfrm>
            <a:off x="489857" y="6402326"/>
            <a:ext cx="9125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/>
                <a:cs typeface="Franklin Gothic Book"/>
              </a:rPr>
              <a:t>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</a:t>
            </a:r>
            <a:r>
              <a:rPr lang="en-US" sz="1400" i="1" dirty="0">
                <a:latin typeface="Franklin Gothic Book"/>
                <a:cs typeface="Franklin Gothic Book"/>
              </a:rPr>
              <a:t>Phys. Rev. Lett.</a:t>
            </a:r>
            <a:r>
              <a:rPr lang="en-US" sz="1400" b="1" dirty="0">
                <a:latin typeface="+mn-lt"/>
                <a:cs typeface="Franklin Gothic Book"/>
              </a:rPr>
              <a:t> </a:t>
            </a:r>
            <a:r>
              <a:rPr lang="en-US" sz="1400" b="1" dirty="0">
                <a:latin typeface="+mn-lt"/>
              </a:rPr>
              <a:t>98</a:t>
            </a:r>
            <a:r>
              <a:rPr lang="en-US" sz="1400" dirty="0">
                <a:latin typeface="+mn-lt"/>
              </a:rPr>
              <a:t>, 130405</a:t>
            </a:r>
            <a:r>
              <a:rPr lang="en-US" sz="1400" dirty="0">
                <a:latin typeface="+mn-lt"/>
                <a:cs typeface="Franklin Gothic Book"/>
              </a:rPr>
              <a:t> </a:t>
            </a:r>
            <a:r>
              <a:rPr lang="en-US" sz="1400" dirty="0">
                <a:latin typeface="Franklin Gothic Book"/>
                <a:cs typeface="Franklin Gothic Book"/>
              </a:rPr>
              <a:t>(2007).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D8564DE4-3CEA-F44C-959E-FC5B511A8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72991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3581D19-6323-074C-8A6A-4808832E7FAE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CFE27F8-7D49-554F-9016-F1D7B4A13913}"/>
              </a:ext>
            </a:extLst>
          </p:cNvPr>
          <p:cNvGrpSpPr/>
          <p:nvPr/>
        </p:nvGrpSpPr>
        <p:grpSpPr>
          <a:xfrm>
            <a:off x="8203729" y="4429381"/>
            <a:ext cx="3142815" cy="378565"/>
            <a:chOff x="8203729" y="4429381"/>
            <a:chExt cx="3142815" cy="37856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91A2EB-A1F9-2A4A-AD30-B866D48D12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3729" y="4478593"/>
              <a:ext cx="3003594" cy="17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1B15B72-C173-5D40-9BA0-FB58001B7B3E}"/>
                </a:ext>
              </a:extLst>
            </p:cNvPr>
            <p:cNvSpPr txBox="1"/>
            <p:nvPr/>
          </p:nvSpPr>
          <p:spPr>
            <a:xfrm>
              <a:off x="10529397" y="4429381"/>
              <a:ext cx="817147" cy="3785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/>
                <a:t>plasma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7" y="915062"/>
            <a:ext cx="11650183" cy="1006126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12574A-6C87-6F4C-888F-ABF8B59C9F2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2AD9C2-15CF-954D-863F-F63B23E8FB9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C7445-F3C3-8C4D-9830-9AA12A680F1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75D0AF6-523E-074C-8471-AA4DF138AB6C}"/>
              </a:ext>
            </a:extLst>
          </p:cNvPr>
          <p:cNvSpPr txBox="1"/>
          <p:nvPr/>
        </p:nvSpPr>
        <p:spPr>
          <a:xfrm>
            <a:off x="8804326" y="1828801"/>
            <a:ext cx="29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03A283-2891-464B-9318-FC083C43B5F1}"/>
              </a:ext>
            </a:extLst>
          </p:cNvPr>
          <p:cNvSpPr txBox="1"/>
          <p:nvPr/>
        </p:nvSpPr>
        <p:spPr>
          <a:xfrm>
            <a:off x="9747321" y="1828801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l’=</a:t>
            </a:r>
            <a:r>
              <a:rPr lang="en-US" sz="2000" dirty="0" err="1">
                <a:latin typeface="Symbol" charset="2"/>
                <a:ea typeface="Symbol" charset="2"/>
                <a:cs typeface="Symbol" charset="2"/>
              </a:rPr>
              <a:t>lg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(1+b)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DD712-64ED-6F44-A742-3F6623C83335}"/>
              </a:ext>
            </a:extLst>
          </p:cNvPr>
          <p:cNvSpPr txBox="1"/>
          <p:nvPr/>
        </p:nvSpPr>
        <p:spPr>
          <a:xfrm>
            <a:off x="11085393" y="1828801"/>
            <a:ext cx="7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L’=L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/g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D3D6A6-C303-5040-B7FC-2E092045D79A}"/>
              </a:ext>
            </a:extLst>
          </p:cNvPr>
          <p:cNvSpPr txBox="1"/>
          <p:nvPr/>
        </p:nvSpPr>
        <p:spPr>
          <a:xfrm>
            <a:off x="585635" y="3230251"/>
            <a:ext cx="1113880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itchFamily="2" charset="2"/>
              <a:buChar char="è"/>
            </a:pPr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 Speedup = (L’/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l’</a:t>
            </a:r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</a:rPr>
              <a:t>)/(L/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 l) = g</a:t>
            </a:r>
            <a:r>
              <a:rPr lang="en-US" sz="2400" baseline="30000" dirty="0">
                <a:latin typeface="Symbol" charset="2"/>
                <a:ea typeface="Symbol" charset="2"/>
                <a:cs typeface="Symbol" charset="2"/>
              </a:rPr>
              <a:t>2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(1+b)   		</a:t>
            </a:r>
            <a:r>
              <a:rPr lang="en-US" sz="2400" dirty="0">
                <a:latin typeface="+mn-lt"/>
                <a:ea typeface="Symbol" charset="2"/>
                <a:cs typeface="Symbol" charset="2"/>
              </a:rPr>
              <a:t>For </a:t>
            </a:r>
            <a:r>
              <a:rPr lang="en-US" sz="2400" dirty="0">
                <a:latin typeface="Symbol" pitchFamily="2" charset="2"/>
                <a:ea typeface="Symbol" charset="2"/>
                <a:cs typeface="Symbol" charset="2"/>
              </a:rPr>
              <a:t>g</a:t>
            </a:r>
            <a:r>
              <a:rPr lang="en-US" sz="2400" dirty="0">
                <a:latin typeface="+mn-lt"/>
                <a:ea typeface="Symbol" charset="2"/>
                <a:cs typeface="Symbol" charset="2"/>
              </a:rPr>
              <a:t>=100, speedup &gt; 10,000!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C930F9-C177-A74F-B008-C4DBC2130942}"/>
              </a:ext>
            </a:extLst>
          </p:cNvPr>
          <p:cNvSpPr txBox="1"/>
          <p:nvPr/>
        </p:nvSpPr>
        <p:spPr>
          <a:xfrm>
            <a:off x="5964518" y="2490953"/>
            <a:ext cx="219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# time steps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 L/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18AAF9-176B-554E-A46C-2F6AA9042E1B}"/>
              </a:ext>
            </a:extLst>
          </p:cNvPr>
          <p:cNvSpPr txBox="1"/>
          <p:nvPr/>
        </p:nvSpPr>
        <p:spPr>
          <a:xfrm>
            <a:off x="5507467" y="182880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CE8296-C127-644D-B8B9-B22CA8B8ECD6}"/>
              </a:ext>
            </a:extLst>
          </p:cNvPr>
          <p:cNvSpPr txBox="1"/>
          <p:nvPr/>
        </p:nvSpPr>
        <p:spPr>
          <a:xfrm>
            <a:off x="6960654" y="1828801"/>
            <a:ext cx="30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L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93087C-3626-054E-9AE9-924D2E4A2ECC}"/>
              </a:ext>
            </a:extLst>
          </p:cNvPr>
          <p:cNvSpPr txBox="1"/>
          <p:nvPr/>
        </p:nvSpPr>
        <p:spPr>
          <a:xfrm>
            <a:off x="9789324" y="2490953"/>
            <a:ext cx="23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# time steps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dirty="0">
                <a:latin typeface="Franklin Gothic Book" charset="0"/>
                <a:ea typeface="Franklin Gothic Book" charset="0"/>
                <a:cs typeface="Franklin Gothic Book" charset="0"/>
              </a:rPr>
              <a:t> L’/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l’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D3904E-CA5A-2E4B-8AAB-49AB08719B24}"/>
              </a:ext>
            </a:extLst>
          </p:cNvPr>
          <p:cNvSpPr txBox="1"/>
          <p:nvPr/>
        </p:nvSpPr>
        <p:spPr>
          <a:xfrm>
            <a:off x="489857" y="6402326"/>
            <a:ext cx="9125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/>
                <a:cs typeface="Franklin Gothic Book"/>
              </a:rPr>
              <a:t>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</a:t>
            </a:r>
            <a:r>
              <a:rPr lang="en-US" sz="1400" i="1" dirty="0">
                <a:latin typeface="Franklin Gothic Book"/>
                <a:cs typeface="Franklin Gothic Book"/>
              </a:rPr>
              <a:t>Phys. Rev. Lett.</a:t>
            </a:r>
            <a:r>
              <a:rPr lang="en-US" sz="1400" b="1" dirty="0">
                <a:latin typeface="+mn-lt"/>
                <a:cs typeface="Franklin Gothic Book"/>
              </a:rPr>
              <a:t> </a:t>
            </a:r>
            <a:r>
              <a:rPr lang="en-US" sz="1400" b="1" dirty="0">
                <a:latin typeface="+mn-lt"/>
              </a:rPr>
              <a:t>98</a:t>
            </a:r>
            <a:r>
              <a:rPr lang="en-US" sz="1400" dirty="0">
                <a:latin typeface="+mn-lt"/>
              </a:rPr>
              <a:t>, 130405</a:t>
            </a:r>
            <a:r>
              <a:rPr lang="en-US" sz="1400" dirty="0">
                <a:latin typeface="+mn-lt"/>
                <a:cs typeface="Franklin Gothic Book"/>
              </a:rPr>
              <a:t> </a:t>
            </a:r>
            <a:r>
              <a:rPr lang="en-US" sz="1400" dirty="0">
                <a:latin typeface="Franklin Gothic Book"/>
                <a:cs typeface="Franklin Gothic Book"/>
              </a:rPr>
              <a:t>(2007).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A645D6-7E07-6849-90A3-CE8E7B7AAC57}"/>
              </a:ext>
            </a:extLst>
          </p:cNvPr>
          <p:cNvSpPr txBox="1"/>
          <p:nvPr/>
        </p:nvSpPr>
        <p:spPr>
          <a:xfrm>
            <a:off x="466055" y="4803216"/>
            <a:ext cx="11133112" cy="960263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/>
              <a:t>Price to pay: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Physics looks different in boosted frame and lab frame </a:t>
            </a:r>
            <a:r>
              <a:rPr lang="en-US" dirty="0">
                <a:sym typeface="Wingdings" pitchFamily="2" charset="2"/>
              </a:rPr>
              <a:t> need to transform between boost &amp; lab frame.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Potential numerical instabilities (numerical Cherenkov)  solve Maxwell in Galilean frame.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851940-8760-3047-94AF-24CBDE6858B8}"/>
              </a:ext>
            </a:extLst>
          </p:cNvPr>
          <p:cNvCxnSpPr/>
          <p:nvPr/>
        </p:nvCxnSpPr>
        <p:spPr>
          <a:xfrm flipV="1">
            <a:off x="718799" y="4488354"/>
            <a:ext cx="5436240" cy="2329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8F3C61-1C67-334F-AEEC-3A9E8CF763AB}"/>
              </a:ext>
            </a:extLst>
          </p:cNvPr>
          <p:cNvGrpSpPr/>
          <p:nvPr/>
        </p:nvGrpSpPr>
        <p:grpSpPr>
          <a:xfrm>
            <a:off x="661223" y="4180031"/>
            <a:ext cx="1136105" cy="378565"/>
            <a:chOff x="4848396" y="1172648"/>
            <a:chExt cx="1136105" cy="3785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0843385-88E1-7A41-9C75-14F10C628907}"/>
                </a:ext>
              </a:extLst>
            </p:cNvPr>
            <p:cNvGrpSpPr/>
            <p:nvPr/>
          </p:nvGrpSpPr>
          <p:grpSpPr>
            <a:xfrm>
              <a:off x="4995644" y="1502503"/>
              <a:ext cx="425977" cy="1"/>
              <a:chOff x="4720332" y="1969909"/>
              <a:chExt cx="319567" cy="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413BB31-1D4B-AB4D-B56C-3F725E54B0F0}"/>
                  </a:ext>
                </a:extLst>
              </p:cNvPr>
              <p:cNvGrpSpPr/>
              <p:nvPr/>
            </p:nvGrpSpPr>
            <p:grpSpPr>
              <a:xfrm>
                <a:off x="4903374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C254BAF-7034-A244-9D98-A3789F0A295D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E9669AC6-105A-5C4A-A4BE-C06A0BE095D9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888A54D-AD9E-5540-9313-99039C6A1594}"/>
                  </a:ext>
                </a:extLst>
              </p:cNvPr>
              <p:cNvCxnSpPr/>
              <p:nvPr/>
            </p:nvCxnSpPr>
            <p:spPr>
              <a:xfrm flipV="1">
                <a:off x="4993387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B416DAD-3423-5A47-82AE-7627FB8F77DA}"/>
                  </a:ext>
                </a:extLst>
              </p:cNvPr>
              <p:cNvGrpSpPr/>
              <p:nvPr/>
            </p:nvGrpSpPr>
            <p:grpSpPr>
              <a:xfrm>
                <a:off x="4720332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C08B953-A3EA-7E4A-B82B-27A65403227E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20C26D8F-D9DC-E745-9B9C-347C0D0FC7E5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F3BC7DE-A3E7-D24D-950F-8B8DD6A6A0F6}"/>
                  </a:ext>
                </a:extLst>
              </p:cNvPr>
              <p:cNvGrpSpPr/>
              <p:nvPr/>
            </p:nvGrpSpPr>
            <p:grpSpPr>
              <a:xfrm>
                <a:off x="4811845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0EB2DED-0C11-7947-9CE7-F80555AE80C6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655CFD88-C4AA-934B-86FB-239A99BC05CD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D2F713-EC13-A44E-ABF3-479A122BF85C}"/>
                </a:ext>
              </a:extLst>
            </p:cNvPr>
            <p:cNvSpPr txBox="1"/>
            <p:nvPr/>
          </p:nvSpPr>
          <p:spPr>
            <a:xfrm>
              <a:off x="4848396" y="1172648"/>
              <a:ext cx="658450" cy="3785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solidFill>
                    <a:srgbClr val="FFC000"/>
                  </a:solidFill>
                </a:rPr>
                <a:t>w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</a:t>
              </a:r>
              <a:r>
                <a:rPr lang="en-US" sz="1400" dirty="0">
                  <a:solidFill>
                    <a:srgbClr val="FFC000"/>
                  </a:solidFill>
                </a:rPr>
                <a:t>k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CDB220-98FE-1B4A-ABA8-3E110AD64C2D}"/>
                </a:ext>
              </a:extLst>
            </p:cNvPr>
            <p:cNvSpPr txBox="1"/>
            <p:nvPr/>
          </p:nvSpPr>
          <p:spPr>
            <a:xfrm>
              <a:off x="5297197" y="1172648"/>
              <a:ext cx="687304" cy="3785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solidFill>
                    <a:srgbClr val="FF0000"/>
                  </a:solidFill>
                </a:rPr>
                <a:t>driver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E0D683D-65DA-2F4F-9A94-FD7D9F1B2B48}"/>
              </a:ext>
            </a:extLst>
          </p:cNvPr>
          <p:cNvSpPr txBox="1"/>
          <p:nvPr/>
        </p:nvSpPr>
        <p:spPr>
          <a:xfrm>
            <a:off x="5499323" y="4443740"/>
            <a:ext cx="817147" cy="3785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plasma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AF592F-B41A-2F4E-9C7B-987BF06F8B41}"/>
              </a:ext>
            </a:extLst>
          </p:cNvPr>
          <p:cNvGrpSpPr/>
          <p:nvPr/>
        </p:nvGrpSpPr>
        <p:grpSpPr>
          <a:xfrm>
            <a:off x="7434949" y="4148738"/>
            <a:ext cx="1427408" cy="378565"/>
            <a:chOff x="6381989" y="3189832"/>
            <a:chExt cx="1427408" cy="37856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F7A2D17-AE46-224C-B53C-85456D6014AA}"/>
                </a:ext>
              </a:extLst>
            </p:cNvPr>
            <p:cNvGrpSpPr/>
            <p:nvPr/>
          </p:nvGrpSpPr>
          <p:grpSpPr>
            <a:xfrm>
              <a:off x="6529237" y="3519687"/>
              <a:ext cx="1280160" cy="1"/>
              <a:chOff x="4720332" y="1969909"/>
              <a:chExt cx="319567" cy="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1FC2D79-A8F8-6E4A-8C7C-2F6530B9EE6E}"/>
                  </a:ext>
                </a:extLst>
              </p:cNvPr>
              <p:cNvGrpSpPr/>
              <p:nvPr/>
            </p:nvGrpSpPr>
            <p:grpSpPr>
              <a:xfrm>
                <a:off x="4903374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ABC71DE-A34F-6E4D-9813-BA606F29C585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A95D489-EA38-554B-BD64-38E6966B7E47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67ED775-AA23-554B-96AC-471D4DF25D4F}"/>
                  </a:ext>
                </a:extLst>
              </p:cNvPr>
              <p:cNvCxnSpPr/>
              <p:nvPr/>
            </p:nvCxnSpPr>
            <p:spPr>
              <a:xfrm flipV="1">
                <a:off x="4993387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0502BA8-91A2-2A48-A05F-8D7955258254}"/>
                  </a:ext>
                </a:extLst>
              </p:cNvPr>
              <p:cNvGrpSpPr/>
              <p:nvPr/>
            </p:nvGrpSpPr>
            <p:grpSpPr>
              <a:xfrm>
                <a:off x="4720332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7DC6A66B-705C-2844-B434-C25BCFD7FE58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0A0F0CD-D374-A041-B83E-54D4A9D5BA08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94674D1-3F8D-6443-A741-F7E0DA9B321D}"/>
                  </a:ext>
                </a:extLst>
              </p:cNvPr>
              <p:cNvGrpSpPr/>
              <p:nvPr/>
            </p:nvGrpSpPr>
            <p:grpSpPr>
              <a:xfrm>
                <a:off x="4811845" y="1969909"/>
                <a:ext cx="91518" cy="1"/>
                <a:chOff x="4903363" y="1969909"/>
                <a:chExt cx="91518" cy="1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C8D472A3-EA87-C640-AFF9-66334024AC37}"/>
                    </a:ext>
                  </a:extLst>
                </p:cNvPr>
                <p:cNvCxnSpPr/>
                <p:nvPr/>
              </p:nvCxnSpPr>
              <p:spPr>
                <a:xfrm flipV="1">
                  <a:off x="4903363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rgbClr val="FFEA4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430A4ABC-471A-3540-A822-A2AFFB83F181}"/>
                    </a:ext>
                  </a:extLst>
                </p:cNvPr>
                <p:cNvCxnSpPr/>
                <p:nvPr/>
              </p:nvCxnSpPr>
              <p:spPr>
                <a:xfrm flipV="1">
                  <a:off x="4948369" y="1969909"/>
                  <a:ext cx="46512" cy="1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37B212-D2F0-9647-9DDD-816BAD9B6E77}"/>
                </a:ext>
              </a:extLst>
            </p:cNvPr>
            <p:cNvGrpSpPr/>
            <p:nvPr/>
          </p:nvGrpSpPr>
          <p:grpSpPr>
            <a:xfrm>
              <a:off x="6381989" y="3189832"/>
              <a:ext cx="1378053" cy="378565"/>
              <a:chOff x="6381989" y="3189832"/>
              <a:chExt cx="1378053" cy="37856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C7F2F3C-A78D-9D41-86A5-799B42F4B271}"/>
                  </a:ext>
                </a:extLst>
              </p:cNvPr>
              <p:cNvSpPr txBox="1"/>
              <p:nvPr/>
            </p:nvSpPr>
            <p:spPr>
              <a:xfrm>
                <a:off x="6381989" y="3189832"/>
                <a:ext cx="1378053" cy="378565"/>
              </a:xfrm>
              <a:prstGeom prst="rect">
                <a:avLst/>
              </a:prstGeom>
              <a:noFill/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C000"/>
                    </a:solidFill>
                  </a:rPr>
                  <a:t>w</a:t>
                </a:r>
                <a:r>
                  <a:rPr 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</a:t>
                </a:r>
                <a:r>
                  <a:rPr lang="en-US" sz="1400" dirty="0">
                    <a:solidFill>
                      <a:srgbClr val="FFC000"/>
                    </a:solidFill>
                  </a:rPr>
                  <a:t>k</a:t>
                </a:r>
                <a:r>
                  <a:rPr 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098687-C90F-7D42-B46A-06E868C6BFE0}"/>
                  </a:ext>
                </a:extLst>
              </p:cNvPr>
              <p:cNvSpPr txBox="1"/>
              <p:nvPr/>
            </p:nvSpPr>
            <p:spPr>
              <a:xfrm>
                <a:off x="6830791" y="3189832"/>
                <a:ext cx="687304" cy="378565"/>
              </a:xfrm>
              <a:prstGeom prst="rect">
                <a:avLst/>
              </a:prstGeom>
              <a:noFill/>
            </p:spPr>
            <p:txBody>
              <a:bodyPr wrap="none" lIns="118872" tIns="91440" rIns="118872" bIns="91440" rtlCol="0" anchor="ctr" anchorCtr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0000"/>
                    </a:solidFill>
                  </a:rPr>
                  <a:t>driver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A61238-FF1D-1B4C-A996-FEEF323DC499}"/>
              </a:ext>
            </a:extLst>
          </p:cNvPr>
          <p:cNvSpPr txBox="1"/>
          <p:nvPr/>
        </p:nvSpPr>
        <p:spPr>
          <a:xfrm>
            <a:off x="2555621" y="3864852"/>
            <a:ext cx="1278812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Lab frame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D33310-236D-5945-B9B3-E171BAEA5073}"/>
              </a:ext>
            </a:extLst>
          </p:cNvPr>
          <p:cNvSpPr txBox="1"/>
          <p:nvPr/>
        </p:nvSpPr>
        <p:spPr>
          <a:xfrm>
            <a:off x="8046449" y="3864852"/>
            <a:ext cx="2548390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Lorentz boosted frame</a:t>
            </a:r>
          </a:p>
        </p:txBody>
      </p:sp>
      <p:sp>
        <p:nvSpPr>
          <p:cNvPr id="59" name="Slide Number Placeholder 3">
            <a:extLst>
              <a:ext uri="{FF2B5EF4-FFF2-40B4-BE49-F238E27FC236}">
                <a16:creationId xmlns:a16="http://schemas.microsoft.com/office/drawing/2014/main" id="{0454C1CA-34B6-944C-AF94-3D1F44923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9026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49805E-6 2.96296E-6 L 0.40414 -0.002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1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76 2.59259E-6 L 0.09808 0.0006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2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6 0.00208 L -0.07893 0.0041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3581D19-6323-074C-8A6A-4808832E7FAE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7" y="915062"/>
            <a:ext cx="11650183" cy="1006126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Alternative: </a:t>
            </a:r>
            <a:r>
              <a:rPr lang="en-US" b="1" dirty="0" err="1">
                <a:solidFill>
                  <a:srgbClr val="000000"/>
                </a:solidFill>
                <a:latin typeface="Franklin Gothic Book"/>
                <a:cs typeface="+mn-cs"/>
              </a:rPr>
              <a:t>quasistatic</a:t>
            </a: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 approximation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12574A-6C87-6F4C-888F-ABF8B59C9F2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2AD9C2-15CF-954D-863F-F63B23E8FB9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C7445-F3C3-8C4D-9830-9AA12A680F1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A7317C-BA62-914B-B6D5-CEF57EDEE046}"/>
              </a:ext>
            </a:extLst>
          </p:cNvPr>
          <p:cNvGrpSpPr/>
          <p:nvPr/>
        </p:nvGrpSpPr>
        <p:grpSpPr>
          <a:xfrm>
            <a:off x="2193312" y="3567001"/>
            <a:ext cx="7790967" cy="2858216"/>
            <a:chOff x="2193312" y="3567001"/>
            <a:chExt cx="7790967" cy="2858216"/>
          </a:xfrm>
        </p:grpSpPr>
        <p:sp>
          <p:nvSpPr>
            <p:cNvPr id="59" name="Text Box 6">
              <a:extLst>
                <a:ext uri="{FF2B5EF4-FFF2-40B4-BE49-F238E27FC236}">
                  <a16:creationId xmlns:a16="http://schemas.microsoft.com/office/drawing/2014/main" id="{1CA63CBD-B3AB-5A47-AAF5-67A4D8444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0091" y="3567001"/>
              <a:ext cx="30241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000" dirty="0">
                  <a:latin typeface="Calibri"/>
                  <a:cs typeface="Calibri"/>
                </a:rPr>
                <a:t>2-D slice of plasma (fast)</a:t>
              </a:r>
            </a:p>
          </p:txBody>
        </p:sp>
        <p:sp>
          <p:nvSpPr>
            <p:cNvPr id="61" name="Text Box 7">
              <a:extLst>
                <a:ext uri="{FF2B5EF4-FFF2-40B4-BE49-F238E27FC236}">
                  <a16:creationId xmlns:a16="http://schemas.microsoft.com/office/drawing/2014/main" id="{4C3BB6F3-80DF-114F-8F4F-AEB3E9454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2402" y="5717331"/>
              <a:ext cx="351968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279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2000" dirty="0">
                  <a:latin typeface="Calibri"/>
                  <a:cs typeface="Calibri"/>
                </a:rPr>
                <a:t>3-D e-beam + driver </a:t>
              </a:r>
            </a:p>
            <a:p>
              <a:pPr algn="l"/>
              <a:r>
                <a:rPr lang="en-US" sz="2000" dirty="0">
                  <a:latin typeface="Calibri"/>
                  <a:cs typeface="Calibri"/>
                </a:rPr>
                <a:t>(slow: frozen during interaction)</a:t>
              </a:r>
            </a:p>
          </p:txBody>
        </p:sp>
        <p:sp>
          <p:nvSpPr>
            <p:cNvPr id="62" name="Line 9">
              <a:extLst>
                <a:ext uri="{FF2B5EF4-FFF2-40B4-BE49-F238E27FC236}">
                  <a16:creationId xmlns:a16="http://schemas.microsoft.com/office/drawing/2014/main" id="{1F27F068-DB06-7B48-937F-B364D12144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53867" y="4190887"/>
              <a:ext cx="3603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" name="Group 10">
              <a:extLst>
                <a:ext uri="{FF2B5EF4-FFF2-40B4-BE49-F238E27FC236}">
                  <a16:creationId xmlns:a16="http://schemas.microsoft.com/office/drawing/2014/main" id="{8483F9CE-3671-424E-986E-1488E25018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838" y="3978162"/>
              <a:ext cx="7206941" cy="1709854"/>
              <a:chOff x="-1888" y="792"/>
              <a:chExt cx="5440" cy="1479"/>
            </a:xfrm>
          </p:grpSpPr>
          <p:sp>
            <p:nvSpPr>
              <p:cNvPr id="64" name="Line 11">
                <a:extLst>
                  <a:ext uri="{FF2B5EF4-FFF2-40B4-BE49-F238E27FC236}">
                    <a16:creationId xmlns:a16="http://schemas.microsoft.com/office/drawing/2014/main" id="{6072D6F8-0B8A-734B-B89B-CD22B8760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545" y="792"/>
                <a:ext cx="0" cy="108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12">
                <a:extLst>
                  <a:ext uri="{FF2B5EF4-FFF2-40B4-BE49-F238E27FC236}">
                    <a16:creationId xmlns:a16="http://schemas.microsoft.com/office/drawing/2014/main" id="{4778FD1F-4A57-0A49-8132-C157EE2B0B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554" y="1868"/>
                <a:ext cx="5106" cy="4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Line 13">
                <a:extLst>
                  <a:ext uri="{FF2B5EF4-FFF2-40B4-BE49-F238E27FC236}">
                    <a16:creationId xmlns:a16="http://schemas.microsoft.com/office/drawing/2014/main" id="{6E14ECDC-7B57-9A4A-9ED2-686BFC352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888" y="1877"/>
                <a:ext cx="325" cy="394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" name="AutoShape 14">
              <a:extLst>
                <a:ext uri="{FF2B5EF4-FFF2-40B4-BE49-F238E27FC236}">
                  <a16:creationId xmlns:a16="http://schemas.microsoft.com/office/drawing/2014/main" id="{32FBFD0F-5142-1D47-9D8F-DC4E6D627D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488729" y="4743338"/>
              <a:ext cx="222250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AutoShape 15">
              <a:extLst>
                <a:ext uri="{FF2B5EF4-FFF2-40B4-BE49-F238E27FC236}">
                  <a16:creationId xmlns:a16="http://schemas.microsoft.com/office/drawing/2014/main" id="{220534C4-6354-1F41-9367-0B9235E698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526036" y="4744132"/>
              <a:ext cx="322263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AutoShape 16">
              <a:extLst>
                <a:ext uri="{FF2B5EF4-FFF2-40B4-BE49-F238E27FC236}">
                  <a16:creationId xmlns:a16="http://schemas.microsoft.com/office/drawing/2014/main" id="{EE090487-76BE-EB4B-81F2-97003D8FF1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584774" y="4744132"/>
              <a:ext cx="382587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AutoShape 17">
              <a:extLst>
                <a:ext uri="{FF2B5EF4-FFF2-40B4-BE49-F238E27FC236}">
                  <a16:creationId xmlns:a16="http://schemas.microsoft.com/office/drawing/2014/main" id="{A2AB879F-9EFB-F14C-AB50-0767136644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649861" y="4744132"/>
              <a:ext cx="433387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AutoShape 18">
              <a:extLst>
                <a:ext uri="{FF2B5EF4-FFF2-40B4-BE49-F238E27FC236}">
                  <a16:creationId xmlns:a16="http://schemas.microsoft.com/office/drawing/2014/main" id="{960A7468-AD3B-6F4B-8E17-A325B2F267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722886" y="4744132"/>
              <a:ext cx="468313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AutoShape 19">
              <a:extLst>
                <a:ext uri="{FF2B5EF4-FFF2-40B4-BE49-F238E27FC236}">
                  <a16:creationId xmlns:a16="http://schemas.microsoft.com/office/drawing/2014/main" id="{F9A33DE6-58F3-0445-8446-914EAB97D2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798292" y="4743338"/>
              <a:ext cx="498475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AutoShape 20">
              <a:extLst>
                <a:ext uri="{FF2B5EF4-FFF2-40B4-BE49-F238E27FC236}">
                  <a16:creationId xmlns:a16="http://schemas.microsoft.com/office/drawing/2014/main" id="{E2115F12-702D-874E-8439-9FE2DEDDA9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879255" y="4743338"/>
              <a:ext cx="517525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AutoShape 21">
              <a:extLst>
                <a:ext uri="{FF2B5EF4-FFF2-40B4-BE49-F238E27FC236}">
                  <a16:creationId xmlns:a16="http://schemas.microsoft.com/office/drawing/2014/main" id="{BEC951D2-40CA-0147-B1C8-7815EF0EC2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963392" y="4743338"/>
              <a:ext cx="533400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AutoShape 22">
              <a:extLst>
                <a:ext uri="{FF2B5EF4-FFF2-40B4-BE49-F238E27FC236}">
                  <a16:creationId xmlns:a16="http://schemas.microsoft.com/office/drawing/2014/main" id="{4A426ED9-2F6B-8B47-9069-1730BA821B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045149" y="4744132"/>
              <a:ext cx="547687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AutoShape 23">
              <a:extLst>
                <a:ext uri="{FF2B5EF4-FFF2-40B4-BE49-F238E27FC236}">
                  <a16:creationId xmlns:a16="http://schemas.microsoft.com/office/drawing/2014/main" id="{99FEB530-56D3-AE41-ABD8-765B42CDC0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461742" y="4554426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AutoShape 24">
              <a:extLst>
                <a:ext uri="{FF2B5EF4-FFF2-40B4-BE49-F238E27FC236}">
                  <a16:creationId xmlns:a16="http://schemas.microsoft.com/office/drawing/2014/main" id="{52A8FEBC-0C9E-E14C-A405-0DD50E3C0F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135636" y="4744132"/>
              <a:ext cx="547687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AutoShape 25">
              <a:extLst>
                <a:ext uri="{FF2B5EF4-FFF2-40B4-BE49-F238E27FC236}">
                  <a16:creationId xmlns:a16="http://schemas.microsoft.com/office/drawing/2014/main" id="{F6F51806-2F49-E644-A820-22A1DBEAA8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234060" y="4742544"/>
              <a:ext cx="533400" cy="182562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AutoShape 26">
              <a:extLst>
                <a:ext uri="{FF2B5EF4-FFF2-40B4-BE49-F238E27FC236}">
                  <a16:creationId xmlns:a16="http://schemas.microsoft.com/office/drawing/2014/main" id="{685EE28F-D168-0449-ABFB-11094B48FE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332486" y="4742544"/>
              <a:ext cx="517525" cy="182563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AutoShape 27">
              <a:extLst>
                <a:ext uri="{FF2B5EF4-FFF2-40B4-BE49-F238E27FC236}">
                  <a16:creationId xmlns:a16="http://schemas.microsoft.com/office/drawing/2014/main" id="{40B7C132-368D-B34A-A159-66B4777827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431705" y="4743338"/>
              <a:ext cx="498475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utoShape 28">
              <a:extLst>
                <a:ext uri="{FF2B5EF4-FFF2-40B4-BE49-F238E27FC236}">
                  <a16:creationId xmlns:a16="http://schemas.microsoft.com/office/drawing/2014/main" id="{BCFD07B4-8081-8A41-9F7E-166222B541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537273" y="4744132"/>
              <a:ext cx="468313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AutoShape 29">
              <a:extLst>
                <a:ext uri="{FF2B5EF4-FFF2-40B4-BE49-F238E27FC236}">
                  <a16:creationId xmlns:a16="http://schemas.microsoft.com/office/drawing/2014/main" id="{8779E0AA-1A9B-2F48-8F74-91DA35DA64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36" y="4744132"/>
              <a:ext cx="433387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AutoShape 30">
              <a:extLst>
                <a:ext uri="{FF2B5EF4-FFF2-40B4-BE49-F238E27FC236}">
                  <a16:creationId xmlns:a16="http://schemas.microsoft.com/office/drawing/2014/main" id="{9F495CC4-FF43-5848-9BC1-9A846672C8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759524" y="4744132"/>
              <a:ext cx="382587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AutoShape 31">
              <a:extLst>
                <a:ext uri="{FF2B5EF4-FFF2-40B4-BE49-F238E27FC236}">
                  <a16:creationId xmlns:a16="http://schemas.microsoft.com/office/drawing/2014/main" id="{91257E47-1D0F-144C-829B-4E18E26D6D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878586" y="4744132"/>
              <a:ext cx="322263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AutoShape 32">
              <a:extLst>
                <a:ext uri="{FF2B5EF4-FFF2-40B4-BE49-F238E27FC236}">
                  <a16:creationId xmlns:a16="http://schemas.microsoft.com/office/drawing/2014/main" id="{F0F8FD15-CFAA-E84D-8205-B6E44D2231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019079" y="4743338"/>
              <a:ext cx="222250" cy="180975"/>
            </a:xfrm>
            <a:prstGeom prst="can">
              <a:avLst>
                <a:gd name="adj" fmla="val 50000"/>
              </a:avLst>
            </a:prstGeom>
            <a:solidFill>
              <a:srgbClr val="00279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34">
              <a:extLst>
                <a:ext uri="{FF2B5EF4-FFF2-40B4-BE49-F238E27FC236}">
                  <a16:creationId xmlns:a16="http://schemas.microsoft.com/office/drawing/2014/main" id="{1A0A6462-8236-6443-AB73-C303D0971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6167" y="4833825"/>
              <a:ext cx="1476375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AutoShape 35">
              <a:extLst>
                <a:ext uri="{FF2B5EF4-FFF2-40B4-BE49-F238E27FC236}">
                  <a16:creationId xmlns:a16="http://schemas.microsoft.com/office/drawing/2014/main" id="{00F73FF5-BD09-CC4D-BC91-A789D0D8F1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553023" y="455521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9" name="AutoShape 36">
              <a:extLst>
                <a:ext uri="{FF2B5EF4-FFF2-40B4-BE49-F238E27FC236}">
                  <a16:creationId xmlns:a16="http://schemas.microsoft.com/office/drawing/2014/main" id="{0DBF0F18-7F8A-1B4A-B2B2-5FED37DBB7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644304" y="455442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0" name="AutoShape 37">
              <a:extLst>
                <a:ext uri="{FF2B5EF4-FFF2-40B4-BE49-F238E27FC236}">
                  <a16:creationId xmlns:a16="http://schemas.microsoft.com/office/drawing/2014/main" id="{90F02DA7-C172-F149-8DE1-54916319B8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734792" y="4554426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1" name="AutoShape 38">
              <a:extLst>
                <a:ext uri="{FF2B5EF4-FFF2-40B4-BE49-F238E27FC236}">
                  <a16:creationId xmlns:a16="http://schemas.microsoft.com/office/drawing/2014/main" id="{4F4D5629-CFE1-F841-8EAC-6CEAC8B898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826867" y="4554426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2" name="AutoShape 39">
              <a:extLst>
                <a:ext uri="{FF2B5EF4-FFF2-40B4-BE49-F238E27FC236}">
                  <a16:creationId xmlns:a16="http://schemas.microsoft.com/office/drawing/2014/main" id="{1B3160FE-5B0B-B040-96E2-817C5B4791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914179" y="455442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3" name="AutoShape 40">
              <a:extLst>
                <a:ext uri="{FF2B5EF4-FFF2-40B4-BE49-F238E27FC236}">
                  <a16:creationId xmlns:a16="http://schemas.microsoft.com/office/drawing/2014/main" id="{F0EE6C8A-8728-5E45-A7CE-142898B232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999110" y="455521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4" name="AutoShape 41">
              <a:extLst>
                <a:ext uri="{FF2B5EF4-FFF2-40B4-BE49-F238E27FC236}">
                  <a16:creationId xmlns:a16="http://schemas.microsoft.com/office/drawing/2014/main" id="{11C8C471-55ED-5E4A-BE44-703B0A0C3B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089598" y="4555219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5" name="AutoShape 42">
              <a:extLst>
                <a:ext uri="{FF2B5EF4-FFF2-40B4-BE49-F238E27FC236}">
                  <a16:creationId xmlns:a16="http://schemas.microsoft.com/office/drawing/2014/main" id="{358EF2FB-6324-C841-8FF3-E79546E953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182466" y="455601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6" name="AutoShape 43">
              <a:extLst>
                <a:ext uri="{FF2B5EF4-FFF2-40B4-BE49-F238E27FC236}">
                  <a16:creationId xmlns:a16="http://schemas.microsoft.com/office/drawing/2014/main" id="{D487A7CD-ACB0-3C4F-A6FA-97ECEC42AB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8275335" y="455521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7" name="Line 45">
              <a:extLst>
                <a:ext uri="{FF2B5EF4-FFF2-40B4-BE49-F238E27FC236}">
                  <a16:creationId xmlns:a16="http://schemas.microsoft.com/office/drawing/2014/main" id="{95ECCCCB-5C31-F442-BDD4-247A04EC7B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76242" y="4825887"/>
              <a:ext cx="665163" cy="6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44">
              <a:extLst>
                <a:ext uri="{FF2B5EF4-FFF2-40B4-BE49-F238E27FC236}">
                  <a16:creationId xmlns:a16="http://schemas.microsoft.com/office/drawing/2014/main" id="{4579BC61-FBCD-B547-8C29-DD1CCF806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312" y="3973400"/>
              <a:ext cx="7219468" cy="1720850"/>
            </a:xfrm>
            <a:prstGeom prst="cube">
              <a:avLst>
                <a:gd name="adj" fmla="val 2668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9" name="Group 4">
              <a:extLst>
                <a:ext uri="{FF2B5EF4-FFF2-40B4-BE49-F238E27FC236}">
                  <a16:creationId xmlns:a16="http://schemas.microsoft.com/office/drawing/2014/main" id="{463C8363-2587-3649-9729-CD43489C75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3483" y="4802635"/>
              <a:ext cx="320055" cy="140042"/>
              <a:chOff x="2043975" y="2168813"/>
              <a:chExt cx="1087631" cy="260953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19A6636E-6FDD-B949-967E-4FF0BC06D831}"/>
                  </a:ext>
                </a:extLst>
              </p:cNvPr>
              <p:cNvSpPr/>
              <p:nvPr/>
            </p:nvSpPr>
            <p:spPr bwMode="auto">
              <a:xfrm>
                <a:off x="2043975" y="2168813"/>
                <a:ext cx="1087631" cy="2609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alpha val="81000"/>
                    </a:schemeClr>
                  </a:gs>
                  <a:gs pos="100000">
                    <a:srgbClr val="193057">
                      <a:alpha val="84000"/>
                    </a:srgbClr>
                  </a:gs>
                  <a:gs pos="51000">
                    <a:schemeClr val="accent1">
                      <a:alpha val="64000"/>
                    </a:schemeClr>
                  </a:gs>
                </a:gsLst>
                <a:lin ang="354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40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54FD2022-325C-884C-B886-CE7593B98A2F}"/>
                  </a:ext>
                </a:extLst>
              </p:cNvPr>
              <p:cNvSpPr/>
              <p:nvPr/>
            </p:nvSpPr>
            <p:spPr bwMode="auto">
              <a:xfrm>
                <a:off x="2100854" y="2193266"/>
                <a:ext cx="670446" cy="151160"/>
              </a:xfrm>
              <a:prstGeom prst="ellipse">
                <a:avLst/>
              </a:prstGeom>
              <a:gradFill flip="none" rotWithShape="1">
                <a:gsLst>
                  <a:gs pos="0">
                    <a:srgbClr val="D0DEFE"/>
                  </a:gs>
                  <a:gs pos="100000">
                    <a:srgbClr val="456EC3">
                      <a:alpha val="0"/>
                    </a:srgbClr>
                  </a:gs>
                  <a:gs pos="68000">
                    <a:srgbClr val="456EC3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 sz="40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02" name="Text Box 4">
            <a:extLst>
              <a:ext uri="{FF2B5EF4-FFF2-40B4-BE49-F238E27FC236}">
                <a16:creationId xmlns:a16="http://schemas.microsoft.com/office/drawing/2014/main" id="{B63598DB-7C31-8C4A-82A7-9837589DF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50" y="1752015"/>
            <a:ext cx="10875818" cy="70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063" indent="-457063">
              <a:buFont typeface="+mj-lt"/>
              <a:buAutoNum type="arabicPeriod"/>
            </a:pPr>
            <a:r>
              <a:rPr lang="en-US" sz="1999" b="1" dirty="0">
                <a:latin typeface="Calibri"/>
                <a:cs typeface="Calibri"/>
              </a:rPr>
              <a:t>Fast time scale - </a:t>
            </a:r>
            <a:r>
              <a:rPr lang="en-US" sz="1999" dirty="0">
                <a:latin typeface="Calibri"/>
                <a:cs typeface="Calibri"/>
              </a:rPr>
              <a:t>2-D slice of plasma is </a:t>
            </a:r>
            <a:r>
              <a:rPr lang="en-US" sz="1999" b="1" dirty="0">
                <a:latin typeface="Calibri"/>
                <a:cs typeface="Calibri"/>
              </a:rPr>
              <a:t>stepped “backward”</a:t>
            </a:r>
            <a:r>
              <a:rPr lang="en-US" sz="1999" dirty="0">
                <a:latin typeface="Calibri"/>
                <a:cs typeface="Calibri"/>
              </a:rPr>
              <a:t> (with </a:t>
            </a:r>
            <a:r>
              <a:rPr lang="en-US" sz="1999" b="1" u="sng" dirty="0">
                <a:latin typeface="Calibri"/>
                <a:cs typeface="Calibri"/>
              </a:rPr>
              <a:t>small steps</a:t>
            </a:r>
            <a:r>
              <a:rPr lang="en-US" sz="1999" dirty="0">
                <a:latin typeface="Calibri"/>
                <a:cs typeface="Calibri"/>
              </a:rPr>
              <a:t>) through the 		       beam field and its self-field (solving iteratively 2-D Poisson-like equations at 	each step).</a:t>
            </a: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A89FB7CC-C655-CE49-B2C0-7CE9A399B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5028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3581D19-6323-074C-8A6A-4808832E7FAE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7" y="915062"/>
            <a:ext cx="11650183" cy="1006126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Alternative: </a:t>
            </a:r>
            <a:r>
              <a:rPr lang="en-US" b="1" dirty="0" err="1">
                <a:solidFill>
                  <a:srgbClr val="000000"/>
                </a:solidFill>
                <a:latin typeface="Franklin Gothic Book"/>
                <a:cs typeface="+mn-cs"/>
              </a:rPr>
              <a:t>quasistatic</a:t>
            </a: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 approximation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12574A-6C87-6F4C-888F-ABF8B59C9F2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2AD9C2-15CF-954D-863F-F63B23E8FB9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C7445-F3C3-8C4D-9830-9AA12A680F1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 Box 4">
            <a:extLst>
              <a:ext uri="{FF2B5EF4-FFF2-40B4-BE49-F238E27FC236}">
                <a16:creationId xmlns:a16="http://schemas.microsoft.com/office/drawing/2014/main" id="{B63598DB-7C31-8C4A-82A7-9837589DF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50" y="1752015"/>
            <a:ext cx="10875818" cy="70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063" indent="-457063">
              <a:buFont typeface="+mj-lt"/>
              <a:buAutoNum type="arabicPeriod"/>
            </a:pPr>
            <a:r>
              <a:rPr lang="en-US" sz="1999" b="1" dirty="0">
                <a:latin typeface="Calibri"/>
                <a:cs typeface="Calibri"/>
              </a:rPr>
              <a:t>Fast time scale - </a:t>
            </a:r>
            <a:r>
              <a:rPr lang="en-US" sz="1999" dirty="0">
                <a:latin typeface="Calibri"/>
                <a:cs typeface="Calibri"/>
              </a:rPr>
              <a:t>2-D slice of plasma is </a:t>
            </a:r>
            <a:r>
              <a:rPr lang="en-US" sz="1999" b="1" dirty="0">
                <a:latin typeface="Calibri"/>
                <a:cs typeface="Calibri"/>
              </a:rPr>
              <a:t>stepped “backward”</a:t>
            </a:r>
            <a:r>
              <a:rPr lang="en-US" sz="1999" dirty="0">
                <a:latin typeface="Calibri"/>
                <a:cs typeface="Calibri"/>
              </a:rPr>
              <a:t> (with </a:t>
            </a:r>
            <a:r>
              <a:rPr lang="en-US" sz="1999" b="1" u="sng" dirty="0">
                <a:latin typeface="Calibri"/>
                <a:cs typeface="Calibri"/>
              </a:rPr>
              <a:t>small steps</a:t>
            </a:r>
            <a:r>
              <a:rPr lang="en-US" sz="1999" dirty="0">
                <a:latin typeface="Calibri"/>
                <a:cs typeface="Calibri"/>
              </a:rPr>
              <a:t>) through the 		       beam field and its self-field (solving iteratively 2-D Poisson-like equations at 	each step).</a:t>
            </a:r>
          </a:p>
        </p:txBody>
      </p:sp>
      <p:sp>
        <p:nvSpPr>
          <p:cNvPr id="12" name="AutoShape 14">
            <a:extLst>
              <a:ext uri="{FF2B5EF4-FFF2-40B4-BE49-F238E27FC236}">
                <a16:creationId xmlns:a16="http://schemas.microsoft.com/office/drawing/2014/main" id="{1BA3B990-5D4E-124B-8658-892138C5B65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88729" y="474333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id="{1E5F42F2-5372-3248-92B9-1C550E63AB4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26036" y="474413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6">
            <a:extLst>
              <a:ext uri="{FF2B5EF4-FFF2-40B4-BE49-F238E27FC236}">
                <a16:creationId xmlns:a16="http://schemas.microsoft.com/office/drawing/2014/main" id="{A81C23B7-FEC0-8849-88AA-4207005C281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84774" y="474413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7">
            <a:extLst>
              <a:ext uri="{FF2B5EF4-FFF2-40B4-BE49-F238E27FC236}">
                <a16:creationId xmlns:a16="http://schemas.microsoft.com/office/drawing/2014/main" id="{5E8BDA24-81C2-2C47-B01A-82339E5D71D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49861" y="474413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AC560437-D513-AF4E-90B0-957C2DD8D27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22886" y="474413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19">
            <a:extLst>
              <a:ext uri="{FF2B5EF4-FFF2-40B4-BE49-F238E27FC236}">
                <a16:creationId xmlns:a16="http://schemas.microsoft.com/office/drawing/2014/main" id="{382D2062-AE3B-D748-82E0-CD55595E016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98292" y="474333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20">
            <a:extLst>
              <a:ext uri="{FF2B5EF4-FFF2-40B4-BE49-F238E27FC236}">
                <a16:creationId xmlns:a16="http://schemas.microsoft.com/office/drawing/2014/main" id="{F47DB84B-F88F-134A-A677-94A29A58D72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79255" y="4743338"/>
            <a:ext cx="51752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21">
            <a:extLst>
              <a:ext uri="{FF2B5EF4-FFF2-40B4-BE49-F238E27FC236}">
                <a16:creationId xmlns:a16="http://schemas.microsoft.com/office/drawing/2014/main" id="{B7D53B50-BEED-134E-96F8-ECBE4679A3C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63392" y="4743338"/>
            <a:ext cx="53340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E1DDFE11-D105-2A40-BA5B-5874323F539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45149" y="474413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24">
            <a:extLst>
              <a:ext uri="{FF2B5EF4-FFF2-40B4-BE49-F238E27FC236}">
                <a16:creationId xmlns:a16="http://schemas.microsoft.com/office/drawing/2014/main" id="{25A984C8-CD81-A84A-AD5A-0AAAC4B9A97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35636" y="474413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25">
            <a:extLst>
              <a:ext uri="{FF2B5EF4-FFF2-40B4-BE49-F238E27FC236}">
                <a16:creationId xmlns:a16="http://schemas.microsoft.com/office/drawing/2014/main" id="{C0A74EDB-FDCC-0842-B322-E1484B5ED39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34060" y="4742544"/>
            <a:ext cx="533400" cy="182562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26">
            <a:extLst>
              <a:ext uri="{FF2B5EF4-FFF2-40B4-BE49-F238E27FC236}">
                <a16:creationId xmlns:a16="http://schemas.microsoft.com/office/drawing/2014/main" id="{4FC140E3-644D-5C4A-B859-A0DC18091C7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332486" y="4742544"/>
            <a:ext cx="517525" cy="182563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27">
            <a:extLst>
              <a:ext uri="{FF2B5EF4-FFF2-40B4-BE49-F238E27FC236}">
                <a16:creationId xmlns:a16="http://schemas.microsoft.com/office/drawing/2014/main" id="{450A8E3F-B938-CB4C-9AED-8113A6F73E2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31705" y="474333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28">
            <a:extLst>
              <a:ext uri="{FF2B5EF4-FFF2-40B4-BE49-F238E27FC236}">
                <a16:creationId xmlns:a16="http://schemas.microsoft.com/office/drawing/2014/main" id="{09FAF783-7207-3446-AB1B-39DF365FFBC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37273" y="474413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29">
            <a:extLst>
              <a:ext uri="{FF2B5EF4-FFF2-40B4-BE49-F238E27FC236}">
                <a16:creationId xmlns:a16="http://schemas.microsoft.com/office/drawing/2014/main" id="{CF4544C1-857C-0946-BD3D-F608E92FFE1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43636" y="474413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30">
            <a:extLst>
              <a:ext uri="{FF2B5EF4-FFF2-40B4-BE49-F238E27FC236}">
                <a16:creationId xmlns:a16="http://schemas.microsoft.com/office/drawing/2014/main" id="{A548E387-8407-7540-8B89-C4C90C3DA20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59524" y="474413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31">
            <a:extLst>
              <a:ext uri="{FF2B5EF4-FFF2-40B4-BE49-F238E27FC236}">
                <a16:creationId xmlns:a16="http://schemas.microsoft.com/office/drawing/2014/main" id="{F61A0D4A-A646-1949-ABEF-575FAB2C4F7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78586" y="474413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32">
            <a:extLst>
              <a:ext uri="{FF2B5EF4-FFF2-40B4-BE49-F238E27FC236}">
                <a16:creationId xmlns:a16="http://schemas.microsoft.com/office/drawing/2014/main" id="{40B8A9B0-CED0-884D-9644-7AB6BAB2D66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9079" y="474333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45">
            <a:extLst>
              <a:ext uri="{FF2B5EF4-FFF2-40B4-BE49-F238E27FC236}">
                <a16:creationId xmlns:a16="http://schemas.microsoft.com/office/drawing/2014/main" id="{43C5BC42-C90C-B74F-B128-E28492710F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6242" y="4825887"/>
            <a:ext cx="665163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A6B2C780-99D3-8342-A239-E2EA743B4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661" y="3567001"/>
            <a:ext cx="302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2-D slab of plasma (fast)</a:t>
            </a: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C6C8B9B0-12C4-7945-BBC0-2CF4309BE9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62743" y="4214132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" name="Group 10">
            <a:extLst>
              <a:ext uri="{FF2B5EF4-FFF2-40B4-BE49-F238E27FC236}">
                <a16:creationId xmlns:a16="http://schemas.microsoft.com/office/drawing/2014/main" id="{DDA9A426-1F9B-8B4D-8B2E-763FD3C726D0}"/>
              </a:ext>
            </a:extLst>
          </p:cNvPr>
          <p:cNvGrpSpPr>
            <a:grpSpLocks/>
          </p:cNvGrpSpPr>
          <p:nvPr/>
        </p:nvGrpSpPr>
        <p:grpSpPr bwMode="auto">
          <a:xfrm>
            <a:off x="2205838" y="3978162"/>
            <a:ext cx="7206941" cy="1709854"/>
            <a:chOff x="-1888" y="792"/>
            <a:chExt cx="5440" cy="1479"/>
          </a:xfrm>
        </p:grpSpPr>
        <p:sp>
          <p:nvSpPr>
            <p:cNvPr id="34" name="Line 11">
              <a:extLst>
                <a:ext uri="{FF2B5EF4-FFF2-40B4-BE49-F238E27FC236}">
                  <a16:creationId xmlns:a16="http://schemas.microsoft.com/office/drawing/2014/main" id="{137E22E8-4755-5F49-BD73-1C1EF03F9C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545" y="792"/>
              <a:ext cx="0" cy="10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2">
              <a:extLst>
                <a:ext uri="{FF2B5EF4-FFF2-40B4-BE49-F238E27FC236}">
                  <a16:creationId xmlns:a16="http://schemas.microsoft.com/office/drawing/2014/main" id="{BD511A93-1F35-9E4D-968B-E1CD48E412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554" y="1868"/>
              <a:ext cx="5106" cy="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3">
              <a:extLst>
                <a:ext uri="{FF2B5EF4-FFF2-40B4-BE49-F238E27FC236}">
                  <a16:creationId xmlns:a16="http://schemas.microsoft.com/office/drawing/2014/main" id="{2BE324F5-B033-0942-B928-49A1CFA5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888" y="1877"/>
              <a:ext cx="325" cy="39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AutoShape 23">
            <a:extLst>
              <a:ext uri="{FF2B5EF4-FFF2-40B4-BE49-F238E27FC236}">
                <a16:creationId xmlns:a16="http://schemas.microsoft.com/office/drawing/2014/main" id="{6B8B13AB-BB96-7147-AE08-BB62A950C6A9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4192419" y="4548076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34">
            <a:extLst>
              <a:ext uri="{FF2B5EF4-FFF2-40B4-BE49-F238E27FC236}">
                <a16:creationId xmlns:a16="http://schemas.microsoft.com/office/drawing/2014/main" id="{EF84CF8B-B9DD-254F-B62D-237FD08DCBA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167" y="4833825"/>
            <a:ext cx="14763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46DEF55-522E-DB48-9586-D1E27EE82A81}"/>
              </a:ext>
            </a:extLst>
          </p:cNvPr>
          <p:cNvGrpSpPr/>
          <p:nvPr/>
        </p:nvGrpSpPr>
        <p:grpSpPr>
          <a:xfrm>
            <a:off x="8133254" y="3968637"/>
            <a:ext cx="1282700" cy="1720850"/>
            <a:chOff x="6610842" y="3581707"/>
            <a:chExt cx="1282700" cy="1720850"/>
          </a:xfrm>
        </p:grpSpPr>
        <p:sp>
          <p:nvSpPr>
            <p:cNvPr id="41" name="AutoShape 35">
              <a:extLst>
                <a:ext uri="{FF2B5EF4-FFF2-40B4-BE49-F238E27FC236}">
                  <a16:creationId xmlns:a16="http://schemas.microsoft.com/office/drawing/2014/main" id="{F5E2DDB1-B5B5-864E-B4A7-DE462C3D89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2" name="AutoShape 36">
              <a:extLst>
                <a:ext uri="{FF2B5EF4-FFF2-40B4-BE49-F238E27FC236}">
                  <a16:creationId xmlns:a16="http://schemas.microsoft.com/office/drawing/2014/main" id="{206EBD7F-E328-5145-B6E4-24D0D5D26C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3" name="AutoShape 37">
              <a:extLst>
                <a:ext uri="{FF2B5EF4-FFF2-40B4-BE49-F238E27FC236}">
                  <a16:creationId xmlns:a16="http://schemas.microsoft.com/office/drawing/2014/main" id="{AD33C263-CBF1-F948-88A1-8B84585CEE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4" name="AutoShape 38">
              <a:extLst>
                <a:ext uri="{FF2B5EF4-FFF2-40B4-BE49-F238E27FC236}">
                  <a16:creationId xmlns:a16="http://schemas.microsoft.com/office/drawing/2014/main" id="{4C4365CC-5D4E-C044-AD73-4D9D787F73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5" name="AutoShape 39">
              <a:extLst>
                <a:ext uri="{FF2B5EF4-FFF2-40B4-BE49-F238E27FC236}">
                  <a16:creationId xmlns:a16="http://schemas.microsoft.com/office/drawing/2014/main" id="{C74D5156-FB4D-674C-A6D8-FE6D3C8114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6" name="AutoShape 40">
              <a:extLst>
                <a:ext uri="{FF2B5EF4-FFF2-40B4-BE49-F238E27FC236}">
                  <a16:creationId xmlns:a16="http://schemas.microsoft.com/office/drawing/2014/main" id="{996B9ED5-A8E5-4C4F-8F18-BD8136A0B4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7" name="AutoShape 41">
              <a:extLst>
                <a:ext uri="{FF2B5EF4-FFF2-40B4-BE49-F238E27FC236}">
                  <a16:creationId xmlns:a16="http://schemas.microsoft.com/office/drawing/2014/main" id="{DB86CB27-4586-834D-B3B2-6B9483CDFC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8" name="AutoShape 42">
              <a:extLst>
                <a:ext uri="{FF2B5EF4-FFF2-40B4-BE49-F238E27FC236}">
                  <a16:creationId xmlns:a16="http://schemas.microsoft.com/office/drawing/2014/main" id="{B6C283C3-91B0-814E-AE17-94CFC6FD5D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9" name="AutoShape 43">
              <a:extLst>
                <a:ext uri="{FF2B5EF4-FFF2-40B4-BE49-F238E27FC236}">
                  <a16:creationId xmlns:a16="http://schemas.microsoft.com/office/drawing/2014/main" id="{461D4672-305E-184D-B854-ACAAAB43DA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50" name="Group 4">
            <a:extLst>
              <a:ext uri="{FF2B5EF4-FFF2-40B4-BE49-F238E27FC236}">
                <a16:creationId xmlns:a16="http://schemas.microsoft.com/office/drawing/2014/main" id="{9A2FC2FA-5589-F74C-98E1-ABFAE65B78CD}"/>
              </a:ext>
            </a:extLst>
          </p:cNvPr>
          <p:cNvGrpSpPr>
            <a:grpSpLocks/>
          </p:cNvGrpSpPr>
          <p:nvPr/>
        </p:nvGrpSpPr>
        <p:grpSpPr bwMode="auto">
          <a:xfrm>
            <a:off x="5092555" y="4386218"/>
            <a:ext cx="2439226" cy="967467"/>
            <a:chOff x="2043975" y="2168813"/>
            <a:chExt cx="1087631" cy="260953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B59EB42-EC5A-B446-8A0E-E9FB996A512A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83000"/>
                  </a:srgbClr>
                </a:gs>
                <a:gs pos="100000">
                  <a:srgbClr val="800000">
                    <a:alpha val="86000"/>
                  </a:srgbClr>
                </a:gs>
                <a:gs pos="51000">
                  <a:srgbClr val="FF6600">
                    <a:alpha val="76000"/>
                  </a:srgb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8759E11-6B96-C643-9AF7-C115B6A072F6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3" name="AutoShape 44">
            <a:extLst>
              <a:ext uri="{FF2B5EF4-FFF2-40B4-BE49-F238E27FC236}">
                <a16:creationId xmlns:a16="http://schemas.microsoft.com/office/drawing/2014/main" id="{9C6FF0FB-017F-5D41-B4BE-8C26F6EC9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312" y="3973400"/>
            <a:ext cx="7219468" cy="1720850"/>
          </a:xfrm>
          <a:prstGeom prst="cube">
            <a:avLst>
              <a:gd name="adj" fmla="val 266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C926460-F67E-5148-96E6-5C2C5408CC2F}"/>
              </a:ext>
            </a:extLst>
          </p:cNvPr>
          <p:cNvGrpSpPr/>
          <p:nvPr/>
        </p:nvGrpSpPr>
        <p:grpSpPr>
          <a:xfrm>
            <a:off x="7307754" y="3968637"/>
            <a:ext cx="1282700" cy="1720850"/>
            <a:chOff x="6610842" y="3581707"/>
            <a:chExt cx="1282700" cy="1720850"/>
          </a:xfrm>
        </p:grpSpPr>
        <p:sp>
          <p:nvSpPr>
            <p:cNvPr id="55" name="AutoShape 35">
              <a:extLst>
                <a:ext uri="{FF2B5EF4-FFF2-40B4-BE49-F238E27FC236}">
                  <a16:creationId xmlns:a16="http://schemas.microsoft.com/office/drawing/2014/main" id="{D37EF501-EA68-B545-91B7-FD07537B0F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56" name="AutoShape 36">
              <a:extLst>
                <a:ext uri="{FF2B5EF4-FFF2-40B4-BE49-F238E27FC236}">
                  <a16:creationId xmlns:a16="http://schemas.microsoft.com/office/drawing/2014/main" id="{37357BE9-DEB2-6C43-93D7-6E8E8ADC76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57" name="AutoShape 37">
              <a:extLst>
                <a:ext uri="{FF2B5EF4-FFF2-40B4-BE49-F238E27FC236}">
                  <a16:creationId xmlns:a16="http://schemas.microsoft.com/office/drawing/2014/main" id="{BBD5AD53-10AE-BB41-980D-505E1325AD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59" name="AutoShape 38">
              <a:extLst>
                <a:ext uri="{FF2B5EF4-FFF2-40B4-BE49-F238E27FC236}">
                  <a16:creationId xmlns:a16="http://schemas.microsoft.com/office/drawing/2014/main" id="{E4AC37BC-C1F9-A740-96FF-128738D532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0" name="AutoShape 39">
              <a:extLst>
                <a:ext uri="{FF2B5EF4-FFF2-40B4-BE49-F238E27FC236}">
                  <a16:creationId xmlns:a16="http://schemas.microsoft.com/office/drawing/2014/main" id="{74DE608E-100C-6D49-9A46-809654260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1" name="AutoShape 40">
              <a:extLst>
                <a:ext uri="{FF2B5EF4-FFF2-40B4-BE49-F238E27FC236}">
                  <a16:creationId xmlns:a16="http://schemas.microsoft.com/office/drawing/2014/main" id="{0D136023-B1B5-234C-8938-67095219A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2" name="AutoShape 41">
              <a:extLst>
                <a:ext uri="{FF2B5EF4-FFF2-40B4-BE49-F238E27FC236}">
                  <a16:creationId xmlns:a16="http://schemas.microsoft.com/office/drawing/2014/main" id="{01AF202B-6899-3346-AA70-E8DE668689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3" name="AutoShape 42">
              <a:extLst>
                <a:ext uri="{FF2B5EF4-FFF2-40B4-BE49-F238E27FC236}">
                  <a16:creationId xmlns:a16="http://schemas.microsoft.com/office/drawing/2014/main" id="{CE80A0E4-E4FB-F94B-9445-8C36146BB3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4" name="AutoShape 43">
              <a:extLst>
                <a:ext uri="{FF2B5EF4-FFF2-40B4-BE49-F238E27FC236}">
                  <a16:creationId xmlns:a16="http://schemas.microsoft.com/office/drawing/2014/main" id="{BF38033C-A0AF-F241-AE7C-183B40C9A0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FF0DF79-A194-004F-AF11-CD7E125B6FA1}"/>
              </a:ext>
            </a:extLst>
          </p:cNvPr>
          <p:cNvGrpSpPr/>
          <p:nvPr/>
        </p:nvGrpSpPr>
        <p:grpSpPr>
          <a:xfrm>
            <a:off x="6494954" y="3968637"/>
            <a:ext cx="1282700" cy="1720850"/>
            <a:chOff x="6610842" y="3581707"/>
            <a:chExt cx="1282700" cy="1720850"/>
          </a:xfrm>
        </p:grpSpPr>
        <p:sp>
          <p:nvSpPr>
            <p:cNvPr id="66" name="AutoShape 35">
              <a:extLst>
                <a:ext uri="{FF2B5EF4-FFF2-40B4-BE49-F238E27FC236}">
                  <a16:creationId xmlns:a16="http://schemas.microsoft.com/office/drawing/2014/main" id="{9A1B99E7-C50A-0043-A5E0-71FC55E66A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7" name="AutoShape 36">
              <a:extLst>
                <a:ext uri="{FF2B5EF4-FFF2-40B4-BE49-F238E27FC236}">
                  <a16:creationId xmlns:a16="http://schemas.microsoft.com/office/drawing/2014/main" id="{48E20F21-E3D3-B540-AC23-E7DF4FBFB0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8" name="AutoShape 37">
              <a:extLst>
                <a:ext uri="{FF2B5EF4-FFF2-40B4-BE49-F238E27FC236}">
                  <a16:creationId xmlns:a16="http://schemas.microsoft.com/office/drawing/2014/main" id="{91BCB25B-883D-034E-B5FE-F70BC09F3C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9" name="AutoShape 38">
              <a:extLst>
                <a:ext uri="{FF2B5EF4-FFF2-40B4-BE49-F238E27FC236}">
                  <a16:creationId xmlns:a16="http://schemas.microsoft.com/office/drawing/2014/main" id="{433F2381-5071-BB4D-8276-91672F31CD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0" name="AutoShape 39">
              <a:extLst>
                <a:ext uri="{FF2B5EF4-FFF2-40B4-BE49-F238E27FC236}">
                  <a16:creationId xmlns:a16="http://schemas.microsoft.com/office/drawing/2014/main" id="{C1DE83D1-D3C3-AB4F-A52C-94231731D8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1" name="AutoShape 40">
              <a:extLst>
                <a:ext uri="{FF2B5EF4-FFF2-40B4-BE49-F238E27FC236}">
                  <a16:creationId xmlns:a16="http://schemas.microsoft.com/office/drawing/2014/main" id="{FC92CA3E-7145-9F4A-ADD4-77B08835E8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2" name="AutoShape 41">
              <a:extLst>
                <a:ext uri="{FF2B5EF4-FFF2-40B4-BE49-F238E27FC236}">
                  <a16:creationId xmlns:a16="http://schemas.microsoft.com/office/drawing/2014/main" id="{D491C0F3-F9E2-9344-ADD7-935DD6289F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3" name="AutoShape 42">
              <a:extLst>
                <a:ext uri="{FF2B5EF4-FFF2-40B4-BE49-F238E27FC236}">
                  <a16:creationId xmlns:a16="http://schemas.microsoft.com/office/drawing/2014/main" id="{3904DCCD-1EF2-FF4A-91B8-96593960DC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4" name="AutoShape 43">
              <a:extLst>
                <a:ext uri="{FF2B5EF4-FFF2-40B4-BE49-F238E27FC236}">
                  <a16:creationId xmlns:a16="http://schemas.microsoft.com/office/drawing/2014/main" id="{06DB0208-3463-EA41-B1E8-A4BE019AC9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9AB5011-A00E-4047-93B2-4A6223DFA390}"/>
              </a:ext>
            </a:extLst>
          </p:cNvPr>
          <p:cNvGrpSpPr/>
          <p:nvPr/>
        </p:nvGrpSpPr>
        <p:grpSpPr>
          <a:xfrm>
            <a:off x="5682154" y="3968637"/>
            <a:ext cx="1282700" cy="1720850"/>
            <a:chOff x="6610842" y="3581707"/>
            <a:chExt cx="1282700" cy="1720850"/>
          </a:xfrm>
        </p:grpSpPr>
        <p:sp>
          <p:nvSpPr>
            <p:cNvPr id="76" name="AutoShape 35">
              <a:extLst>
                <a:ext uri="{FF2B5EF4-FFF2-40B4-BE49-F238E27FC236}">
                  <a16:creationId xmlns:a16="http://schemas.microsoft.com/office/drawing/2014/main" id="{325C46F3-5293-9740-B95B-6AFBB4FB36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7" name="AutoShape 36">
              <a:extLst>
                <a:ext uri="{FF2B5EF4-FFF2-40B4-BE49-F238E27FC236}">
                  <a16:creationId xmlns:a16="http://schemas.microsoft.com/office/drawing/2014/main" id="{F5950F63-D77F-4D49-A0D1-B5A28CB531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8" name="AutoShape 37">
              <a:extLst>
                <a:ext uri="{FF2B5EF4-FFF2-40B4-BE49-F238E27FC236}">
                  <a16:creationId xmlns:a16="http://schemas.microsoft.com/office/drawing/2014/main" id="{047D058A-9F52-014A-AF83-DBD336C6CB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9" name="AutoShape 38">
              <a:extLst>
                <a:ext uri="{FF2B5EF4-FFF2-40B4-BE49-F238E27FC236}">
                  <a16:creationId xmlns:a16="http://schemas.microsoft.com/office/drawing/2014/main" id="{C5556551-791B-C44B-B432-5CF6A9474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0" name="AutoShape 39">
              <a:extLst>
                <a:ext uri="{FF2B5EF4-FFF2-40B4-BE49-F238E27FC236}">
                  <a16:creationId xmlns:a16="http://schemas.microsoft.com/office/drawing/2014/main" id="{E89BF1EC-4978-9747-8E07-4ABCD3BCCC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1" name="AutoShape 40">
              <a:extLst>
                <a:ext uri="{FF2B5EF4-FFF2-40B4-BE49-F238E27FC236}">
                  <a16:creationId xmlns:a16="http://schemas.microsoft.com/office/drawing/2014/main" id="{B7BF69FD-1E5D-CA43-B922-A0018609A6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2" name="AutoShape 41">
              <a:extLst>
                <a:ext uri="{FF2B5EF4-FFF2-40B4-BE49-F238E27FC236}">
                  <a16:creationId xmlns:a16="http://schemas.microsoft.com/office/drawing/2014/main" id="{4DF2775F-5FF6-874C-A0CE-5CB129A5DC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3" name="AutoShape 42">
              <a:extLst>
                <a:ext uri="{FF2B5EF4-FFF2-40B4-BE49-F238E27FC236}">
                  <a16:creationId xmlns:a16="http://schemas.microsoft.com/office/drawing/2014/main" id="{781CDF41-6570-DD4E-86B1-FDF8C34E0F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4" name="AutoShape 43">
              <a:extLst>
                <a:ext uri="{FF2B5EF4-FFF2-40B4-BE49-F238E27FC236}">
                  <a16:creationId xmlns:a16="http://schemas.microsoft.com/office/drawing/2014/main" id="{33237843-65E7-7340-9D26-82AEF18CCA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85" name="Group 4">
            <a:extLst>
              <a:ext uri="{FF2B5EF4-FFF2-40B4-BE49-F238E27FC236}">
                <a16:creationId xmlns:a16="http://schemas.microsoft.com/office/drawing/2014/main" id="{2632AA8E-5F93-AE43-A433-BB7A88086C69}"/>
              </a:ext>
            </a:extLst>
          </p:cNvPr>
          <p:cNvGrpSpPr>
            <a:grpSpLocks/>
          </p:cNvGrpSpPr>
          <p:nvPr/>
        </p:nvGrpSpPr>
        <p:grpSpPr bwMode="auto">
          <a:xfrm>
            <a:off x="5283483" y="4802635"/>
            <a:ext cx="320055" cy="140042"/>
            <a:chOff x="2043975" y="2168813"/>
            <a:chExt cx="1087631" cy="260953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1825458-3B1D-7E4B-8B4E-97E82EEEE23A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1000"/>
                  </a:schemeClr>
                </a:gs>
                <a:gs pos="100000">
                  <a:srgbClr val="193057">
                    <a:alpha val="84000"/>
                  </a:srgbClr>
                </a:gs>
                <a:gs pos="51000">
                  <a:schemeClr val="accent1">
                    <a:alpha val="64000"/>
                  </a:scheme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812C5EF-4D04-FC45-8794-197947A943FC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18EA307-38B6-A44E-A47A-06C930ECAFB4}"/>
              </a:ext>
            </a:extLst>
          </p:cNvPr>
          <p:cNvGrpSpPr/>
          <p:nvPr/>
        </p:nvGrpSpPr>
        <p:grpSpPr>
          <a:xfrm>
            <a:off x="4863004" y="3968637"/>
            <a:ext cx="1282700" cy="1720850"/>
            <a:chOff x="6610842" y="3581707"/>
            <a:chExt cx="1282700" cy="1720850"/>
          </a:xfrm>
        </p:grpSpPr>
        <p:sp>
          <p:nvSpPr>
            <p:cNvPr id="89" name="AutoShape 35">
              <a:extLst>
                <a:ext uri="{FF2B5EF4-FFF2-40B4-BE49-F238E27FC236}">
                  <a16:creationId xmlns:a16="http://schemas.microsoft.com/office/drawing/2014/main" id="{6344F4BE-CB48-E64D-B524-4819182186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0" name="AutoShape 36">
              <a:extLst>
                <a:ext uri="{FF2B5EF4-FFF2-40B4-BE49-F238E27FC236}">
                  <a16:creationId xmlns:a16="http://schemas.microsoft.com/office/drawing/2014/main" id="{0C63C07D-C02D-3D4A-918E-87CF6A9CBE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1" name="AutoShape 37">
              <a:extLst>
                <a:ext uri="{FF2B5EF4-FFF2-40B4-BE49-F238E27FC236}">
                  <a16:creationId xmlns:a16="http://schemas.microsoft.com/office/drawing/2014/main" id="{880DA72C-4473-0346-BEEB-FECD5A3F44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2" name="AutoShape 38">
              <a:extLst>
                <a:ext uri="{FF2B5EF4-FFF2-40B4-BE49-F238E27FC236}">
                  <a16:creationId xmlns:a16="http://schemas.microsoft.com/office/drawing/2014/main" id="{3A655655-B237-E841-AF0C-E269A5BB19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3" name="AutoShape 39">
              <a:extLst>
                <a:ext uri="{FF2B5EF4-FFF2-40B4-BE49-F238E27FC236}">
                  <a16:creationId xmlns:a16="http://schemas.microsoft.com/office/drawing/2014/main" id="{10E59D6C-77A2-2441-9445-AC79DCB3FF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4" name="AutoShape 40">
              <a:extLst>
                <a:ext uri="{FF2B5EF4-FFF2-40B4-BE49-F238E27FC236}">
                  <a16:creationId xmlns:a16="http://schemas.microsoft.com/office/drawing/2014/main" id="{46785106-36E8-0B4B-BE69-C5384CE192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5" name="AutoShape 41">
              <a:extLst>
                <a:ext uri="{FF2B5EF4-FFF2-40B4-BE49-F238E27FC236}">
                  <a16:creationId xmlns:a16="http://schemas.microsoft.com/office/drawing/2014/main" id="{CA5D6212-4074-1B4D-BEF6-CC2BE9E74A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6" name="AutoShape 42">
              <a:extLst>
                <a:ext uri="{FF2B5EF4-FFF2-40B4-BE49-F238E27FC236}">
                  <a16:creationId xmlns:a16="http://schemas.microsoft.com/office/drawing/2014/main" id="{D434CE41-44F7-0843-B5E3-452C126B76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7" name="AutoShape 43">
              <a:extLst>
                <a:ext uri="{FF2B5EF4-FFF2-40B4-BE49-F238E27FC236}">
                  <a16:creationId xmlns:a16="http://schemas.microsoft.com/office/drawing/2014/main" id="{171DF427-1E2C-B04C-AEAE-BB198D4B6A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sp>
        <p:nvSpPr>
          <p:cNvPr id="98" name="Text Box 7">
            <a:extLst>
              <a:ext uri="{FF2B5EF4-FFF2-40B4-BE49-F238E27FC236}">
                <a16:creationId xmlns:a16="http://schemas.microsoft.com/office/drawing/2014/main" id="{914D1E95-F6F3-0540-BAF2-7F5B39E3A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402" y="5717331"/>
            <a:ext cx="35196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279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3-D e-beam + driver + wake</a:t>
            </a:r>
          </a:p>
          <a:p>
            <a:pPr algn="l"/>
            <a:r>
              <a:rPr lang="en-US" sz="2000" dirty="0">
                <a:latin typeface="Calibri"/>
                <a:cs typeface="Calibri"/>
              </a:rPr>
              <a:t>(slow: frozen during interaction)</a:t>
            </a:r>
          </a:p>
        </p:txBody>
      </p:sp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2A0AA875-F691-A54C-A351-3BC70E09D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16488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3581D19-6323-074C-8A6A-4808832E7FAE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7" y="915062"/>
            <a:ext cx="11650183" cy="1006126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Alternative: </a:t>
            </a:r>
            <a:r>
              <a:rPr lang="en-US" b="1" dirty="0" err="1">
                <a:solidFill>
                  <a:srgbClr val="000000"/>
                </a:solidFill>
                <a:latin typeface="Franklin Gothic Book"/>
                <a:cs typeface="+mn-cs"/>
              </a:rPr>
              <a:t>quasistatic</a:t>
            </a: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 approximation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12574A-6C87-6F4C-888F-ABF8B59C9F2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2AD9C2-15CF-954D-863F-F63B23E8FB9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C7445-F3C3-8C4D-9830-9AA12A680F1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 Box 4">
            <a:extLst>
              <a:ext uri="{FF2B5EF4-FFF2-40B4-BE49-F238E27FC236}">
                <a16:creationId xmlns:a16="http://schemas.microsoft.com/office/drawing/2014/main" id="{B63598DB-7C31-8C4A-82A7-9837589DF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50" y="1752015"/>
            <a:ext cx="10875818" cy="70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063" indent="-457063">
              <a:buFont typeface="+mj-lt"/>
              <a:buAutoNum type="arabicPeriod"/>
            </a:pPr>
            <a:r>
              <a:rPr lang="en-US" sz="1999" b="1" dirty="0">
                <a:latin typeface="Calibri"/>
                <a:cs typeface="Calibri"/>
              </a:rPr>
              <a:t>Fast time scale - </a:t>
            </a:r>
            <a:r>
              <a:rPr lang="en-US" sz="1999" dirty="0">
                <a:latin typeface="Calibri"/>
                <a:cs typeface="Calibri"/>
              </a:rPr>
              <a:t>2-D slice of plasma is </a:t>
            </a:r>
            <a:r>
              <a:rPr lang="en-US" sz="1999" b="1" dirty="0">
                <a:latin typeface="Calibri"/>
                <a:cs typeface="Calibri"/>
              </a:rPr>
              <a:t>stepped “backward”</a:t>
            </a:r>
            <a:r>
              <a:rPr lang="en-US" sz="1999" dirty="0">
                <a:latin typeface="Calibri"/>
                <a:cs typeface="Calibri"/>
              </a:rPr>
              <a:t> (with </a:t>
            </a:r>
            <a:r>
              <a:rPr lang="en-US" sz="1999" b="1" u="sng" dirty="0">
                <a:latin typeface="Calibri"/>
                <a:cs typeface="Calibri"/>
              </a:rPr>
              <a:t>small steps</a:t>
            </a:r>
            <a:r>
              <a:rPr lang="en-US" sz="1999" dirty="0">
                <a:latin typeface="Calibri"/>
                <a:cs typeface="Calibri"/>
              </a:rPr>
              <a:t>) through the 		       beam field and its self-field (solving iteratively 2-D Poisson-like equations at 	each step).</a:t>
            </a:r>
          </a:p>
        </p:txBody>
      </p:sp>
      <p:sp>
        <p:nvSpPr>
          <p:cNvPr id="50" name="Line 9">
            <a:extLst>
              <a:ext uri="{FF2B5EF4-FFF2-40B4-BE49-F238E27FC236}">
                <a16:creationId xmlns:a16="http://schemas.microsoft.com/office/drawing/2014/main" id="{49744B1C-1CCC-CD40-94A6-1D1B07182D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98553" y="4214132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23">
            <a:extLst>
              <a:ext uri="{FF2B5EF4-FFF2-40B4-BE49-F238E27FC236}">
                <a16:creationId xmlns:a16="http://schemas.microsoft.com/office/drawing/2014/main" id="{03BBCA4E-C41A-F841-AA4E-8E88E3447FD2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628229" y="4548076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" name="Group 4">
            <a:extLst>
              <a:ext uri="{FF2B5EF4-FFF2-40B4-BE49-F238E27FC236}">
                <a16:creationId xmlns:a16="http://schemas.microsoft.com/office/drawing/2014/main" id="{830A25FF-EBF6-1D44-A113-FB9D3B66A862}"/>
              </a:ext>
            </a:extLst>
          </p:cNvPr>
          <p:cNvGrpSpPr>
            <a:grpSpLocks/>
          </p:cNvGrpSpPr>
          <p:nvPr/>
        </p:nvGrpSpPr>
        <p:grpSpPr bwMode="auto">
          <a:xfrm>
            <a:off x="2681161" y="4406820"/>
            <a:ext cx="2439226" cy="967467"/>
            <a:chOff x="2043975" y="2168813"/>
            <a:chExt cx="1087631" cy="260953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91EF7D7-84E4-0C49-9659-51E1795EEDD7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alpha val="86000"/>
                  </a:schemeClr>
                </a:gs>
                <a:gs pos="100000">
                  <a:schemeClr val="accent6">
                    <a:lumMod val="50000"/>
                    <a:alpha val="80000"/>
                  </a:schemeClr>
                </a:gs>
                <a:gs pos="51000">
                  <a:schemeClr val="accent6">
                    <a:lumMod val="60000"/>
                    <a:lumOff val="40000"/>
                    <a:alpha val="72000"/>
                  </a:scheme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B229292-5CEF-0548-8B15-5A89723F599F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5" name="AutoShape 14">
            <a:extLst>
              <a:ext uri="{FF2B5EF4-FFF2-40B4-BE49-F238E27FC236}">
                <a16:creationId xmlns:a16="http://schemas.microsoft.com/office/drawing/2014/main" id="{F2CF1D4E-0827-6042-8753-4826DD8AB5A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88729" y="474333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AutoShape 15">
            <a:extLst>
              <a:ext uri="{FF2B5EF4-FFF2-40B4-BE49-F238E27FC236}">
                <a16:creationId xmlns:a16="http://schemas.microsoft.com/office/drawing/2014/main" id="{09C0F1B0-64EC-DC43-B94F-56E97FF6471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26036" y="474413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AutoShape 16">
            <a:extLst>
              <a:ext uri="{FF2B5EF4-FFF2-40B4-BE49-F238E27FC236}">
                <a16:creationId xmlns:a16="http://schemas.microsoft.com/office/drawing/2014/main" id="{6741E933-CE0E-AD44-BE62-313A9DB0900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84774" y="474413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AutoShape 17">
            <a:extLst>
              <a:ext uri="{FF2B5EF4-FFF2-40B4-BE49-F238E27FC236}">
                <a16:creationId xmlns:a16="http://schemas.microsoft.com/office/drawing/2014/main" id="{1D679DFD-13AB-B44F-B186-4B8321071BF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49861" y="474413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AutoShape 18">
            <a:extLst>
              <a:ext uri="{FF2B5EF4-FFF2-40B4-BE49-F238E27FC236}">
                <a16:creationId xmlns:a16="http://schemas.microsoft.com/office/drawing/2014/main" id="{D3C34708-BC09-784F-9E95-C95994D6771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22886" y="474413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AutoShape 19">
            <a:extLst>
              <a:ext uri="{FF2B5EF4-FFF2-40B4-BE49-F238E27FC236}">
                <a16:creationId xmlns:a16="http://schemas.microsoft.com/office/drawing/2014/main" id="{4A02366D-9FBC-B84C-B1BF-C6C1E48BA08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98292" y="474333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AutoShape 20">
            <a:extLst>
              <a:ext uri="{FF2B5EF4-FFF2-40B4-BE49-F238E27FC236}">
                <a16:creationId xmlns:a16="http://schemas.microsoft.com/office/drawing/2014/main" id="{CC6A3DEA-AB17-0745-9798-7756DED9C35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79255" y="4743338"/>
            <a:ext cx="51752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AutoShape 21">
            <a:extLst>
              <a:ext uri="{FF2B5EF4-FFF2-40B4-BE49-F238E27FC236}">
                <a16:creationId xmlns:a16="http://schemas.microsoft.com/office/drawing/2014/main" id="{82B985BD-8422-D648-ADD1-DBA2BA559B4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63392" y="4743338"/>
            <a:ext cx="53340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AutoShape 22">
            <a:extLst>
              <a:ext uri="{FF2B5EF4-FFF2-40B4-BE49-F238E27FC236}">
                <a16:creationId xmlns:a16="http://schemas.microsoft.com/office/drawing/2014/main" id="{B5AC0416-84FC-D040-BE5D-D8E65F42F68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45149" y="474413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AutoShape 24">
            <a:extLst>
              <a:ext uri="{FF2B5EF4-FFF2-40B4-BE49-F238E27FC236}">
                <a16:creationId xmlns:a16="http://schemas.microsoft.com/office/drawing/2014/main" id="{D2CD17FF-3FC6-7B4A-91D0-C0BF7F0D100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35636" y="474413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AutoShape 25">
            <a:extLst>
              <a:ext uri="{FF2B5EF4-FFF2-40B4-BE49-F238E27FC236}">
                <a16:creationId xmlns:a16="http://schemas.microsoft.com/office/drawing/2014/main" id="{857EA8EC-2552-5941-84B2-B35400A0BC7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34060" y="4742544"/>
            <a:ext cx="533400" cy="182562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AutoShape 26">
            <a:extLst>
              <a:ext uri="{FF2B5EF4-FFF2-40B4-BE49-F238E27FC236}">
                <a16:creationId xmlns:a16="http://schemas.microsoft.com/office/drawing/2014/main" id="{8E57D17D-B87D-1141-A229-C33A175C3B6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332486" y="4742544"/>
            <a:ext cx="517525" cy="182563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AutoShape 27">
            <a:extLst>
              <a:ext uri="{FF2B5EF4-FFF2-40B4-BE49-F238E27FC236}">
                <a16:creationId xmlns:a16="http://schemas.microsoft.com/office/drawing/2014/main" id="{49A44D5C-8D82-9349-A1AB-3BB2373757C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31705" y="474333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AutoShape 28">
            <a:extLst>
              <a:ext uri="{FF2B5EF4-FFF2-40B4-BE49-F238E27FC236}">
                <a16:creationId xmlns:a16="http://schemas.microsoft.com/office/drawing/2014/main" id="{7159ABEB-529F-7347-A524-4472FC5D63E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37273" y="474413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AutoShape 29">
            <a:extLst>
              <a:ext uri="{FF2B5EF4-FFF2-40B4-BE49-F238E27FC236}">
                <a16:creationId xmlns:a16="http://schemas.microsoft.com/office/drawing/2014/main" id="{3D4DD650-1A1A-954C-9FA4-964D8892586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43636" y="474413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AutoShape 30">
            <a:extLst>
              <a:ext uri="{FF2B5EF4-FFF2-40B4-BE49-F238E27FC236}">
                <a16:creationId xmlns:a16="http://schemas.microsoft.com/office/drawing/2014/main" id="{901A6466-8C36-DA41-9B6A-57F3D8EE8A7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59524" y="474413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31">
            <a:extLst>
              <a:ext uri="{FF2B5EF4-FFF2-40B4-BE49-F238E27FC236}">
                <a16:creationId xmlns:a16="http://schemas.microsoft.com/office/drawing/2014/main" id="{B4D4B146-F396-B543-9E06-CF6B59AE571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78586" y="474413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32">
            <a:extLst>
              <a:ext uri="{FF2B5EF4-FFF2-40B4-BE49-F238E27FC236}">
                <a16:creationId xmlns:a16="http://schemas.microsoft.com/office/drawing/2014/main" id="{37A9F38A-F04C-4E4A-A79C-A599A18929D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9079" y="474333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Line 45">
            <a:extLst>
              <a:ext uri="{FF2B5EF4-FFF2-40B4-BE49-F238E27FC236}">
                <a16:creationId xmlns:a16="http://schemas.microsoft.com/office/drawing/2014/main" id="{B8DAE07F-22B4-3341-AEBD-7D4FE0524F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6242" y="4825887"/>
            <a:ext cx="665163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Text Box 6">
            <a:extLst>
              <a:ext uri="{FF2B5EF4-FFF2-40B4-BE49-F238E27FC236}">
                <a16:creationId xmlns:a16="http://schemas.microsoft.com/office/drawing/2014/main" id="{9DEB6D14-4FE9-FA4A-92C0-4BAF7E993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511" y="3567001"/>
            <a:ext cx="302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2-D slab of plasma (fast)</a:t>
            </a:r>
          </a:p>
        </p:txBody>
      </p:sp>
      <p:grpSp>
        <p:nvGrpSpPr>
          <p:cNvPr id="118" name="Group 10">
            <a:extLst>
              <a:ext uri="{FF2B5EF4-FFF2-40B4-BE49-F238E27FC236}">
                <a16:creationId xmlns:a16="http://schemas.microsoft.com/office/drawing/2014/main" id="{01686B35-FF85-7E42-8E1F-9829BE28F7A2}"/>
              </a:ext>
            </a:extLst>
          </p:cNvPr>
          <p:cNvGrpSpPr>
            <a:grpSpLocks/>
          </p:cNvGrpSpPr>
          <p:nvPr/>
        </p:nvGrpSpPr>
        <p:grpSpPr bwMode="auto">
          <a:xfrm>
            <a:off x="2205838" y="3978162"/>
            <a:ext cx="7206941" cy="1709854"/>
            <a:chOff x="-1888" y="792"/>
            <a:chExt cx="5440" cy="1479"/>
          </a:xfrm>
        </p:grpSpPr>
        <p:sp>
          <p:nvSpPr>
            <p:cNvPr id="119" name="Line 11">
              <a:extLst>
                <a:ext uri="{FF2B5EF4-FFF2-40B4-BE49-F238E27FC236}">
                  <a16:creationId xmlns:a16="http://schemas.microsoft.com/office/drawing/2014/main" id="{D8BEDE38-EC43-C340-BC12-0DB02E389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545" y="792"/>
              <a:ext cx="0" cy="10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Line 12">
              <a:extLst>
                <a:ext uri="{FF2B5EF4-FFF2-40B4-BE49-F238E27FC236}">
                  <a16:creationId xmlns:a16="http://schemas.microsoft.com/office/drawing/2014/main" id="{68AA8DC3-44D7-9D4C-892D-700C20BB45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554" y="1868"/>
              <a:ext cx="5106" cy="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13">
              <a:extLst>
                <a:ext uri="{FF2B5EF4-FFF2-40B4-BE49-F238E27FC236}">
                  <a16:creationId xmlns:a16="http://schemas.microsoft.com/office/drawing/2014/main" id="{625CA1D4-0179-BA4F-91B7-21B04F2F27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888" y="1877"/>
              <a:ext cx="325" cy="39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" name="Line 34">
            <a:extLst>
              <a:ext uri="{FF2B5EF4-FFF2-40B4-BE49-F238E27FC236}">
                <a16:creationId xmlns:a16="http://schemas.microsoft.com/office/drawing/2014/main" id="{C42CAE4F-41B9-A245-A147-74E2527C0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167" y="4833825"/>
            <a:ext cx="14763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6138748-0151-F544-BFEC-57D0673BCDD7}"/>
              </a:ext>
            </a:extLst>
          </p:cNvPr>
          <p:cNvGrpSpPr/>
          <p:nvPr/>
        </p:nvGrpSpPr>
        <p:grpSpPr>
          <a:xfrm>
            <a:off x="8133254" y="3968637"/>
            <a:ext cx="1282700" cy="1720850"/>
            <a:chOff x="6610842" y="3581707"/>
            <a:chExt cx="1282700" cy="1720850"/>
          </a:xfrm>
        </p:grpSpPr>
        <p:sp>
          <p:nvSpPr>
            <p:cNvPr id="124" name="AutoShape 35">
              <a:extLst>
                <a:ext uri="{FF2B5EF4-FFF2-40B4-BE49-F238E27FC236}">
                  <a16:creationId xmlns:a16="http://schemas.microsoft.com/office/drawing/2014/main" id="{012BFDEE-A60E-754A-8A95-8A3BE42969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5" name="AutoShape 36">
              <a:extLst>
                <a:ext uri="{FF2B5EF4-FFF2-40B4-BE49-F238E27FC236}">
                  <a16:creationId xmlns:a16="http://schemas.microsoft.com/office/drawing/2014/main" id="{6015FD5F-7209-0044-8454-24292168FF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6" name="AutoShape 37">
              <a:extLst>
                <a:ext uri="{FF2B5EF4-FFF2-40B4-BE49-F238E27FC236}">
                  <a16:creationId xmlns:a16="http://schemas.microsoft.com/office/drawing/2014/main" id="{739BD851-5BF6-354B-9A30-8B6B275250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7" name="AutoShape 38">
              <a:extLst>
                <a:ext uri="{FF2B5EF4-FFF2-40B4-BE49-F238E27FC236}">
                  <a16:creationId xmlns:a16="http://schemas.microsoft.com/office/drawing/2014/main" id="{D606183E-CEAF-354A-9693-F1B78993C1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8" name="AutoShape 39">
              <a:extLst>
                <a:ext uri="{FF2B5EF4-FFF2-40B4-BE49-F238E27FC236}">
                  <a16:creationId xmlns:a16="http://schemas.microsoft.com/office/drawing/2014/main" id="{544398FC-3843-9448-8483-A95C5A65C1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9" name="AutoShape 40">
              <a:extLst>
                <a:ext uri="{FF2B5EF4-FFF2-40B4-BE49-F238E27FC236}">
                  <a16:creationId xmlns:a16="http://schemas.microsoft.com/office/drawing/2014/main" id="{FFDD8F09-DBA4-984E-A4DA-EE897DA25C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0" name="AutoShape 41">
              <a:extLst>
                <a:ext uri="{FF2B5EF4-FFF2-40B4-BE49-F238E27FC236}">
                  <a16:creationId xmlns:a16="http://schemas.microsoft.com/office/drawing/2014/main" id="{372174D4-E4AD-8341-A5B2-27F48DC43E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1" name="AutoShape 42">
              <a:extLst>
                <a:ext uri="{FF2B5EF4-FFF2-40B4-BE49-F238E27FC236}">
                  <a16:creationId xmlns:a16="http://schemas.microsoft.com/office/drawing/2014/main" id="{FE54C81B-AC17-BD4A-A16E-33F348DEE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2" name="AutoShape 43">
              <a:extLst>
                <a:ext uri="{FF2B5EF4-FFF2-40B4-BE49-F238E27FC236}">
                  <a16:creationId xmlns:a16="http://schemas.microsoft.com/office/drawing/2014/main" id="{A46F7510-D264-D343-B001-49C816B9A5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33" name="Group 4">
            <a:extLst>
              <a:ext uri="{FF2B5EF4-FFF2-40B4-BE49-F238E27FC236}">
                <a16:creationId xmlns:a16="http://schemas.microsoft.com/office/drawing/2014/main" id="{BB975462-8620-D946-8B03-CCD0277C6F88}"/>
              </a:ext>
            </a:extLst>
          </p:cNvPr>
          <p:cNvGrpSpPr>
            <a:grpSpLocks/>
          </p:cNvGrpSpPr>
          <p:nvPr/>
        </p:nvGrpSpPr>
        <p:grpSpPr bwMode="auto">
          <a:xfrm>
            <a:off x="5092555" y="4386218"/>
            <a:ext cx="2439226" cy="967467"/>
            <a:chOff x="2043975" y="2168813"/>
            <a:chExt cx="1087631" cy="260953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3B08C99-929C-1548-9D28-F54D9B834C77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83000"/>
                  </a:srgbClr>
                </a:gs>
                <a:gs pos="100000">
                  <a:srgbClr val="800000">
                    <a:alpha val="86000"/>
                  </a:srgbClr>
                </a:gs>
                <a:gs pos="51000">
                  <a:srgbClr val="FF6600">
                    <a:alpha val="76000"/>
                  </a:srgb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2E2BA8B-93DE-1948-A943-280A88A97CE0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36" name="AutoShape 44">
            <a:extLst>
              <a:ext uri="{FF2B5EF4-FFF2-40B4-BE49-F238E27FC236}">
                <a16:creationId xmlns:a16="http://schemas.microsoft.com/office/drawing/2014/main" id="{2CDA9D73-31A5-814F-BEB7-DC0246046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2" y="3973400"/>
            <a:ext cx="7198218" cy="1720850"/>
          </a:xfrm>
          <a:prstGeom prst="cube">
            <a:avLst>
              <a:gd name="adj" fmla="val 266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2735266-0F82-3B43-A722-E3FAB2A18CA0}"/>
              </a:ext>
            </a:extLst>
          </p:cNvPr>
          <p:cNvGrpSpPr/>
          <p:nvPr/>
        </p:nvGrpSpPr>
        <p:grpSpPr>
          <a:xfrm>
            <a:off x="7307754" y="3968637"/>
            <a:ext cx="1282700" cy="1720850"/>
            <a:chOff x="6610842" y="3581707"/>
            <a:chExt cx="1282700" cy="1720850"/>
          </a:xfrm>
        </p:grpSpPr>
        <p:sp>
          <p:nvSpPr>
            <p:cNvPr id="138" name="AutoShape 35">
              <a:extLst>
                <a:ext uri="{FF2B5EF4-FFF2-40B4-BE49-F238E27FC236}">
                  <a16:creationId xmlns:a16="http://schemas.microsoft.com/office/drawing/2014/main" id="{614119E6-A4FD-E142-937E-59BA5953B2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9" name="AutoShape 36">
              <a:extLst>
                <a:ext uri="{FF2B5EF4-FFF2-40B4-BE49-F238E27FC236}">
                  <a16:creationId xmlns:a16="http://schemas.microsoft.com/office/drawing/2014/main" id="{817455F5-1C82-2B4D-859C-142537BF06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0" name="AutoShape 37">
              <a:extLst>
                <a:ext uri="{FF2B5EF4-FFF2-40B4-BE49-F238E27FC236}">
                  <a16:creationId xmlns:a16="http://schemas.microsoft.com/office/drawing/2014/main" id="{9AC71813-903D-DD46-83CE-62FC560C8E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1" name="AutoShape 38">
              <a:extLst>
                <a:ext uri="{FF2B5EF4-FFF2-40B4-BE49-F238E27FC236}">
                  <a16:creationId xmlns:a16="http://schemas.microsoft.com/office/drawing/2014/main" id="{E5C75A96-B939-D044-9F7B-1ABBF30736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2" name="AutoShape 39">
              <a:extLst>
                <a:ext uri="{FF2B5EF4-FFF2-40B4-BE49-F238E27FC236}">
                  <a16:creationId xmlns:a16="http://schemas.microsoft.com/office/drawing/2014/main" id="{EAC5FD05-9667-5E49-A661-05D71372FD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3" name="AutoShape 40">
              <a:extLst>
                <a:ext uri="{FF2B5EF4-FFF2-40B4-BE49-F238E27FC236}">
                  <a16:creationId xmlns:a16="http://schemas.microsoft.com/office/drawing/2014/main" id="{6A7CB423-1405-E449-9AA6-20B63772E5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4" name="AutoShape 41">
              <a:extLst>
                <a:ext uri="{FF2B5EF4-FFF2-40B4-BE49-F238E27FC236}">
                  <a16:creationId xmlns:a16="http://schemas.microsoft.com/office/drawing/2014/main" id="{08C2EE42-D093-684A-985A-D78EAA17F0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5" name="AutoShape 42">
              <a:extLst>
                <a:ext uri="{FF2B5EF4-FFF2-40B4-BE49-F238E27FC236}">
                  <a16:creationId xmlns:a16="http://schemas.microsoft.com/office/drawing/2014/main" id="{041973FE-22D8-C44A-BC75-60A276E796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6" name="AutoShape 43">
              <a:extLst>
                <a:ext uri="{FF2B5EF4-FFF2-40B4-BE49-F238E27FC236}">
                  <a16:creationId xmlns:a16="http://schemas.microsoft.com/office/drawing/2014/main" id="{CCD6751B-A89E-C340-992B-A30B2BE344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4D8D2E00-20A8-3245-92E1-1B84D0111109}"/>
              </a:ext>
            </a:extLst>
          </p:cNvPr>
          <p:cNvGrpSpPr/>
          <p:nvPr/>
        </p:nvGrpSpPr>
        <p:grpSpPr>
          <a:xfrm>
            <a:off x="6494954" y="3968637"/>
            <a:ext cx="1282700" cy="1720850"/>
            <a:chOff x="6610842" y="3581707"/>
            <a:chExt cx="1282700" cy="1720850"/>
          </a:xfrm>
        </p:grpSpPr>
        <p:sp>
          <p:nvSpPr>
            <p:cNvPr id="148" name="AutoShape 35">
              <a:extLst>
                <a:ext uri="{FF2B5EF4-FFF2-40B4-BE49-F238E27FC236}">
                  <a16:creationId xmlns:a16="http://schemas.microsoft.com/office/drawing/2014/main" id="{A92A983E-F575-DE4A-A2A2-A9A07C1231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49" name="AutoShape 36">
              <a:extLst>
                <a:ext uri="{FF2B5EF4-FFF2-40B4-BE49-F238E27FC236}">
                  <a16:creationId xmlns:a16="http://schemas.microsoft.com/office/drawing/2014/main" id="{80D4A9F6-844E-6043-85D6-70FB8AC948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0" name="AutoShape 37">
              <a:extLst>
                <a:ext uri="{FF2B5EF4-FFF2-40B4-BE49-F238E27FC236}">
                  <a16:creationId xmlns:a16="http://schemas.microsoft.com/office/drawing/2014/main" id="{71A18050-084F-E742-96B7-B3E805E7E4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1" name="AutoShape 38">
              <a:extLst>
                <a:ext uri="{FF2B5EF4-FFF2-40B4-BE49-F238E27FC236}">
                  <a16:creationId xmlns:a16="http://schemas.microsoft.com/office/drawing/2014/main" id="{4B19C9FE-C49C-9046-B887-A4CAF51C55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2" name="AutoShape 39">
              <a:extLst>
                <a:ext uri="{FF2B5EF4-FFF2-40B4-BE49-F238E27FC236}">
                  <a16:creationId xmlns:a16="http://schemas.microsoft.com/office/drawing/2014/main" id="{4D71F35C-61B7-AF42-970B-167A265199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3" name="AutoShape 40">
              <a:extLst>
                <a:ext uri="{FF2B5EF4-FFF2-40B4-BE49-F238E27FC236}">
                  <a16:creationId xmlns:a16="http://schemas.microsoft.com/office/drawing/2014/main" id="{780FDA2A-A681-9D46-91C0-74365E5818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4" name="AutoShape 41">
              <a:extLst>
                <a:ext uri="{FF2B5EF4-FFF2-40B4-BE49-F238E27FC236}">
                  <a16:creationId xmlns:a16="http://schemas.microsoft.com/office/drawing/2014/main" id="{2F77DFA8-77ED-FB41-9CF8-AD850F2539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5" name="AutoShape 42">
              <a:extLst>
                <a:ext uri="{FF2B5EF4-FFF2-40B4-BE49-F238E27FC236}">
                  <a16:creationId xmlns:a16="http://schemas.microsoft.com/office/drawing/2014/main" id="{98454D99-E178-6548-A0BB-C8CDAFAB87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6" name="AutoShape 43">
              <a:extLst>
                <a:ext uri="{FF2B5EF4-FFF2-40B4-BE49-F238E27FC236}">
                  <a16:creationId xmlns:a16="http://schemas.microsoft.com/office/drawing/2014/main" id="{08D8FF48-6B6F-744A-8F9E-D8BEF427FC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018AF00F-EBF2-174A-BDE9-AAEC22D2B82A}"/>
              </a:ext>
            </a:extLst>
          </p:cNvPr>
          <p:cNvGrpSpPr/>
          <p:nvPr/>
        </p:nvGrpSpPr>
        <p:grpSpPr>
          <a:xfrm>
            <a:off x="5682154" y="3968637"/>
            <a:ext cx="1282700" cy="1720850"/>
            <a:chOff x="6610842" y="3581707"/>
            <a:chExt cx="1282700" cy="1720850"/>
          </a:xfrm>
        </p:grpSpPr>
        <p:sp>
          <p:nvSpPr>
            <p:cNvPr id="158" name="AutoShape 35">
              <a:extLst>
                <a:ext uri="{FF2B5EF4-FFF2-40B4-BE49-F238E27FC236}">
                  <a16:creationId xmlns:a16="http://schemas.microsoft.com/office/drawing/2014/main" id="{5A473B25-F97C-E549-BB23-969E390683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59" name="AutoShape 36">
              <a:extLst>
                <a:ext uri="{FF2B5EF4-FFF2-40B4-BE49-F238E27FC236}">
                  <a16:creationId xmlns:a16="http://schemas.microsoft.com/office/drawing/2014/main" id="{69754929-9C1F-7540-B0EC-4875067247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0" name="AutoShape 37">
              <a:extLst>
                <a:ext uri="{FF2B5EF4-FFF2-40B4-BE49-F238E27FC236}">
                  <a16:creationId xmlns:a16="http://schemas.microsoft.com/office/drawing/2014/main" id="{F24DE097-D097-5E4C-823E-35F6421D1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1" name="AutoShape 38">
              <a:extLst>
                <a:ext uri="{FF2B5EF4-FFF2-40B4-BE49-F238E27FC236}">
                  <a16:creationId xmlns:a16="http://schemas.microsoft.com/office/drawing/2014/main" id="{627620F2-43FA-5546-970F-C8BF1F5DBC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2" name="AutoShape 39">
              <a:extLst>
                <a:ext uri="{FF2B5EF4-FFF2-40B4-BE49-F238E27FC236}">
                  <a16:creationId xmlns:a16="http://schemas.microsoft.com/office/drawing/2014/main" id="{3ABD8171-3B7D-EE42-92CA-F2E784EDAF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3" name="AutoShape 40">
              <a:extLst>
                <a:ext uri="{FF2B5EF4-FFF2-40B4-BE49-F238E27FC236}">
                  <a16:creationId xmlns:a16="http://schemas.microsoft.com/office/drawing/2014/main" id="{281F9679-DBAA-9A4C-800E-3F15B58919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4" name="AutoShape 41">
              <a:extLst>
                <a:ext uri="{FF2B5EF4-FFF2-40B4-BE49-F238E27FC236}">
                  <a16:creationId xmlns:a16="http://schemas.microsoft.com/office/drawing/2014/main" id="{A8068C66-7F30-AA43-8B22-6C2BCE8F25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5" name="AutoShape 42">
              <a:extLst>
                <a:ext uri="{FF2B5EF4-FFF2-40B4-BE49-F238E27FC236}">
                  <a16:creationId xmlns:a16="http://schemas.microsoft.com/office/drawing/2014/main" id="{2B37C780-FBFC-5B45-887F-56D3AACBBA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6" name="AutoShape 43">
              <a:extLst>
                <a:ext uri="{FF2B5EF4-FFF2-40B4-BE49-F238E27FC236}">
                  <a16:creationId xmlns:a16="http://schemas.microsoft.com/office/drawing/2014/main" id="{F868BBA8-5BE0-6643-8389-C27101D030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82E6C0B3-6433-354A-85ED-C5F13085269E}"/>
              </a:ext>
            </a:extLst>
          </p:cNvPr>
          <p:cNvGrpSpPr/>
          <p:nvPr/>
        </p:nvGrpSpPr>
        <p:grpSpPr>
          <a:xfrm>
            <a:off x="2411904" y="3968637"/>
            <a:ext cx="1282700" cy="1720850"/>
            <a:chOff x="6610842" y="3581707"/>
            <a:chExt cx="1282700" cy="1720850"/>
          </a:xfrm>
        </p:grpSpPr>
        <p:sp>
          <p:nvSpPr>
            <p:cNvPr id="168" name="AutoShape 35">
              <a:extLst>
                <a:ext uri="{FF2B5EF4-FFF2-40B4-BE49-F238E27FC236}">
                  <a16:creationId xmlns:a16="http://schemas.microsoft.com/office/drawing/2014/main" id="{B004B9FC-FA01-3F42-82B1-6CBB818459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69" name="AutoShape 36">
              <a:extLst>
                <a:ext uri="{FF2B5EF4-FFF2-40B4-BE49-F238E27FC236}">
                  <a16:creationId xmlns:a16="http://schemas.microsoft.com/office/drawing/2014/main" id="{CB238023-A3C6-D846-9D20-3317751E92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0" name="AutoShape 37">
              <a:extLst>
                <a:ext uri="{FF2B5EF4-FFF2-40B4-BE49-F238E27FC236}">
                  <a16:creationId xmlns:a16="http://schemas.microsoft.com/office/drawing/2014/main" id="{4FC11903-0B1C-3A4C-8DFC-133BB04760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1" name="AutoShape 38">
              <a:extLst>
                <a:ext uri="{FF2B5EF4-FFF2-40B4-BE49-F238E27FC236}">
                  <a16:creationId xmlns:a16="http://schemas.microsoft.com/office/drawing/2014/main" id="{BC4CF762-8B4C-7348-860E-842FDD4C3C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2" name="AutoShape 39">
              <a:extLst>
                <a:ext uri="{FF2B5EF4-FFF2-40B4-BE49-F238E27FC236}">
                  <a16:creationId xmlns:a16="http://schemas.microsoft.com/office/drawing/2014/main" id="{61C88C57-68C9-874B-B1A6-D0AE88F944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3" name="AutoShape 40">
              <a:extLst>
                <a:ext uri="{FF2B5EF4-FFF2-40B4-BE49-F238E27FC236}">
                  <a16:creationId xmlns:a16="http://schemas.microsoft.com/office/drawing/2014/main" id="{EAB75E12-A0A7-F448-B509-7C54A9114D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4" name="AutoShape 41">
              <a:extLst>
                <a:ext uri="{FF2B5EF4-FFF2-40B4-BE49-F238E27FC236}">
                  <a16:creationId xmlns:a16="http://schemas.microsoft.com/office/drawing/2014/main" id="{9B5ED232-8244-2F4F-BE0B-D7A1BB21F6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5" name="AutoShape 42">
              <a:extLst>
                <a:ext uri="{FF2B5EF4-FFF2-40B4-BE49-F238E27FC236}">
                  <a16:creationId xmlns:a16="http://schemas.microsoft.com/office/drawing/2014/main" id="{54589298-C631-CB4A-85EB-F5649DA54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6" name="AutoShape 43">
              <a:extLst>
                <a:ext uri="{FF2B5EF4-FFF2-40B4-BE49-F238E27FC236}">
                  <a16:creationId xmlns:a16="http://schemas.microsoft.com/office/drawing/2014/main" id="{8CF554A3-7806-084A-B935-51990C75A2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6204963-EB3C-944A-B891-5733B9FABB97}"/>
              </a:ext>
            </a:extLst>
          </p:cNvPr>
          <p:cNvGrpSpPr/>
          <p:nvPr/>
        </p:nvGrpSpPr>
        <p:grpSpPr>
          <a:xfrm>
            <a:off x="3243754" y="3962287"/>
            <a:ext cx="1282700" cy="1720850"/>
            <a:chOff x="6610842" y="3581707"/>
            <a:chExt cx="1282700" cy="1720850"/>
          </a:xfrm>
        </p:grpSpPr>
        <p:sp>
          <p:nvSpPr>
            <p:cNvPr id="178" name="AutoShape 35">
              <a:extLst>
                <a:ext uri="{FF2B5EF4-FFF2-40B4-BE49-F238E27FC236}">
                  <a16:creationId xmlns:a16="http://schemas.microsoft.com/office/drawing/2014/main" id="{DFFF793D-D136-8A44-A27A-758AEFC929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79" name="AutoShape 36">
              <a:extLst>
                <a:ext uri="{FF2B5EF4-FFF2-40B4-BE49-F238E27FC236}">
                  <a16:creationId xmlns:a16="http://schemas.microsoft.com/office/drawing/2014/main" id="{C670F34A-A1A5-C34A-86C3-982F790DCD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80" name="AutoShape 37">
              <a:extLst>
                <a:ext uri="{FF2B5EF4-FFF2-40B4-BE49-F238E27FC236}">
                  <a16:creationId xmlns:a16="http://schemas.microsoft.com/office/drawing/2014/main" id="{348B4483-063E-3A4A-BB46-F975E295FB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81" name="AutoShape 38">
              <a:extLst>
                <a:ext uri="{FF2B5EF4-FFF2-40B4-BE49-F238E27FC236}">
                  <a16:creationId xmlns:a16="http://schemas.microsoft.com/office/drawing/2014/main" id="{7279FBC7-FC79-5945-9DBA-4CB2D65B92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82" name="AutoShape 39">
              <a:extLst>
                <a:ext uri="{FF2B5EF4-FFF2-40B4-BE49-F238E27FC236}">
                  <a16:creationId xmlns:a16="http://schemas.microsoft.com/office/drawing/2014/main" id="{258DB118-7C8A-B840-8026-88B93CC308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83" name="AutoShape 40">
              <a:extLst>
                <a:ext uri="{FF2B5EF4-FFF2-40B4-BE49-F238E27FC236}">
                  <a16:creationId xmlns:a16="http://schemas.microsoft.com/office/drawing/2014/main" id="{93749F21-219D-D546-B43D-CE41F9365F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84" name="AutoShape 41">
              <a:extLst>
                <a:ext uri="{FF2B5EF4-FFF2-40B4-BE49-F238E27FC236}">
                  <a16:creationId xmlns:a16="http://schemas.microsoft.com/office/drawing/2014/main" id="{9A490E3B-E69A-BE46-AE05-84FD95E880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85" name="AutoShape 42">
              <a:extLst>
                <a:ext uri="{FF2B5EF4-FFF2-40B4-BE49-F238E27FC236}">
                  <a16:creationId xmlns:a16="http://schemas.microsoft.com/office/drawing/2014/main" id="{FCF7A3E6-B441-AA4C-B038-C6245A93A0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86" name="AutoShape 43">
              <a:extLst>
                <a:ext uri="{FF2B5EF4-FFF2-40B4-BE49-F238E27FC236}">
                  <a16:creationId xmlns:a16="http://schemas.microsoft.com/office/drawing/2014/main" id="{ABD4DF14-74E9-D94C-8B47-5CF4242DE5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EF19406-5763-6F41-B507-CE5C9361CD49}"/>
              </a:ext>
            </a:extLst>
          </p:cNvPr>
          <p:cNvGrpSpPr/>
          <p:nvPr/>
        </p:nvGrpSpPr>
        <p:grpSpPr>
          <a:xfrm>
            <a:off x="4056554" y="3962287"/>
            <a:ext cx="1282700" cy="1720850"/>
            <a:chOff x="6610842" y="3581707"/>
            <a:chExt cx="1282700" cy="1720850"/>
          </a:xfrm>
        </p:grpSpPr>
        <p:sp>
          <p:nvSpPr>
            <p:cNvPr id="188" name="AutoShape 35">
              <a:extLst>
                <a:ext uri="{FF2B5EF4-FFF2-40B4-BE49-F238E27FC236}">
                  <a16:creationId xmlns:a16="http://schemas.microsoft.com/office/drawing/2014/main" id="{47219564-6E03-9D4F-B11E-B8FAD26F32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89" name="AutoShape 36">
              <a:extLst>
                <a:ext uri="{FF2B5EF4-FFF2-40B4-BE49-F238E27FC236}">
                  <a16:creationId xmlns:a16="http://schemas.microsoft.com/office/drawing/2014/main" id="{49E9DBD0-C7D7-7540-A824-087F118A56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90" name="AutoShape 37">
              <a:extLst>
                <a:ext uri="{FF2B5EF4-FFF2-40B4-BE49-F238E27FC236}">
                  <a16:creationId xmlns:a16="http://schemas.microsoft.com/office/drawing/2014/main" id="{20BE94D5-DABF-644B-830D-1033D54FF4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91" name="AutoShape 38">
              <a:extLst>
                <a:ext uri="{FF2B5EF4-FFF2-40B4-BE49-F238E27FC236}">
                  <a16:creationId xmlns:a16="http://schemas.microsoft.com/office/drawing/2014/main" id="{6011652F-12CC-F44C-9B85-A142C19B58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92" name="AutoShape 39">
              <a:extLst>
                <a:ext uri="{FF2B5EF4-FFF2-40B4-BE49-F238E27FC236}">
                  <a16:creationId xmlns:a16="http://schemas.microsoft.com/office/drawing/2014/main" id="{E7F2C1B6-381C-6743-8766-9F582D09F3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93" name="AutoShape 40">
              <a:extLst>
                <a:ext uri="{FF2B5EF4-FFF2-40B4-BE49-F238E27FC236}">
                  <a16:creationId xmlns:a16="http://schemas.microsoft.com/office/drawing/2014/main" id="{78581382-51B5-A848-8E6A-CA5C45CFDA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94" name="AutoShape 41">
              <a:extLst>
                <a:ext uri="{FF2B5EF4-FFF2-40B4-BE49-F238E27FC236}">
                  <a16:creationId xmlns:a16="http://schemas.microsoft.com/office/drawing/2014/main" id="{F37C4C65-9913-014B-820F-3B7647EC3B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95" name="AutoShape 42">
              <a:extLst>
                <a:ext uri="{FF2B5EF4-FFF2-40B4-BE49-F238E27FC236}">
                  <a16:creationId xmlns:a16="http://schemas.microsoft.com/office/drawing/2014/main" id="{204B9C85-B561-5245-AE76-360ED4E568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96" name="AutoShape 43">
              <a:extLst>
                <a:ext uri="{FF2B5EF4-FFF2-40B4-BE49-F238E27FC236}">
                  <a16:creationId xmlns:a16="http://schemas.microsoft.com/office/drawing/2014/main" id="{4FB2DCC8-DB44-FD41-BCF4-3F2998B7C6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sp>
        <p:nvSpPr>
          <p:cNvPr id="197" name="AutoShape 35">
            <a:extLst>
              <a:ext uri="{FF2B5EF4-FFF2-40B4-BE49-F238E27FC236}">
                <a16:creationId xmlns:a16="http://schemas.microsoft.com/office/drawing/2014/main" id="{A79872B5-70C9-B740-9BF2-CA493375FA3E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736423" y="4555219"/>
            <a:ext cx="1719263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98" name="AutoShape 35">
            <a:extLst>
              <a:ext uri="{FF2B5EF4-FFF2-40B4-BE49-F238E27FC236}">
                <a16:creationId xmlns:a16="http://schemas.microsoft.com/office/drawing/2014/main" id="{0ADB8AA0-D02B-A84A-87EC-9C82DB3070E2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647523" y="4548869"/>
            <a:ext cx="1719263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grpSp>
        <p:nvGrpSpPr>
          <p:cNvPr id="199" name="Group 4">
            <a:extLst>
              <a:ext uri="{FF2B5EF4-FFF2-40B4-BE49-F238E27FC236}">
                <a16:creationId xmlns:a16="http://schemas.microsoft.com/office/drawing/2014/main" id="{6874F04D-613D-DD45-A48E-EE6966CAC241}"/>
              </a:ext>
            </a:extLst>
          </p:cNvPr>
          <p:cNvGrpSpPr>
            <a:grpSpLocks/>
          </p:cNvGrpSpPr>
          <p:nvPr/>
        </p:nvGrpSpPr>
        <p:grpSpPr bwMode="auto">
          <a:xfrm>
            <a:off x="5283483" y="4802635"/>
            <a:ext cx="320055" cy="140042"/>
            <a:chOff x="2043975" y="2168813"/>
            <a:chExt cx="1087631" cy="26095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DD2D406-3849-0E46-A019-EA04B3453248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1000"/>
                  </a:schemeClr>
                </a:gs>
                <a:gs pos="100000">
                  <a:srgbClr val="193057">
                    <a:alpha val="84000"/>
                  </a:srgbClr>
                </a:gs>
                <a:gs pos="51000">
                  <a:schemeClr val="accent1">
                    <a:alpha val="64000"/>
                  </a:scheme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42125DE-ADA5-504E-94A3-6503674BE5A9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7A488E21-0740-044B-A943-2809A7DA962F}"/>
              </a:ext>
            </a:extLst>
          </p:cNvPr>
          <p:cNvGrpSpPr/>
          <p:nvPr/>
        </p:nvGrpSpPr>
        <p:grpSpPr>
          <a:xfrm>
            <a:off x="4863004" y="3968637"/>
            <a:ext cx="1282700" cy="1720850"/>
            <a:chOff x="6610842" y="3581707"/>
            <a:chExt cx="1282700" cy="1720850"/>
          </a:xfrm>
        </p:grpSpPr>
        <p:sp>
          <p:nvSpPr>
            <p:cNvPr id="203" name="AutoShape 35">
              <a:extLst>
                <a:ext uri="{FF2B5EF4-FFF2-40B4-BE49-F238E27FC236}">
                  <a16:creationId xmlns:a16="http://schemas.microsoft.com/office/drawing/2014/main" id="{CE4A4001-5FD4-E048-906E-17C3FBB3D9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204" name="AutoShape 36">
              <a:extLst>
                <a:ext uri="{FF2B5EF4-FFF2-40B4-BE49-F238E27FC236}">
                  <a16:creationId xmlns:a16="http://schemas.microsoft.com/office/drawing/2014/main" id="{D0DB1582-C830-3D44-84A0-036F294482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205" name="AutoShape 37">
              <a:extLst>
                <a:ext uri="{FF2B5EF4-FFF2-40B4-BE49-F238E27FC236}">
                  <a16:creationId xmlns:a16="http://schemas.microsoft.com/office/drawing/2014/main" id="{9898BC4D-0902-5441-805C-2063170305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206" name="AutoShape 38">
              <a:extLst>
                <a:ext uri="{FF2B5EF4-FFF2-40B4-BE49-F238E27FC236}">
                  <a16:creationId xmlns:a16="http://schemas.microsoft.com/office/drawing/2014/main" id="{BA070B10-E882-2943-A738-02E6C8980E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207" name="AutoShape 39">
              <a:extLst>
                <a:ext uri="{FF2B5EF4-FFF2-40B4-BE49-F238E27FC236}">
                  <a16:creationId xmlns:a16="http://schemas.microsoft.com/office/drawing/2014/main" id="{E4393348-621A-D540-93C1-CB4C75DFB1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208" name="AutoShape 40">
              <a:extLst>
                <a:ext uri="{FF2B5EF4-FFF2-40B4-BE49-F238E27FC236}">
                  <a16:creationId xmlns:a16="http://schemas.microsoft.com/office/drawing/2014/main" id="{33A7A806-3FCD-4E4A-9B43-87AA13B208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209" name="AutoShape 41">
              <a:extLst>
                <a:ext uri="{FF2B5EF4-FFF2-40B4-BE49-F238E27FC236}">
                  <a16:creationId xmlns:a16="http://schemas.microsoft.com/office/drawing/2014/main" id="{7EBF338A-A27F-C844-A6F0-9834BAA614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210" name="AutoShape 42">
              <a:extLst>
                <a:ext uri="{FF2B5EF4-FFF2-40B4-BE49-F238E27FC236}">
                  <a16:creationId xmlns:a16="http://schemas.microsoft.com/office/drawing/2014/main" id="{2786A8EA-ACD4-5649-AF4A-F4165E7B58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211" name="AutoShape 43">
              <a:extLst>
                <a:ext uri="{FF2B5EF4-FFF2-40B4-BE49-F238E27FC236}">
                  <a16:creationId xmlns:a16="http://schemas.microsoft.com/office/drawing/2014/main" id="{584B6F4B-F01A-3044-9BF4-2F69E02171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sp>
        <p:nvSpPr>
          <p:cNvPr id="212" name="Text Box 7">
            <a:extLst>
              <a:ext uri="{FF2B5EF4-FFF2-40B4-BE49-F238E27FC236}">
                <a16:creationId xmlns:a16="http://schemas.microsoft.com/office/drawing/2014/main" id="{6BA85328-26BD-7F4A-94CD-E37620395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402" y="5717331"/>
            <a:ext cx="35196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279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3-D e-beam + driver + wake</a:t>
            </a:r>
          </a:p>
          <a:p>
            <a:pPr algn="l"/>
            <a:r>
              <a:rPr lang="en-US" sz="2000" dirty="0">
                <a:latin typeface="Calibri"/>
                <a:cs typeface="Calibri"/>
              </a:rPr>
              <a:t>(slow: frozen during interaction)</a:t>
            </a:r>
          </a:p>
        </p:txBody>
      </p:sp>
      <p:sp>
        <p:nvSpPr>
          <p:cNvPr id="213" name="Slide Number Placeholder 3">
            <a:extLst>
              <a:ext uri="{FF2B5EF4-FFF2-40B4-BE49-F238E27FC236}">
                <a16:creationId xmlns:a16="http://schemas.microsoft.com/office/drawing/2014/main" id="{59E5F3AB-4A57-9248-9D24-5F525CF65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276183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 Box 4">
            <a:extLst>
              <a:ext uri="{FF2B5EF4-FFF2-40B4-BE49-F238E27FC236}">
                <a16:creationId xmlns:a16="http://schemas.microsoft.com/office/drawing/2014/main" id="{17433D4D-4912-8640-9148-0806A476E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50" y="1752016"/>
            <a:ext cx="10875818" cy="13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063" indent="-457063">
              <a:buFont typeface="+mj-lt"/>
              <a:buAutoNum type="arabicPeriod"/>
            </a:pPr>
            <a:r>
              <a:rPr lang="en-US" sz="1999" b="1" dirty="0">
                <a:latin typeface="Calibri"/>
                <a:cs typeface="Calibri"/>
              </a:rPr>
              <a:t>Fast time scale - </a:t>
            </a:r>
            <a:r>
              <a:rPr lang="en-US" sz="1999" dirty="0">
                <a:latin typeface="Calibri"/>
                <a:cs typeface="Calibri"/>
              </a:rPr>
              <a:t>2-D slice of plasma is </a:t>
            </a:r>
            <a:r>
              <a:rPr lang="en-US" sz="1999" b="1" dirty="0">
                <a:latin typeface="Calibri"/>
                <a:cs typeface="Calibri"/>
              </a:rPr>
              <a:t>stepped “backward”</a:t>
            </a:r>
            <a:r>
              <a:rPr lang="en-US" sz="1999" dirty="0">
                <a:latin typeface="Calibri"/>
                <a:cs typeface="Calibri"/>
              </a:rPr>
              <a:t> (with </a:t>
            </a:r>
            <a:r>
              <a:rPr lang="en-US" sz="1999" b="1" u="sng" dirty="0">
                <a:latin typeface="Calibri"/>
                <a:cs typeface="Calibri"/>
              </a:rPr>
              <a:t>small steps</a:t>
            </a:r>
            <a:r>
              <a:rPr lang="en-US" sz="1999" dirty="0">
                <a:latin typeface="Calibri"/>
                <a:cs typeface="Calibri"/>
              </a:rPr>
              <a:t>) through the 		       beam field and its self-field (solving iteratively 2-D Poisson-like equations at 	each step).		</a:t>
            </a:r>
          </a:p>
          <a:p>
            <a:pPr marL="457063" indent="-457063">
              <a:buFont typeface="+mj-lt"/>
              <a:buAutoNum type="arabicPeriod"/>
            </a:pPr>
            <a:r>
              <a:rPr lang="en-US" sz="1999" b="1" dirty="0">
                <a:latin typeface="Calibri"/>
                <a:cs typeface="Calibri"/>
              </a:rPr>
              <a:t>Slow time scale - </a:t>
            </a:r>
            <a:r>
              <a:rPr lang="en-US" sz="1999" dirty="0">
                <a:latin typeface="Calibri"/>
                <a:cs typeface="Calibri"/>
              </a:rPr>
              <a:t>3-D beam is pushed far down the plasma with </a:t>
            </a:r>
            <a:r>
              <a:rPr lang="en-US" sz="1999" b="1" u="sng" dirty="0">
                <a:latin typeface="Calibri"/>
                <a:cs typeface="Calibri"/>
              </a:rPr>
              <a:t>large time steps</a:t>
            </a:r>
            <a:r>
              <a:rPr lang="en-US" sz="1999" dirty="0">
                <a:latin typeface="Calibri"/>
                <a:cs typeface="Calibri"/>
              </a:rPr>
              <a:t>.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F495704-E79A-044C-907C-243C5068B512}"/>
              </a:ext>
            </a:extLst>
          </p:cNvPr>
          <p:cNvGrpSpPr/>
          <p:nvPr/>
        </p:nvGrpSpPr>
        <p:grpSpPr>
          <a:xfrm>
            <a:off x="192064" y="1962304"/>
            <a:ext cx="585132" cy="902460"/>
            <a:chOff x="398541" y="1175723"/>
            <a:chExt cx="585132" cy="902460"/>
          </a:xfrm>
        </p:grpSpPr>
        <p:sp>
          <p:nvSpPr>
            <p:cNvPr id="142" name="Left Bracket 141">
              <a:extLst>
                <a:ext uri="{FF2B5EF4-FFF2-40B4-BE49-F238E27FC236}">
                  <a16:creationId xmlns:a16="http://schemas.microsoft.com/office/drawing/2014/main" id="{2CD7E37A-26E4-8B45-B132-4DF87AC2ED39}"/>
                </a:ext>
              </a:extLst>
            </p:cNvPr>
            <p:cNvSpPr/>
            <p:nvPr/>
          </p:nvSpPr>
          <p:spPr bwMode="auto">
            <a:xfrm>
              <a:off x="726105" y="1175723"/>
              <a:ext cx="257568" cy="902460"/>
            </a:xfrm>
            <a:prstGeom prst="leftBracket">
              <a:avLst>
                <a:gd name="adj" fmla="val 0"/>
              </a:avLst>
            </a:prstGeom>
            <a:noFill/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914126" eaLnBrk="0" hangingPunct="0"/>
              <a:endParaRPr lang="en-US" sz="400">
                <a:solidFill>
                  <a:srgbClr val="8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3" name="Text Box 42">
              <a:extLst>
                <a:ext uri="{FF2B5EF4-FFF2-40B4-BE49-F238E27FC236}">
                  <a16:creationId xmlns:a16="http://schemas.microsoft.com/office/drawing/2014/main" id="{E2179961-7DA8-4D4B-AEF1-99C057AF9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58210" y="1459529"/>
              <a:ext cx="819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800000"/>
                  </a:solidFill>
                  <a:latin typeface="Calibri"/>
                  <a:cs typeface="Calibri"/>
                </a:rPr>
                <a:t>repeat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43581D19-6323-074C-8A6A-4808832E7FAE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7" y="915062"/>
            <a:ext cx="11650183" cy="1006126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Alternative: </a:t>
            </a:r>
            <a:r>
              <a:rPr lang="en-US" b="1" dirty="0" err="1">
                <a:solidFill>
                  <a:srgbClr val="000000"/>
                </a:solidFill>
                <a:latin typeface="Franklin Gothic Book"/>
                <a:cs typeface="+mn-cs"/>
              </a:rPr>
              <a:t>quasistatic</a:t>
            </a: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 approximation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12574A-6C87-6F4C-888F-ABF8B59C9F2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2AD9C2-15CF-954D-863F-F63B23E8FB9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C7445-F3C3-8C4D-9830-9AA12A680F1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ine 9">
            <a:extLst>
              <a:ext uri="{FF2B5EF4-FFF2-40B4-BE49-F238E27FC236}">
                <a16:creationId xmlns:a16="http://schemas.microsoft.com/office/drawing/2014/main" id="{E8B583B9-96FD-5448-9707-1757E7BC84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98553" y="4214132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23">
            <a:extLst>
              <a:ext uri="{FF2B5EF4-FFF2-40B4-BE49-F238E27FC236}">
                <a16:creationId xmlns:a16="http://schemas.microsoft.com/office/drawing/2014/main" id="{CC5AC54F-7BBA-E241-87E9-4AA91F0FDA1A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628229" y="4548076"/>
            <a:ext cx="1719263" cy="560387"/>
          </a:xfrm>
          <a:prstGeom prst="cube">
            <a:avLst>
              <a:gd name="adj" fmla="val 84120"/>
            </a:avLst>
          </a:prstGeom>
          <a:solidFill>
            <a:srgbClr val="299E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A41A973C-F6AB-284C-9C3E-4CA5C00CB34A}"/>
              </a:ext>
            </a:extLst>
          </p:cNvPr>
          <p:cNvGrpSpPr>
            <a:grpSpLocks/>
          </p:cNvGrpSpPr>
          <p:nvPr/>
        </p:nvGrpSpPr>
        <p:grpSpPr bwMode="auto">
          <a:xfrm>
            <a:off x="2681161" y="4406820"/>
            <a:ext cx="2439226" cy="967467"/>
            <a:chOff x="2043975" y="2168813"/>
            <a:chExt cx="1087631" cy="26095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FACD104-32D9-6242-BBFF-8562A1C7C5B1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  <a:alpha val="86000"/>
                  </a:schemeClr>
                </a:gs>
                <a:gs pos="100000">
                  <a:schemeClr val="accent6">
                    <a:lumMod val="50000"/>
                    <a:alpha val="80000"/>
                  </a:schemeClr>
                </a:gs>
                <a:gs pos="51000">
                  <a:schemeClr val="accent6">
                    <a:lumMod val="60000"/>
                    <a:lumOff val="40000"/>
                    <a:alpha val="72000"/>
                  </a:scheme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03D3A33-A235-CE41-9A1C-CD7E35EC12AC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8" name="AutoShape 14">
            <a:extLst>
              <a:ext uri="{FF2B5EF4-FFF2-40B4-BE49-F238E27FC236}">
                <a16:creationId xmlns:a16="http://schemas.microsoft.com/office/drawing/2014/main" id="{63676721-5431-BB4E-8BBB-A922E139615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88729" y="474333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15">
            <a:extLst>
              <a:ext uri="{FF2B5EF4-FFF2-40B4-BE49-F238E27FC236}">
                <a16:creationId xmlns:a16="http://schemas.microsoft.com/office/drawing/2014/main" id="{C30088F5-8834-4742-939F-C1B75512272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26036" y="474413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16">
            <a:extLst>
              <a:ext uri="{FF2B5EF4-FFF2-40B4-BE49-F238E27FC236}">
                <a16:creationId xmlns:a16="http://schemas.microsoft.com/office/drawing/2014/main" id="{021BF0A8-6DB0-544D-9D48-1C6FDD37C6B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84774" y="474413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17">
            <a:extLst>
              <a:ext uri="{FF2B5EF4-FFF2-40B4-BE49-F238E27FC236}">
                <a16:creationId xmlns:a16="http://schemas.microsoft.com/office/drawing/2014/main" id="{3F865C7D-C9FA-3544-8515-001A46DC71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49861" y="474413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044C147B-F98D-A64A-8E21-64ACA87E78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22886" y="474413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19">
            <a:extLst>
              <a:ext uri="{FF2B5EF4-FFF2-40B4-BE49-F238E27FC236}">
                <a16:creationId xmlns:a16="http://schemas.microsoft.com/office/drawing/2014/main" id="{7BFC8F91-987B-124B-A570-8717AF805B2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798292" y="474333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20">
            <a:extLst>
              <a:ext uri="{FF2B5EF4-FFF2-40B4-BE49-F238E27FC236}">
                <a16:creationId xmlns:a16="http://schemas.microsoft.com/office/drawing/2014/main" id="{CE29BC24-309F-5B47-84BD-C98249AE3B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79255" y="4743338"/>
            <a:ext cx="51752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21">
            <a:extLst>
              <a:ext uri="{FF2B5EF4-FFF2-40B4-BE49-F238E27FC236}">
                <a16:creationId xmlns:a16="http://schemas.microsoft.com/office/drawing/2014/main" id="{B396AF42-C212-8C46-BAD2-51A3B63E88D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63392" y="4743338"/>
            <a:ext cx="53340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22">
            <a:extLst>
              <a:ext uri="{FF2B5EF4-FFF2-40B4-BE49-F238E27FC236}">
                <a16:creationId xmlns:a16="http://schemas.microsoft.com/office/drawing/2014/main" id="{64D24C2C-CD20-614D-BE6C-146FF2BC8B2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45149" y="474413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24">
            <a:extLst>
              <a:ext uri="{FF2B5EF4-FFF2-40B4-BE49-F238E27FC236}">
                <a16:creationId xmlns:a16="http://schemas.microsoft.com/office/drawing/2014/main" id="{983528B9-F296-1042-8B39-259683B4D18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35636" y="4744132"/>
            <a:ext cx="5476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25">
            <a:extLst>
              <a:ext uri="{FF2B5EF4-FFF2-40B4-BE49-F238E27FC236}">
                <a16:creationId xmlns:a16="http://schemas.microsoft.com/office/drawing/2014/main" id="{80ACD4FC-A403-E840-BDE3-20145BFE856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34060" y="4742544"/>
            <a:ext cx="533400" cy="182562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26">
            <a:extLst>
              <a:ext uri="{FF2B5EF4-FFF2-40B4-BE49-F238E27FC236}">
                <a16:creationId xmlns:a16="http://schemas.microsoft.com/office/drawing/2014/main" id="{6AEAABA6-86F9-F44D-A921-A8F69343132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332486" y="4742544"/>
            <a:ext cx="517525" cy="182563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27">
            <a:extLst>
              <a:ext uri="{FF2B5EF4-FFF2-40B4-BE49-F238E27FC236}">
                <a16:creationId xmlns:a16="http://schemas.microsoft.com/office/drawing/2014/main" id="{E98F623E-D97B-F344-894E-A0702FAB9AF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31705" y="4743338"/>
            <a:ext cx="498475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28">
            <a:extLst>
              <a:ext uri="{FF2B5EF4-FFF2-40B4-BE49-F238E27FC236}">
                <a16:creationId xmlns:a16="http://schemas.microsoft.com/office/drawing/2014/main" id="{B65CC266-CF8E-6A45-9A7B-F5420A1224F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37273" y="4744132"/>
            <a:ext cx="46831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29">
            <a:extLst>
              <a:ext uri="{FF2B5EF4-FFF2-40B4-BE49-F238E27FC236}">
                <a16:creationId xmlns:a16="http://schemas.microsoft.com/office/drawing/2014/main" id="{CCA1E799-25EF-F642-978C-05B6F52B406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43636" y="4744132"/>
            <a:ext cx="4333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30">
            <a:extLst>
              <a:ext uri="{FF2B5EF4-FFF2-40B4-BE49-F238E27FC236}">
                <a16:creationId xmlns:a16="http://schemas.microsoft.com/office/drawing/2014/main" id="{77EE8BFB-E138-F748-AF51-18BEA7B5062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759524" y="4744132"/>
            <a:ext cx="382587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31">
            <a:extLst>
              <a:ext uri="{FF2B5EF4-FFF2-40B4-BE49-F238E27FC236}">
                <a16:creationId xmlns:a16="http://schemas.microsoft.com/office/drawing/2014/main" id="{96951AA6-9C81-954D-B536-D25DFA54D40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78586" y="4744132"/>
            <a:ext cx="322263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AutoShape 32">
            <a:extLst>
              <a:ext uri="{FF2B5EF4-FFF2-40B4-BE49-F238E27FC236}">
                <a16:creationId xmlns:a16="http://schemas.microsoft.com/office/drawing/2014/main" id="{F93BD80A-FEDF-EF48-ACEF-7088D3C19BB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9079" y="4743338"/>
            <a:ext cx="222250" cy="180975"/>
          </a:xfrm>
          <a:prstGeom prst="can">
            <a:avLst>
              <a:gd name="adj" fmla="val 50000"/>
            </a:avLst>
          </a:prstGeom>
          <a:solidFill>
            <a:srgbClr val="00279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45">
            <a:extLst>
              <a:ext uri="{FF2B5EF4-FFF2-40B4-BE49-F238E27FC236}">
                <a16:creationId xmlns:a16="http://schemas.microsoft.com/office/drawing/2014/main" id="{33F44E92-A4B4-B84C-98CD-689245EA36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6242" y="4825887"/>
            <a:ext cx="665163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6">
            <a:extLst>
              <a:ext uri="{FF2B5EF4-FFF2-40B4-BE49-F238E27FC236}">
                <a16:creationId xmlns:a16="http://schemas.microsoft.com/office/drawing/2014/main" id="{DA17E1B8-56A1-2340-810A-5205A8B9B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511" y="3567001"/>
            <a:ext cx="302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2-D slab of plasma (fast)</a:t>
            </a:r>
          </a:p>
        </p:txBody>
      </p:sp>
      <p:grpSp>
        <p:nvGrpSpPr>
          <p:cNvPr id="38" name="Group 10">
            <a:extLst>
              <a:ext uri="{FF2B5EF4-FFF2-40B4-BE49-F238E27FC236}">
                <a16:creationId xmlns:a16="http://schemas.microsoft.com/office/drawing/2014/main" id="{30B3ACD0-F381-D446-8FD0-7FE89303817B}"/>
              </a:ext>
            </a:extLst>
          </p:cNvPr>
          <p:cNvGrpSpPr>
            <a:grpSpLocks/>
          </p:cNvGrpSpPr>
          <p:nvPr/>
        </p:nvGrpSpPr>
        <p:grpSpPr bwMode="auto">
          <a:xfrm>
            <a:off x="2205838" y="3978162"/>
            <a:ext cx="7206941" cy="1709854"/>
            <a:chOff x="-1888" y="792"/>
            <a:chExt cx="5440" cy="1479"/>
          </a:xfrm>
        </p:grpSpPr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221927D6-8C73-1541-85C4-80781092EE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545" y="792"/>
              <a:ext cx="0" cy="10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12">
              <a:extLst>
                <a:ext uri="{FF2B5EF4-FFF2-40B4-BE49-F238E27FC236}">
                  <a16:creationId xmlns:a16="http://schemas.microsoft.com/office/drawing/2014/main" id="{75071882-A547-CF41-A4F8-1CFE403194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554" y="1868"/>
              <a:ext cx="5106" cy="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3">
              <a:extLst>
                <a:ext uri="{FF2B5EF4-FFF2-40B4-BE49-F238E27FC236}">
                  <a16:creationId xmlns:a16="http://schemas.microsoft.com/office/drawing/2014/main" id="{15D73A69-FCB9-3A4C-9BEF-61A6F35301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888" y="1877"/>
              <a:ext cx="325" cy="39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" name="Line 34">
            <a:extLst>
              <a:ext uri="{FF2B5EF4-FFF2-40B4-BE49-F238E27FC236}">
                <a16:creationId xmlns:a16="http://schemas.microsoft.com/office/drawing/2014/main" id="{9D9EA9FD-8311-2148-A7FF-4599BD32C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167" y="4833825"/>
            <a:ext cx="14763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296819-3741-E049-A091-A0D7EC27B6D8}"/>
              </a:ext>
            </a:extLst>
          </p:cNvPr>
          <p:cNvGrpSpPr/>
          <p:nvPr/>
        </p:nvGrpSpPr>
        <p:grpSpPr>
          <a:xfrm>
            <a:off x="8133254" y="3968637"/>
            <a:ext cx="1282700" cy="1720850"/>
            <a:chOff x="6610842" y="3581707"/>
            <a:chExt cx="1282700" cy="1720850"/>
          </a:xfrm>
        </p:grpSpPr>
        <p:sp>
          <p:nvSpPr>
            <p:cNvPr id="45" name="AutoShape 35">
              <a:extLst>
                <a:ext uri="{FF2B5EF4-FFF2-40B4-BE49-F238E27FC236}">
                  <a16:creationId xmlns:a16="http://schemas.microsoft.com/office/drawing/2014/main" id="{5290493D-1FE2-EB4B-806A-E69D50F67A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6" name="AutoShape 36">
              <a:extLst>
                <a:ext uri="{FF2B5EF4-FFF2-40B4-BE49-F238E27FC236}">
                  <a16:creationId xmlns:a16="http://schemas.microsoft.com/office/drawing/2014/main" id="{91B6FA6D-5E58-B94E-A422-6549D97348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7" name="AutoShape 37">
              <a:extLst>
                <a:ext uri="{FF2B5EF4-FFF2-40B4-BE49-F238E27FC236}">
                  <a16:creationId xmlns:a16="http://schemas.microsoft.com/office/drawing/2014/main" id="{18E6235E-FE7F-1248-9158-5D45F5BF30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8" name="AutoShape 38">
              <a:extLst>
                <a:ext uri="{FF2B5EF4-FFF2-40B4-BE49-F238E27FC236}">
                  <a16:creationId xmlns:a16="http://schemas.microsoft.com/office/drawing/2014/main" id="{17A7B77D-4E31-8A46-91A3-87051C2D33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49" name="AutoShape 39">
              <a:extLst>
                <a:ext uri="{FF2B5EF4-FFF2-40B4-BE49-F238E27FC236}">
                  <a16:creationId xmlns:a16="http://schemas.microsoft.com/office/drawing/2014/main" id="{4738B76F-EEB2-F84F-A38D-F8B35EA6C8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50" name="AutoShape 40">
              <a:extLst>
                <a:ext uri="{FF2B5EF4-FFF2-40B4-BE49-F238E27FC236}">
                  <a16:creationId xmlns:a16="http://schemas.microsoft.com/office/drawing/2014/main" id="{42D8C096-3DE5-1943-BCE3-8C0E60EE45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51" name="AutoShape 41">
              <a:extLst>
                <a:ext uri="{FF2B5EF4-FFF2-40B4-BE49-F238E27FC236}">
                  <a16:creationId xmlns:a16="http://schemas.microsoft.com/office/drawing/2014/main" id="{C7D83DB8-3B96-7840-B429-E519E214CE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52" name="AutoShape 42">
              <a:extLst>
                <a:ext uri="{FF2B5EF4-FFF2-40B4-BE49-F238E27FC236}">
                  <a16:creationId xmlns:a16="http://schemas.microsoft.com/office/drawing/2014/main" id="{818AEA38-6E9F-CC4D-BD85-2DD1438141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53" name="AutoShape 43">
              <a:extLst>
                <a:ext uri="{FF2B5EF4-FFF2-40B4-BE49-F238E27FC236}">
                  <a16:creationId xmlns:a16="http://schemas.microsoft.com/office/drawing/2014/main" id="{87EB8D1B-F05C-3C46-87C4-5B596817D5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54" name="Group 4">
            <a:extLst>
              <a:ext uri="{FF2B5EF4-FFF2-40B4-BE49-F238E27FC236}">
                <a16:creationId xmlns:a16="http://schemas.microsoft.com/office/drawing/2014/main" id="{152806E7-A790-0E4B-91ED-657092E7C02C}"/>
              </a:ext>
            </a:extLst>
          </p:cNvPr>
          <p:cNvGrpSpPr>
            <a:grpSpLocks/>
          </p:cNvGrpSpPr>
          <p:nvPr/>
        </p:nvGrpSpPr>
        <p:grpSpPr bwMode="auto">
          <a:xfrm>
            <a:off x="5092555" y="4386218"/>
            <a:ext cx="2439226" cy="967467"/>
            <a:chOff x="2043975" y="2168813"/>
            <a:chExt cx="1087631" cy="26095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87E0E60-78EF-E647-BB27-CE950AB1E91F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83000"/>
                  </a:srgbClr>
                </a:gs>
                <a:gs pos="100000">
                  <a:srgbClr val="800000">
                    <a:alpha val="86000"/>
                  </a:srgbClr>
                </a:gs>
                <a:gs pos="51000">
                  <a:srgbClr val="FF6600">
                    <a:alpha val="76000"/>
                  </a:srgb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5606DE2-6D4A-E449-BBEC-5E6DFD6EACB1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7" name="AutoShape 44">
            <a:extLst>
              <a:ext uri="{FF2B5EF4-FFF2-40B4-BE49-F238E27FC236}">
                <a16:creationId xmlns:a16="http://schemas.microsoft.com/office/drawing/2014/main" id="{0916D098-E1BF-DF4C-BF55-B091C0470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2" y="3973400"/>
            <a:ext cx="7198218" cy="1720850"/>
          </a:xfrm>
          <a:prstGeom prst="cube">
            <a:avLst>
              <a:gd name="adj" fmla="val 266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BCA9691-CF60-164A-85B4-508D6E9F080E}"/>
              </a:ext>
            </a:extLst>
          </p:cNvPr>
          <p:cNvGrpSpPr/>
          <p:nvPr/>
        </p:nvGrpSpPr>
        <p:grpSpPr>
          <a:xfrm>
            <a:off x="7307754" y="3968637"/>
            <a:ext cx="1282700" cy="1720850"/>
            <a:chOff x="6610842" y="3581707"/>
            <a:chExt cx="1282700" cy="1720850"/>
          </a:xfrm>
        </p:grpSpPr>
        <p:sp>
          <p:nvSpPr>
            <p:cNvPr id="60" name="AutoShape 35">
              <a:extLst>
                <a:ext uri="{FF2B5EF4-FFF2-40B4-BE49-F238E27FC236}">
                  <a16:creationId xmlns:a16="http://schemas.microsoft.com/office/drawing/2014/main" id="{A1977AAE-79B7-E34C-A9D6-B4873AA6D7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1" name="AutoShape 36">
              <a:extLst>
                <a:ext uri="{FF2B5EF4-FFF2-40B4-BE49-F238E27FC236}">
                  <a16:creationId xmlns:a16="http://schemas.microsoft.com/office/drawing/2014/main" id="{D4907E91-F7CE-4548-8DDF-82FA9C0509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2" name="AutoShape 37">
              <a:extLst>
                <a:ext uri="{FF2B5EF4-FFF2-40B4-BE49-F238E27FC236}">
                  <a16:creationId xmlns:a16="http://schemas.microsoft.com/office/drawing/2014/main" id="{CAC94680-29A3-E343-9C49-9188B61EAC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3" name="AutoShape 38">
              <a:extLst>
                <a:ext uri="{FF2B5EF4-FFF2-40B4-BE49-F238E27FC236}">
                  <a16:creationId xmlns:a16="http://schemas.microsoft.com/office/drawing/2014/main" id="{B2B238B4-17DD-FD43-9F01-9B1803F0A3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4" name="AutoShape 39">
              <a:extLst>
                <a:ext uri="{FF2B5EF4-FFF2-40B4-BE49-F238E27FC236}">
                  <a16:creationId xmlns:a16="http://schemas.microsoft.com/office/drawing/2014/main" id="{BB25CA97-7FFD-B241-AFD6-B6F85F6346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5" name="AutoShape 40">
              <a:extLst>
                <a:ext uri="{FF2B5EF4-FFF2-40B4-BE49-F238E27FC236}">
                  <a16:creationId xmlns:a16="http://schemas.microsoft.com/office/drawing/2014/main" id="{0923BEA4-88A7-5D41-AF83-F3A302F265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6" name="AutoShape 41">
              <a:extLst>
                <a:ext uri="{FF2B5EF4-FFF2-40B4-BE49-F238E27FC236}">
                  <a16:creationId xmlns:a16="http://schemas.microsoft.com/office/drawing/2014/main" id="{E6C21CF2-B8D1-7748-80A6-D0AC946726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7" name="AutoShape 42">
              <a:extLst>
                <a:ext uri="{FF2B5EF4-FFF2-40B4-BE49-F238E27FC236}">
                  <a16:creationId xmlns:a16="http://schemas.microsoft.com/office/drawing/2014/main" id="{138A8CFF-B3A7-E743-A909-6274E02557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68" name="AutoShape 43">
              <a:extLst>
                <a:ext uri="{FF2B5EF4-FFF2-40B4-BE49-F238E27FC236}">
                  <a16:creationId xmlns:a16="http://schemas.microsoft.com/office/drawing/2014/main" id="{E27E4D31-0E07-4946-8DA4-BA55F75A9F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FCD95C7-C5F1-AC4D-9003-CFAA6CD165FD}"/>
              </a:ext>
            </a:extLst>
          </p:cNvPr>
          <p:cNvGrpSpPr/>
          <p:nvPr/>
        </p:nvGrpSpPr>
        <p:grpSpPr>
          <a:xfrm>
            <a:off x="6494954" y="3968637"/>
            <a:ext cx="1282700" cy="1720850"/>
            <a:chOff x="6610842" y="3581707"/>
            <a:chExt cx="1282700" cy="1720850"/>
          </a:xfrm>
        </p:grpSpPr>
        <p:sp>
          <p:nvSpPr>
            <p:cNvPr id="70" name="AutoShape 35">
              <a:extLst>
                <a:ext uri="{FF2B5EF4-FFF2-40B4-BE49-F238E27FC236}">
                  <a16:creationId xmlns:a16="http://schemas.microsoft.com/office/drawing/2014/main" id="{AE495AC6-5252-1E4B-AFF4-7F94D8F81F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1" name="AutoShape 36">
              <a:extLst>
                <a:ext uri="{FF2B5EF4-FFF2-40B4-BE49-F238E27FC236}">
                  <a16:creationId xmlns:a16="http://schemas.microsoft.com/office/drawing/2014/main" id="{F31587C1-AD62-7D4C-8541-8E6B6D33DF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2" name="AutoShape 37">
              <a:extLst>
                <a:ext uri="{FF2B5EF4-FFF2-40B4-BE49-F238E27FC236}">
                  <a16:creationId xmlns:a16="http://schemas.microsoft.com/office/drawing/2014/main" id="{347C7271-959A-AE4E-B5C8-26636EF970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3" name="AutoShape 38">
              <a:extLst>
                <a:ext uri="{FF2B5EF4-FFF2-40B4-BE49-F238E27FC236}">
                  <a16:creationId xmlns:a16="http://schemas.microsoft.com/office/drawing/2014/main" id="{5B578E8D-F607-DD40-A5C6-F7EB4318C9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4" name="AutoShape 39">
              <a:extLst>
                <a:ext uri="{FF2B5EF4-FFF2-40B4-BE49-F238E27FC236}">
                  <a16:creationId xmlns:a16="http://schemas.microsoft.com/office/drawing/2014/main" id="{860BBBD9-ADBC-3B41-8F13-8F6AD22EE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5" name="AutoShape 40">
              <a:extLst>
                <a:ext uri="{FF2B5EF4-FFF2-40B4-BE49-F238E27FC236}">
                  <a16:creationId xmlns:a16="http://schemas.microsoft.com/office/drawing/2014/main" id="{1768376B-8EE2-8545-B024-48F6BBED2D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6" name="AutoShape 41">
              <a:extLst>
                <a:ext uri="{FF2B5EF4-FFF2-40B4-BE49-F238E27FC236}">
                  <a16:creationId xmlns:a16="http://schemas.microsoft.com/office/drawing/2014/main" id="{DFF927AB-ABF1-8646-B209-A8FAF6DF28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7" name="AutoShape 42">
              <a:extLst>
                <a:ext uri="{FF2B5EF4-FFF2-40B4-BE49-F238E27FC236}">
                  <a16:creationId xmlns:a16="http://schemas.microsoft.com/office/drawing/2014/main" id="{5874DBC4-121F-5C45-9C26-7E0327989E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78" name="AutoShape 43">
              <a:extLst>
                <a:ext uri="{FF2B5EF4-FFF2-40B4-BE49-F238E27FC236}">
                  <a16:creationId xmlns:a16="http://schemas.microsoft.com/office/drawing/2014/main" id="{F14F3A47-A17C-764F-AD65-10A4BDD3A6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C09364D-1AA0-E143-9BBD-08185BC29BF1}"/>
              </a:ext>
            </a:extLst>
          </p:cNvPr>
          <p:cNvGrpSpPr/>
          <p:nvPr/>
        </p:nvGrpSpPr>
        <p:grpSpPr>
          <a:xfrm>
            <a:off x="5682154" y="3968637"/>
            <a:ext cx="1282700" cy="1720850"/>
            <a:chOff x="6610842" y="3581707"/>
            <a:chExt cx="1282700" cy="1720850"/>
          </a:xfrm>
        </p:grpSpPr>
        <p:sp>
          <p:nvSpPr>
            <p:cNvPr id="80" name="AutoShape 35">
              <a:extLst>
                <a:ext uri="{FF2B5EF4-FFF2-40B4-BE49-F238E27FC236}">
                  <a16:creationId xmlns:a16="http://schemas.microsoft.com/office/drawing/2014/main" id="{84FB4A20-BC27-724C-BB08-A3A38408BE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1" name="AutoShape 36">
              <a:extLst>
                <a:ext uri="{FF2B5EF4-FFF2-40B4-BE49-F238E27FC236}">
                  <a16:creationId xmlns:a16="http://schemas.microsoft.com/office/drawing/2014/main" id="{60FEC35B-F9D5-474C-BC24-BDE8F2F0C1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2" name="AutoShape 37">
              <a:extLst>
                <a:ext uri="{FF2B5EF4-FFF2-40B4-BE49-F238E27FC236}">
                  <a16:creationId xmlns:a16="http://schemas.microsoft.com/office/drawing/2014/main" id="{5826E761-87A3-6646-A406-357359C2D1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3" name="AutoShape 38">
              <a:extLst>
                <a:ext uri="{FF2B5EF4-FFF2-40B4-BE49-F238E27FC236}">
                  <a16:creationId xmlns:a16="http://schemas.microsoft.com/office/drawing/2014/main" id="{198B6930-9ACE-3743-AEB9-D9E338A646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4" name="AutoShape 39">
              <a:extLst>
                <a:ext uri="{FF2B5EF4-FFF2-40B4-BE49-F238E27FC236}">
                  <a16:creationId xmlns:a16="http://schemas.microsoft.com/office/drawing/2014/main" id="{5B015C2C-E40B-AA4A-93EA-B7930D89B5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5" name="AutoShape 40">
              <a:extLst>
                <a:ext uri="{FF2B5EF4-FFF2-40B4-BE49-F238E27FC236}">
                  <a16:creationId xmlns:a16="http://schemas.microsoft.com/office/drawing/2014/main" id="{26311D8D-8BF7-6049-ABDE-8951967ECC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6" name="AutoShape 41">
              <a:extLst>
                <a:ext uri="{FF2B5EF4-FFF2-40B4-BE49-F238E27FC236}">
                  <a16:creationId xmlns:a16="http://schemas.microsoft.com/office/drawing/2014/main" id="{7591F5D4-CFD4-D24E-91A6-DC1748AA13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7" name="AutoShape 42">
              <a:extLst>
                <a:ext uri="{FF2B5EF4-FFF2-40B4-BE49-F238E27FC236}">
                  <a16:creationId xmlns:a16="http://schemas.microsoft.com/office/drawing/2014/main" id="{90631211-2AFF-F04C-B189-E7DCEFC4CA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88" name="AutoShape 43">
              <a:extLst>
                <a:ext uri="{FF2B5EF4-FFF2-40B4-BE49-F238E27FC236}">
                  <a16:creationId xmlns:a16="http://schemas.microsoft.com/office/drawing/2014/main" id="{8246CC65-ADD2-424E-B1F8-28215DEF0D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AA58C5F-ADFF-6443-9499-29601594EF78}"/>
              </a:ext>
            </a:extLst>
          </p:cNvPr>
          <p:cNvGrpSpPr/>
          <p:nvPr/>
        </p:nvGrpSpPr>
        <p:grpSpPr>
          <a:xfrm>
            <a:off x="2411904" y="3968637"/>
            <a:ext cx="1282700" cy="1720850"/>
            <a:chOff x="6610842" y="3581707"/>
            <a:chExt cx="1282700" cy="1720850"/>
          </a:xfrm>
        </p:grpSpPr>
        <p:sp>
          <p:nvSpPr>
            <p:cNvPr id="90" name="AutoShape 35">
              <a:extLst>
                <a:ext uri="{FF2B5EF4-FFF2-40B4-BE49-F238E27FC236}">
                  <a16:creationId xmlns:a16="http://schemas.microsoft.com/office/drawing/2014/main" id="{2C48E827-15D1-694C-93A1-15E40D3E23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1" name="AutoShape 36">
              <a:extLst>
                <a:ext uri="{FF2B5EF4-FFF2-40B4-BE49-F238E27FC236}">
                  <a16:creationId xmlns:a16="http://schemas.microsoft.com/office/drawing/2014/main" id="{8DCC5D1C-0FCB-494D-9DF3-888820B1FE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2" name="AutoShape 37">
              <a:extLst>
                <a:ext uri="{FF2B5EF4-FFF2-40B4-BE49-F238E27FC236}">
                  <a16:creationId xmlns:a16="http://schemas.microsoft.com/office/drawing/2014/main" id="{7A5F1B34-11BC-684C-81A3-17798B3CE9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3" name="AutoShape 38">
              <a:extLst>
                <a:ext uri="{FF2B5EF4-FFF2-40B4-BE49-F238E27FC236}">
                  <a16:creationId xmlns:a16="http://schemas.microsoft.com/office/drawing/2014/main" id="{04322335-D77E-1248-ADDC-5D6491D2C4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4" name="AutoShape 39">
              <a:extLst>
                <a:ext uri="{FF2B5EF4-FFF2-40B4-BE49-F238E27FC236}">
                  <a16:creationId xmlns:a16="http://schemas.microsoft.com/office/drawing/2014/main" id="{8743EF1F-723C-B54F-9C0A-3511330E9C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5" name="AutoShape 40">
              <a:extLst>
                <a:ext uri="{FF2B5EF4-FFF2-40B4-BE49-F238E27FC236}">
                  <a16:creationId xmlns:a16="http://schemas.microsoft.com/office/drawing/2014/main" id="{F45A4D4D-3B85-ED4E-A760-8982C0ACF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6" name="AutoShape 41">
              <a:extLst>
                <a:ext uri="{FF2B5EF4-FFF2-40B4-BE49-F238E27FC236}">
                  <a16:creationId xmlns:a16="http://schemas.microsoft.com/office/drawing/2014/main" id="{3FE5744F-FACB-9D4D-A37E-085CA489AF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7" name="AutoShape 42">
              <a:extLst>
                <a:ext uri="{FF2B5EF4-FFF2-40B4-BE49-F238E27FC236}">
                  <a16:creationId xmlns:a16="http://schemas.microsoft.com/office/drawing/2014/main" id="{0A4D4086-C285-5548-80B6-8D4FAA9D9E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98" name="AutoShape 43">
              <a:extLst>
                <a:ext uri="{FF2B5EF4-FFF2-40B4-BE49-F238E27FC236}">
                  <a16:creationId xmlns:a16="http://schemas.microsoft.com/office/drawing/2014/main" id="{FC8D650F-3295-8242-9E0A-035B592593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8DAD5CC-5F38-4A4F-A350-57E3DD048D1A}"/>
              </a:ext>
            </a:extLst>
          </p:cNvPr>
          <p:cNvGrpSpPr/>
          <p:nvPr/>
        </p:nvGrpSpPr>
        <p:grpSpPr>
          <a:xfrm>
            <a:off x="3243754" y="3962287"/>
            <a:ext cx="1282700" cy="1720850"/>
            <a:chOff x="6610842" y="3581707"/>
            <a:chExt cx="1282700" cy="1720850"/>
          </a:xfrm>
        </p:grpSpPr>
        <p:sp>
          <p:nvSpPr>
            <p:cNvPr id="100" name="AutoShape 35">
              <a:extLst>
                <a:ext uri="{FF2B5EF4-FFF2-40B4-BE49-F238E27FC236}">
                  <a16:creationId xmlns:a16="http://schemas.microsoft.com/office/drawing/2014/main" id="{3AFCA0FA-F2AA-0644-ACA1-DEEE4222A7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1" name="AutoShape 36">
              <a:extLst>
                <a:ext uri="{FF2B5EF4-FFF2-40B4-BE49-F238E27FC236}">
                  <a16:creationId xmlns:a16="http://schemas.microsoft.com/office/drawing/2014/main" id="{DD3A8AC4-1F5D-3B4C-8B3E-718852C6B5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3" name="AutoShape 37">
              <a:extLst>
                <a:ext uri="{FF2B5EF4-FFF2-40B4-BE49-F238E27FC236}">
                  <a16:creationId xmlns:a16="http://schemas.microsoft.com/office/drawing/2014/main" id="{8B88D0C8-DC8D-1841-8F0D-0C0C62115B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4" name="AutoShape 38">
              <a:extLst>
                <a:ext uri="{FF2B5EF4-FFF2-40B4-BE49-F238E27FC236}">
                  <a16:creationId xmlns:a16="http://schemas.microsoft.com/office/drawing/2014/main" id="{F93087AF-11F3-8546-ABC0-F8726BBF9B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5" name="AutoShape 39">
              <a:extLst>
                <a:ext uri="{FF2B5EF4-FFF2-40B4-BE49-F238E27FC236}">
                  <a16:creationId xmlns:a16="http://schemas.microsoft.com/office/drawing/2014/main" id="{35C54C2C-C29B-0E42-910D-0C9202E6C7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6" name="AutoShape 40">
              <a:extLst>
                <a:ext uri="{FF2B5EF4-FFF2-40B4-BE49-F238E27FC236}">
                  <a16:creationId xmlns:a16="http://schemas.microsoft.com/office/drawing/2014/main" id="{B3905290-A59D-8A46-9D84-80F20E00DF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7" name="AutoShape 41">
              <a:extLst>
                <a:ext uri="{FF2B5EF4-FFF2-40B4-BE49-F238E27FC236}">
                  <a16:creationId xmlns:a16="http://schemas.microsoft.com/office/drawing/2014/main" id="{8E11C150-8986-E046-BBC2-9A5FCABF56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8" name="AutoShape 42">
              <a:extLst>
                <a:ext uri="{FF2B5EF4-FFF2-40B4-BE49-F238E27FC236}">
                  <a16:creationId xmlns:a16="http://schemas.microsoft.com/office/drawing/2014/main" id="{EB363DAA-38C4-DC47-8F2B-78A840405A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09" name="AutoShape 43">
              <a:extLst>
                <a:ext uri="{FF2B5EF4-FFF2-40B4-BE49-F238E27FC236}">
                  <a16:creationId xmlns:a16="http://schemas.microsoft.com/office/drawing/2014/main" id="{66213119-DDA1-8A4B-941B-2CF5CFFC7F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C4BB5DB-EB42-F84F-8300-2E6AC271CB84}"/>
              </a:ext>
            </a:extLst>
          </p:cNvPr>
          <p:cNvGrpSpPr/>
          <p:nvPr/>
        </p:nvGrpSpPr>
        <p:grpSpPr>
          <a:xfrm>
            <a:off x="4056554" y="3962287"/>
            <a:ext cx="1282700" cy="1720850"/>
            <a:chOff x="6610842" y="3581707"/>
            <a:chExt cx="1282700" cy="1720850"/>
          </a:xfrm>
        </p:grpSpPr>
        <p:sp>
          <p:nvSpPr>
            <p:cNvPr id="111" name="AutoShape 35">
              <a:extLst>
                <a:ext uri="{FF2B5EF4-FFF2-40B4-BE49-F238E27FC236}">
                  <a16:creationId xmlns:a16="http://schemas.microsoft.com/office/drawing/2014/main" id="{BD0E6E9B-1D7C-724C-8E64-B26BD423DC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2" name="AutoShape 36">
              <a:extLst>
                <a:ext uri="{FF2B5EF4-FFF2-40B4-BE49-F238E27FC236}">
                  <a16:creationId xmlns:a16="http://schemas.microsoft.com/office/drawing/2014/main" id="{C47DF61E-42DF-1948-B875-53C79FF641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3" name="AutoShape 37">
              <a:extLst>
                <a:ext uri="{FF2B5EF4-FFF2-40B4-BE49-F238E27FC236}">
                  <a16:creationId xmlns:a16="http://schemas.microsoft.com/office/drawing/2014/main" id="{416650BF-57A5-7049-AEBD-6A2B5775B9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4" name="AutoShape 38">
              <a:extLst>
                <a:ext uri="{FF2B5EF4-FFF2-40B4-BE49-F238E27FC236}">
                  <a16:creationId xmlns:a16="http://schemas.microsoft.com/office/drawing/2014/main" id="{5349F557-5C95-6A40-AED9-F4559E9453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5" name="AutoShape 39">
              <a:extLst>
                <a:ext uri="{FF2B5EF4-FFF2-40B4-BE49-F238E27FC236}">
                  <a16:creationId xmlns:a16="http://schemas.microsoft.com/office/drawing/2014/main" id="{DEA9E23E-F829-154D-B6EC-487EAD6B91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6" name="AutoShape 40">
              <a:extLst>
                <a:ext uri="{FF2B5EF4-FFF2-40B4-BE49-F238E27FC236}">
                  <a16:creationId xmlns:a16="http://schemas.microsoft.com/office/drawing/2014/main" id="{1432B6CA-667D-6241-ACCF-EC5D79B34B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7" name="AutoShape 41">
              <a:extLst>
                <a:ext uri="{FF2B5EF4-FFF2-40B4-BE49-F238E27FC236}">
                  <a16:creationId xmlns:a16="http://schemas.microsoft.com/office/drawing/2014/main" id="{81388DD5-9E33-C745-BED8-D2A207A4C5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8" name="AutoShape 42">
              <a:extLst>
                <a:ext uri="{FF2B5EF4-FFF2-40B4-BE49-F238E27FC236}">
                  <a16:creationId xmlns:a16="http://schemas.microsoft.com/office/drawing/2014/main" id="{DE7B848E-6F4B-644F-84A6-99C3D4AB86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19" name="AutoShape 43">
              <a:extLst>
                <a:ext uri="{FF2B5EF4-FFF2-40B4-BE49-F238E27FC236}">
                  <a16:creationId xmlns:a16="http://schemas.microsoft.com/office/drawing/2014/main" id="{303B530B-7DFC-8143-AFDF-EAEABE32C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sp>
        <p:nvSpPr>
          <p:cNvPr id="120" name="AutoShape 35">
            <a:extLst>
              <a:ext uri="{FF2B5EF4-FFF2-40B4-BE49-F238E27FC236}">
                <a16:creationId xmlns:a16="http://schemas.microsoft.com/office/drawing/2014/main" id="{3818291F-E149-F645-8B00-53A4CF517F8D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736423" y="4555219"/>
            <a:ext cx="1719263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sp>
        <p:nvSpPr>
          <p:cNvPr id="121" name="AutoShape 35">
            <a:extLst>
              <a:ext uri="{FF2B5EF4-FFF2-40B4-BE49-F238E27FC236}">
                <a16:creationId xmlns:a16="http://schemas.microsoft.com/office/drawing/2014/main" id="{423DB8F7-2575-BF4E-A33A-C5CB2B04FA38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647523" y="4548869"/>
            <a:ext cx="1719263" cy="558800"/>
          </a:xfrm>
          <a:prstGeom prst="cube">
            <a:avLst>
              <a:gd name="adj" fmla="val 84120"/>
            </a:avLst>
          </a:prstGeom>
          <a:solidFill>
            <a:srgbClr val="299E9F">
              <a:alpha val="11000"/>
            </a:srgbClr>
          </a:solidFill>
          <a:ln w="9525">
            <a:solidFill>
              <a:schemeClr val="tx1">
                <a:alpha val="10001"/>
              </a:schemeClr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600">
              <a:cs typeface="ＭＳ Ｐゴシック" charset="0"/>
            </a:endParaRPr>
          </a:p>
        </p:txBody>
      </p:sp>
      <p:grpSp>
        <p:nvGrpSpPr>
          <p:cNvPr id="122" name="Group 4">
            <a:extLst>
              <a:ext uri="{FF2B5EF4-FFF2-40B4-BE49-F238E27FC236}">
                <a16:creationId xmlns:a16="http://schemas.microsoft.com/office/drawing/2014/main" id="{F445A4CC-1BFC-6E41-9009-F33549A37C08}"/>
              </a:ext>
            </a:extLst>
          </p:cNvPr>
          <p:cNvGrpSpPr>
            <a:grpSpLocks/>
          </p:cNvGrpSpPr>
          <p:nvPr/>
        </p:nvGrpSpPr>
        <p:grpSpPr bwMode="auto">
          <a:xfrm>
            <a:off x="5283483" y="4802635"/>
            <a:ext cx="320055" cy="140042"/>
            <a:chOff x="2043975" y="2168813"/>
            <a:chExt cx="1087631" cy="260953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5D7C6A6-822A-1E44-952A-946BD88A8707}"/>
                </a:ext>
              </a:extLst>
            </p:cNvPr>
            <p:cNvSpPr/>
            <p:nvPr/>
          </p:nvSpPr>
          <p:spPr bwMode="auto">
            <a:xfrm>
              <a:off x="2043975" y="2168813"/>
              <a:ext cx="1087631" cy="26095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1000"/>
                  </a:schemeClr>
                </a:gs>
                <a:gs pos="100000">
                  <a:srgbClr val="193057">
                    <a:alpha val="84000"/>
                  </a:srgbClr>
                </a:gs>
                <a:gs pos="51000">
                  <a:schemeClr val="accent1">
                    <a:alpha val="64000"/>
                  </a:schemeClr>
                </a:gs>
              </a:gsLst>
              <a:lin ang="354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0625D082-6944-1D45-94CE-95D903C90B0E}"/>
                </a:ext>
              </a:extLst>
            </p:cNvPr>
            <p:cNvSpPr/>
            <p:nvPr/>
          </p:nvSpPr>
          <p:spPr bwMode="auto">
            <a:xfrm>
              <a:off x="2100854" y="2193266"/>
              <a:ext cx="670446" cy="151160"/>
            </a:xfrm>
            <a:prstGeom prst="ellipse">
              <a:avLst/>
            </a:prstGeom>
            <a:gradFill flip="none" rotWithShape="1">
              <a:gsLst>
                <a:gs pos="0">
                  <a:srgbClr val="D0DEFE"/>
                </a:gs>
                <a:gs pos="100000">
                  <a:srgbClr val="456EC3">
                    <a:alpha val="0"/>
                  </a:srgbClr>
                </a:gs>
                <a:gs pos="68000">
                  <a:srgbClr val="456EC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4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853DE91-5443-4A42-ABF4-6512C9DD8556}"/>
              </a:ext>
            </a:extLst>
          </p:cNvPr>
          <p:cNvGrpSpPr/>
          <p:nvPr/>
        </p:nvGrpSpPr>
        <p:grpSpPr>
          <a:xfrm>
            <a:off x="4863004" y="3968637"/>
            <a:ext cx="1282700" cy="1720850"/>
            <a:chOff x="6610842" y="3581707"/>
            <a:chExt cx="1282700" cy="1720850"/>
          </a:xfrm>
        </p:grpSpPr>
        <p:sp>
          <p:nvSpPr>
            <p:cNvPr id="126" name="AutoShape 35">
              <a:extLst>
                <a:ext uri="{FF2B5EF4-FFF2-40B4-BE49-F238E27FC236}">
                  <a16:creationId xmlns:a16="http://schemas.microsoft.com/office/drawing/2014/main" id="{62454E78-FC82-8F4D-8229-66CCE7D772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030610" y="4161939"/>
              <a:ext cx="1719263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7" name="AutoShape 36">
              <a:extLst>
                <a:ext uri="{FF2B5EF4-FFF2-40B4-BE49-F238E27FC236}">
                  <a16:creationId xmlns:a16="http://schemas.microsoft.com/office/drawing/2014/main" id="{193CDEA0-0253-BB44-9EBB-8733BD2FFA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121891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8" name="AutoShape 37">
              <a:extLst>
                <a:ext uri="{FF2B5EF4-FFF2-40B4-BE49-F238E27FC236}">
                  <a16:creationId xmlns:a16="http://schemas.microsoft.com/office/drawing/2014/main" id="{8EA9CBD5-8EC7-0046-9816-4093DA7035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212379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29" name="AutoShape 38">
              <a:extLst>
                <a:ext uri="{FF2B5EF4-FFF2-40B4-BE49-F238E27FC236}">
                  <a16:creationId xmlns:a16="http://schemas.microsoft.com/office/drawing/2014/main" id="{800007E4-EF5B-0146-8B6F-4D670E3613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04454" y="4161145"/>
              <a:ext cx="1719263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0" name="AutoShape 39">
              <a:extLst>
                <a:ext uri="{FF2B5EF4-FFF2-40B4-BE49-F238E27FC236}">
                  <a16:creationId xmlns:a16="http://schemas.microsoft.com/office/drawing/2014/main" id="{27A0E535-22B2-B248-91DA-3FB3DEEA8B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391766" y="4161145"/>
              <a:ext cx="1719263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1" name="AutoShape 40">
              <a:extLst>
                <a:ext uri="{FF2B5EF4-FFF2-40B4-BE49-F238E27FC236}">
                  <a16:creationId xmlns:a16="http://schemas.microsoft.com/office/drawing/2014/main" id="{C6FCA9E7-A67E-EF4A-A1CD-45C1379867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476698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2" name="AutoShape 41">
              <a:extLst>
                <a:ext uri="{FF2B5EF4-FFF2-40B4-BE49-F238E27FC236}">
                  <a16:creationId xmlns:a16="http://schemas.microsoft.com/office/drawing/2014/main" id="{EE92FC7B-7DD5-9746-A959-29889FC827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567186" y="4161938"/>
              <a:ext cx="1720850" cy="560387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3" name="AutoShape 42">
              <a:extLst>
                <a:ext uri="{FF2B5EF4-FFF2-40B4-BE49-F238E27FC236}">
                  <a16:creationId xmlns:a16="http://schemas.microsoft.com/office/drawing/2014/main" id="{D1130050-9C49-F949-B4B6-5A1113001D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660054" y="4162732"/>
              <a:ext cx="1720850" cy="558800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  <p:sp>
          <p:nvSpPr>
            <p:cNvPr id="134" name="AutoShape 43">
              <a:extLst>
                <a:ext uri="{FF2B5EF4-FFF2-40B4-BE49-F238E27FC236}">
                  <a16:creationId xmlns:a16="http://schemas.microsoft.com/office/drawing/2014/main" id="{D967F744-78BF-9C42-BB2A-DCFDE47751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6752923" y="4161938"/>
              <a:ext cx="1720850" cy="560388"/>
            </a:xfrm>
            <a:prstGeom prst="cube">
              <a:avLst>
                <a:gd name="adj" fmla="val 84120"/>
              </a:avLst>
            </a:prstGeom>
            <a:solidFill>
              <a:srgbClr val="299E9F">
                <a:alpha val="11000"/>
              </a:srgbClr>
            </a:solidFill>
            <a:ln w="9525">
              <a:solidFill>
                <a:schemeClr val="tx1">
                  <a:alpha val="10001"/>
                </a:schemeClr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600">
                <a:cs typeface="ＭＳ Ｐゴシック" charset="0"/>
              </a:endParaRPr>
            </a:p>
          </p:txBody>
        </p:sp>
      </p:grpSp>
      <p:sp>
        <p:nvSpPr>
          <p:cNvPr id="135" name="Text Box 7">
            <a:extLst>
              <a:ext uri="{FF2B5EF4-FFF2-40B4-BE49-F238E27FC236}">
                <a16:creationId xmlns:a16="http://schemas.microsoft.com/office/drawing/2014/main" id="{6E354118-8CF3-684D-9A77-D7E28DA03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402" y="5717331"/>
            <a:ext cx="35196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00279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atin typeface="Calibri"/>
                <a:cs typeface="Calibri"/>
              </a:rPr>
              <a:t>3-D e-beam + driver + wake</a:t>
            </a:r>
          </a:p>
          <a:p>
            <a:pPr algn="l"/>
            <a:r>
              <a:rPr lang="en-US" sz="2000" dirty="0">
                <a:latin typeface="Calibri"/>
                <a:cs typeface="Calibri"/>
              </a:rPr>
              <a:t>(slow: frozen during interaction)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AC80E938-6750-8F49-975B-1DEA7E9CA29A}"/>
              </a:ext>
            </a:extLst>
          </p:cNvPr>
          <p:cNvSpPr/>
          <p:nvPr/>
        </p:nvSpPr>
        <p:spPr>
          <a:xfrm>
            <a:off x="10082087" y="2844196"/>
            <a:ext cx="1981200" cy="858982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BEDDD7E-4B48-2F47-A889-DF253C784C77}"/>
              </a:ext>
            </a:extLst>
          </p:cNvPr>
          <p:cNvCxnSpPr>
            <a:cxnSpLocks/>
          </p:cNvCxnSpPr>
          <p:nvPr/>
        </p:nvCxnSpPr>
        <p:spPr>
          <a:xfrm>
            <a:off x="8665029" y="2975429"/>
            <a:ext cx="1397249" cy="183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Arc 137">
            <a:extLst>
              <a:ext uri="{FF2B5EF4-FFF2-40B4-BE49-F238E27FC236}">
                <a16:creationId xmlns:a16="http://schemas.microsoft.com/office/drawing/2014/main" id="{8F906518-BF94-B046-85F8-165DFF26FAFC}"/>
              </a:ext>
            </a:extLst>
          </p:cNvPr>
          <p:cNvSpPr/>
          <p:nvPr/>
        </p:nvSpPr>
        <p:spPr>
          <a:xfrm flipH="1">
            <a:off x="8333507" y="3437815"/>
            <a:ext cx="5867401" cy="2317173"/>
          </a:xfrm>
          <a:prstGeom prst="arc">
            <a:avLst/>
          </a:prstGeom>
          <a:ln w="25400"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Arc 138">
            <a:extLst>
              <a:ext uri="{FF2B5EF4-FFF2-40B4-BE49-F238E27FC236}">
                <a16:creationId xmlns:a16="http://schemas.microsoft.com/office/drawing/2014/main" id="{CB307B22-F426-9342-BEF9-B509DAD170C6}"/>
              </a:ext>
            </a:extLst>
          </p:cNvPr>
          <p:cNvSpPr/>
          <p:nvPr/>
        </p:nvSpPr>
        <p:spPr>
          <a:xfrm flipH="1">
            <a:off x="5444836" y="3205752"/>
            <a:ext cx="11623964" cy="3241963"/>
          </a:xfrm>
          <a:prstGeom prst="arc">
            <a:avLst/>
          </a:prstGeom>
          <a:ln w="25400"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Slide Number Placeholder 3">
            <a:extLst>
              <a:ext uri="{FF2B5EF4-FFF2-40B4-BE49-F238E27FC236}">
                <a16:creationId xmlns:a16="http://schemas.microsoft.com/office/drawing/2014/main" id="{C6B97B20-42B4-D54E-9351-6ED1993FD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593201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B1901A4-9DF8-1D40-9723-2DC6D2F2E5F0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37" name="Picture 8" descr="rho_amr_emit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2614">
            <a:off x="7205929" y="1863409"/>
            <a:ext cx="1303985" cy="950917"/>
          </a:xfrm>
          <a:prstGeom prst="rect">
            <a:avLst/>
          </a:prstGeom>
          <a:ln/>
          <a:scene3d>
            <a:camera prst="perspectiveFront" fov="7200000">
              <a:rot lat="18900000" lon="20280000" rev="36000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8" name="TextBox 37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7" y="915062"/>
            <a:ext cx="11650183" cy="2241721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accuracy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Adaptive Mesh Refinement</a:t>
            </a:r>
            <a:r>
              <a:rPr lang="en-US" b="1" dirty="0">
                <a:solidFill>
                  <a:srgbClr val="000000"/>
                </a:solidFill>
                <a:latin typeface="Franklin Gothic Book"/>
              </a:rPr>
              <a:t> + possible particles merging/splitting</a:t>
            </a:r>
            <a:endParaRPr lang="en-US" b="1" dirty="0">
              <a:solidFill>
                <a:srgbClr val="000000"/>
              </a:solidFill>
              <a:latin typeface="Franklin Gothic Book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1F497D"/>
              </a:solidFill>
              <a:latin typeface="Franklin Gothic Book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12574A-6C87-6F4C-888F-ABF8B59C9F2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2AD9C2-15CF-954D-863F-F63B23E8FB9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C7445-F3C3-8C4D-9830-9AA12A680F1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680035-D10F-AF40-958C-87337494F658}"/>
              </a:ext>
            </a:extLst>
          </p:cNvPr>
          <p:cNvSpPr txBox="1"/>
          <p:nvPr/>
        </p:nvSpPr>
        <p:spPr>
          <a:xfrm>
            <a:off x="576870" y="6206383"/>
            <a:ext cx="9048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Franklin Gothic Book"/>
                <a:cs typeface="Franklin Gothic Book"/>
              </a:rPr>
              <a:t>1</a:t>
            </a:r>
            <a:r>
              <a:rPr lang="en-US" sz="1400" dirty="0">
                <a:latin typeface="Franklin Gothic Book"/>
                <a:cs typeface="Franklin Gothic Book"/>
              </a:rPr>
              <a:t>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J.-C. Adam, A. </a:t>
            </a:r>
            <a:r>
              <a:rPr lang="en-US" sz="1400" dirty="0" err="1">
                <a:latin typeface="Franklin Gothic Book"/>
                <a:cs typeface="Franklin Gothic Book"/>
              </a:rPr>
              <a:t>Héron</a:t>
            </a:r>
            <a:r>
              <a:rPr lang="en-US" sz="1400" dirty="0">
                <a:latin typeface="Franklin Gothic Book"/>
                <a:cs typeface="Franklin Gothic Book"/>
              </a:rPr>
              <a:t>, </a:t>
            </a:r>
            <a:r>
              <a:rPr lang="en-US" sz="1400" i="1" dirty="0">
                <a:latin typeface="Franklin Gothic Book"/>
                <a:cs typeface="Franklin Gothic Book"/>
              </a:rPr>
              <a:t>Computer Physics Comm.</a:t>
            </a:r>
            <a:r>
              <a:rPr lang="en-US" sz="1400" b="1" dirty="0">
                <a:latin typeface="Franklin Gothic Book"/>
                <a:cs typeface="Franklin Gothic Book"/>
              </a:rPr>
              <a:t> 164</a:t>
            </a:r>
            <a:r>
              <a:rPr lang="en-US" sz="1400" dirty="0">
                <a:latin typeface="Franklin Gothic Book"/>
                <a:cs typeface="Franklin Gothic Book"/>
              </a:rPr>
              <a:t>, 171-177 (2004).</a:t>
            </a:r>
          </a:p>
          <a:p>
            <a:r>
              <a:rPr lang="en-US" sz="1400" baseline="30000" dirty="0">
                <a:latin typeface="Franklin Gothic Book"/>
                <a:cs typeface="Franklin Gothic Book"/>
              </a:rPr>
              <a:t>2</a:t>
            </a:r>
            <a:r>
              <a:rPr lang="en-US" sz="1400" dirty="0">
                <a:latin typeface="Franklin Gothic Book"/>
                <a:cs typeface="Franklin Gothic Book"/>
              </a:rPr>
              <a:t>J.-L. Vay, D. P. Grote, R. H. Cohen, &amp; A. Friedman, </a:t>
            </a:r>
            <a:r>
              <a:rPr lang="en-US" sz="1400" i="1" dirty="0">
                <a:latin typeface="Franklin Gothic Book"/>
                <a:cs typeface="Franklin Gothic Book"/>
              </a:rPr>
              <a:t>Computational Science &amp; Discovery </a:t>
            </a:r>
            <a:r>
              <a:rPr lang="en-US" sz="1400" b="1" dirty="0">
                <a:latin typeface="Franklin Gothic Book"/>
                <a:cs typeface="Franklin Gothic Book"/>
              </a:rPr>
              <a:t>5</a:t>
            </a:r>
            <a:r>
              <a:rPr lang="en-US" sz="1400" dirty="0">
                <a:latin typeface="Franklin Gothic Book"/>
                <a:cs typeface="Franklin Gothic Book"/>
              </a:rPr>
              <a:t>, 014019 (2012).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426F610C-F33F-B040-ACF8-1B9C6CADB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19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82851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856A04-66F7-E24C-8D82-871BD1411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" b="4714"/>
          <a:stretch/>
        </p:blipFill>
        <p:spPr>
          <a:xfrm flipH="1">
            <a:off x="0" y="0"/>
            <a:ext cx="1220570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C7A4A-AB6B-9745-80D7-5583E13E8DD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2</a:t>
            </a:fld>
            <a:endParaRPr lang="en-US" altLang="x-non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909849-7D51-D34D-BE55-ACB3A1BB1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88"/>
          <a:stretch/>
        </p:blipFill>
        <p:spPr>
          <a:xfrm>
            <a:off x="5979885" y="105951"/>
            <a:ext cx="5860597" cy="431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1FF2A-9406-BB42-9ED1-7C5AC14740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" y="537882"/>
            <a:ext cx="6051367" cy="58844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E72B91-C962-224D-B048-2F8CE89D6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6" t="17566" r="70" b="-698"/>
          <a:stretch/>
        </p:blipFill>
        <p:spPr>
          <a:xfrm>
            <a:off x="6284686" y="3715666"/>
            <a:ext cx="5689600" cy="7402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714157-7B21-1A49-AB94-4CBC7ACB8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6" t="17566" r="70" b="-698"/>
          <a:stretch/>
        </p:blipFill>
        <p:spPr>
          <a:xfrm>
            <a:off x="6320972" y="4405095"/>
            <a:ext cx="5333999" cy="2039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FFDF47-09F2-3945-8EFE-4E0B00DED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6" r="25579"/>
          <a:stretch/>
        </p:blipFill>
        <p:spPr>
          <a:xfrm>
            <a:off x="6887028" y="478979"/>
            <a:ext cx="4361544" cy="17701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D189A4-B868-6A46-85C9-6D7ECEE41E42}"/>
              </a:ext>
            </a:extLst>
          </p:cNvPr>
          <p:cNvSpPr txBox="1"/>
          <p:nvPr/>
        </p:nvSpPr>
        <p:spPr>
          <a:xfrm>
            <a:off x="6293484" y="3940631"/>
            <a:ext cx="5695315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Working group contributing talks</a:t>
            </a:r>
          </a:p>
          <a:p>
            <a:pPr marL="230188" indent="-230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Maria </a:t>
            </a:r>
            <a:r>
              <a:rPr lang="en-US" dirty="0" err="1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Vranic</a:t>
            </a:r>
            <a:r>
              <a:rPr lang="en-US" dirty="0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 et al</a:t>
            </a:r>
            <a:r>
              <a:rPr lang="en-US" sz="1100" dirty="0"/>
              <a:t>. </a:t>
            </a:r>
            <a:r>
              <a:rPr lang="en-US" sz="1100" b="1" dirty="0"/>
              <a:t>DLA of electrons in plasma sing extremely intense lasers</a:t>
            </a:r>
          </a:p>
          <a:p>
            <a:pPr marL="230188" indent="-230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Xavier </a:t>
            </a:r>
            <a:r>
              <a:rPr lang="en-US" dirty="0" err="1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Davoine</a:t>
            </a:r>
            <a:r>
              <a:rPr lang="en-US" dirty="0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 et al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1100" b="1" dirty="0"/>
              <a:t>Simulations of laser-driven ion acceleration using …</a:t>
            </a:r>
          </a:p>
          <a:p>
            <a:pPr marL="230188" indent="-230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Konstantin </a:t>
            </a:r>
            <a:r>
              <a:rPr lang="en-US" dirty="0" err="1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Lotov</a:t>
            </a:r>
            <a:r>
              <a:rPr lang="en-US" dirty="0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 et al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1100" b="1" dirty="0"/>
              <a:t>Simulations of long-term </a:t>
            </a:r>
            <a:r>
              <a:rPr lang="en-US" sz="1100" b="1" dirty="0" err="1"/>
              <a:t>wakefield</a:t>
            </a:r>
            <a:r>
              <a:rPr lang="en-US" sz="1100" b="1" dirty="0"/>
              <a:t> evolution in …</a:t>
            </a:r>
          </a:p>
          <a:p>
            <a:pPr marL="230188" indent="-230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Francesco Massimo et al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1100" b="1" dirty="0"/>
              <a:t>Efficient 3D envelope </a:t>
            </a:r>
            <a:r>
              <a:rPr lang="en-US" sz="1100" b="1" dirty="0" err="1"/>
              <a:t>modelisation</a:t>
            </a:r>
            <a:r>
              <a:rPr lang="en-US" sz="1100" b="1" dirty="0"/>
              <a:t> for two-stage…</a:t>
            </a:r>
          </a:p>
          <a:p>
            <a:pPr marL="230188" indent="-230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Anton Helm et al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1100" b="1" dirty="0"/>
              <a:t>A three-dimensional ponderomotive guiding center solver…</a:t>
            </a:r>
          </a:p>
          <a:p>
            <a:pPr marL="230188" indent="-230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Miguel </a:t>
            </a:r>
            <a:r>
              <a:rPr lang="en-US" dirty="0" err="1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Pardal</a:t>
            </a:r>
            <a:r>
              <a:rPr lang="en-US" dirty="0">
                <a:latin typeface="TH SarabunPSK" panose="020B0500040200020003" pitchFamily="34" charset="-34"/>
                <a:ea typeface="Batang" panose="02030600000101010101" pitchFamily="18" charset="-127"/>
                <a:cs typeface="TH SarabunPSK" panose="020B0500040200020003" pitchFamily="34" charset="-34"/>
              </a:rPr>
              <a:t> et al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1100" b="1" dirty="0" err="1"/>
              <a:t>RaDiO</a:t>
            </a:r>
            <a:r>
              <a:rPr lang="en-US" sz="1100" b="1" dirty="0"/>
              <a:t>-Radiation Diagnostic for Osiris: an efficient …</a:t>
            </a:r>
          </a:p>
          <a:p>
            <a:pPr>
              <a:lnSpc>
                <a:spcPct val="90000"/>
              </a:lnSpc>
            </a:pPr>
            <a:endParaRPr lang="en-US" sz="1100" b="1" dirty="0"/>
          </a:p>
          <a:p>
            <a:pPr>
              <a:lnSpc>
                <a:spcPct val="90000"/>
              </a:lnSpc>
            </a:pPr>
            <a:r>
              <a:rPr lang="en-US" sz="1100" b="1" dirty="0"/>
              <a:t>+   great posters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8537A5-0806-D34D-908B-AC5E7F9EF7C3}"/>
              </a:ext>
            </a:extLst>
          </p:cNvPr>
          <p:cNvGrpSpPr/>
          <p:nvPr/>
        </p:nvGrpSpPr>
        <p:grpSpPr>
          <a:xfrm>
            <a:off x="6400799" y="2365828"/>
            <a:ext cx="5817054" cy="1628933"/>
            <a:chOff x="6371771" y="2583543"/>
            <a:chExt cx="5817054" cy="16289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42BF1E-7808-FB42-9688-7FB6EC853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21820" b="31913"/>
            <a:stretch/>
          </p:blipFill>
          <p:spPr>
            <a:xfrm>
              <a:off x="6371771" y="2583543"/>
              <a:ext cx="5817054" cy="134983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12DBC0-DA89-FE4C-AF37-CCEC1F4E0CF2}"/>
                </a:ext>
              </a:extLst>
            </p:cNvPr>
            <p:cNvSpPr txBox="1"/>
            <p:nvPr/>
          </p:nvSpPr>
          <p:spPr>
            <a:xfrm>
              <a:off x="6402343" y="3643089"/>
              <a:ext cx="5644516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0188" indent="-230188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TH SarabunPSK" panose="020B0500040200020003" pitchFamily="34" charset="-34"/>
                  <a:ea typeface="Batang" panose="02030600000101010101" pitchFamily="18" charset="-127"/>
                  <a:cs typeface="TH SarabunPSK" panose="020B0500040200020003" pitchFamily="34" charset="-34"/>
                </a:rPr>
                <a:t>Nils </a:t>
              </a:r>
              <a:r>
                <a:rPr lang="en-US" dirty="0" err="1">
                  <a:latin typeface="TH SarabunPSK" panose="020B0500040200020003" pitchFamily="34" charset="-34"/>
                  <a:ea typeface="Batang" panose="02030600000101010101" pitchFamily="18" charset="-127"/>
                  <a:cs typeface="TH SarabunPSK" panose="020B0500040200020003" pitchFamily="34" charset="-34"/>
                </a:rPr>
                <a:t>Moschuering</a:t>
              </a:r>
              <a:r>
                <a:rPr lang="en-US" dirty="0">
                  <a:latin typeface="TH SarabunPSK" panose="020B0500040200020003" pitchFamily="34" charset="-34"/>
                  <a:ea typeface="Batang" panose="02030600000101010101" pitchFamily="18" charset="-127"/>
                  <a:cs typeface="TH SarabunPSK" panose="020B0500040200020003" pitchFamily="34" charset="-34"/>
                </a:rPr>
                <a:t> et al</a:t>
              </a:r>
              <a:r>
                <a:rPr lang="en-US" sz="1100" dirty="0"/>
                <a:t>. </a:t>
              </a:r>
              <a:r>
                <a:rPr lang="en-US" sz="1100" b="1" dirty="0"/>
                <a:t>First fully kinetic full 3D AWAKE baseline scenario simulation </a:t>
              </a:r>
              <a:r>
                <a:rPr lang="en-US" sz="1600" dirty="0">
                  <a:latin typeface="TH SarabunPSK" panose="020B0500040200020003" pitchFamily="34" charset="-34"/>
                  <a:ea typeface="Batang" panose="02030600000101010101" pitchFamily="18" charset="-127"/>
                  <a:cs typeface="TH SarabunPSK" panose="020B0500040200020003" pitchFamily="34" charset="-34"/>
                </a:rPr>
                <a:t>– Thursday 11:45</a:t>
              </a:r>
              <a:endParaRPr lang="en-US" sz="1100" b="1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055B0ED-88BC-3140-BA19-C4E6B4A98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9029" r="61999" b="81912"/>
          <a:stretch/>
        </p:blipFill>
        <p:spPr>
          <a:xfrm>
            <a:off x="6284686" y="2075544"/>
            <a:ext cx="2411891" cy="3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64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CD4C84DB-523F-7846-8F31-C084CFF41A55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0" y="198120"/>
            <a:ext cx="12031038" cy="929485"/>
          </a:xfrm>
        </p:spPr>
        <p:txBody>
          <a:bodyPr/>
          <a:lstStyle/>
          <a:p>
            <a:r>
              <a:rPr lang="en-US" dirty="0"/>
              <a:t>Mesh refinement requires special algorithm</a:t>
            </a:r>
            <a:r>
              <a:rPr lang="en-US" baseline="30000" dirty="0"/>
              <a:t>1,2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64240" y="3810000"/>
            <a:ext cx="172720" cy="3657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36400" y="4511040"/>
            <a:ext cx="172720" cy="3657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65840" y="4876800"/>
            <a:ext cx="172720" cy="3657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2D6E49-9509-5D48-A3A9-D9625FD9576F}"/>
              </a:ext>
            </a:extLst>
          </p:cNvPr>
          <p:cNvSpPr/>
          <p:nvPr/>
        </p:nvSpPr>
        <p:spPr>
          <a:xfrm>
            <a:off x="3506907" y="1952516"/>
            <a:ext cx="4671183" cy="1232205"/>
          </a:xfrm>
          <a:prstGeom prst="parallelogram">
            <a:avLst>
              <a:gd name="adj" fmla="val 160201"/>
            </a:avLst>
          </a:prstGeom>
          <a:solidFill>
            <a:srgbClr val="FFFFFF"/>
          </a:solidFill>
          <a:ln w="28575" cmpd="sng">
            <a:noFill/>
          </a:ln>
          <a:effectLst>
            <a:outerShdw blurRad="136525" dist="330200" dir="5400000" algn="tl" rotWithShape="0">
              <a:schemeClr val="accent1">
                <a:alpha val="2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558510-C481-014C-8E42-D0C593AAEE9F}"/>
              </a:ext>
            </a:extLst>
          </p:cNvPr>
          <p:cNvCxnSpPr/>
          <p:nvPr/>
        </p:nvCxnSpPr>
        <p:spPr>
          <a:xfrm flipV="1">
            <a:off x="6201982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0F8552-0D4B-BE4F-BAC0-648316543557}"/>
              </a:ext>
            </a:extLst>
          </p:cNvPr>
          <p:cNvCxnSpPr/>
          <p:nvPr/>
        </p:nvCxnSpPr>
        <p:spPr>
          <a:xfrm flipH="1">
            <a:off x="5492234" y="1954943"/>
            <a:ext cx="269395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6038CF-C4DA-4846-AFA9-BE56AE7CF9EE}"/>
              </a:ext>
            </a:extLst>
          </p:cNvPr>
          <p:cNvCxnSpPr/>
          <p:nvPr/>
        </p:nvCxnSpPr>
        <p:spPr>
          <a:xfrm flipH="1">
            <a:off x="5336815" y="2057518"/>
            <a:ext cx="2680795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EFB5D41-8F4E-3244-B98D-F206297B1AA2}"/>
              </a:ext>
            </a:extLst>
          </p:cNvPr>
          <p:cNvCxnSpPr/>
          <p:nvPr/>
        </p:nvCxnSpPr>
        <p:spPr>
          <a:xfrm flipH="1">
            <a:off x="5157423" y="2163970"/>
            <a:ext cx="268878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F09FB1-BB43-3F47-8287-E4DB5961C91F}"/>
              </a:ext>
            </a:extLst>
          </p:cNvPr>
          <p:cNvCxnSpPr/>
          <p:nvPr/>
        </p:nvCxnSpPr>
        <p:spPr>
          <a:xfrm flipH="1">
            <a:off x="5004956" y="2262669"/>
            <a:ext cx="2688886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7547D1-AB81-9949-A34E-825A31229555}"/>
              </a:ext>
            </a:extLst>
          </p:cNvPr>
          <p:cNvCxnSpPr/>
          <p:nvPr/>
        </p:nvCxnSpPr>
        <p:spPr>
          <a:xfrm flipH="1">
            <a:off x="4834298" y="2365244"/>
            <a:ext cx="268024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79A874-0CB0-7F4C-AAD6-8657A8D7CF7B}"/>
              </a:ext>
            </a:extLst>
          </p:cNvPr>
          <p:cNvCxnSpPr/>
          <p:nvPr/>
        </p:nvCxnSpPr>
        <p:spPr>
          <a:xfrm flipH="1">
            <a:off x="4668394" y="2467820"/>
            <a:ext cx="2698510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3D0B90-75E4-B340-ADC7-FCBF3658FE75}"/>
              </a:ext>
            </a:extLst>
          </p:cNvPr>
          <p:cNvCxnSpPr/>
          <p:nvPr/>
        </p:nvCxnSpPr>
        <p:spPr>
          <a:xfrm flipH="1" flipV="1">
            <a:off x="4511230" y="2568755"/>
            <a:ext cx="2687954" cy="988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BB3C0C-37C0-B64C-8A90-F19EE7EA9468}"/>
              </a:ext>
            </a:extLst>
          </p:cNvPr>
          <p:cNvCxnSpPr/>
          <p:nvPr/>
        </p:nvCxnSpPr>
        <p:spPr>
          <a:xfrm flipH="1">
            <a:off x="4343464" y="2672969"/>
            <a:ext cx="2690152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23D3EF1-97DD-AE47-B251-9FE3A8DA3377}"/>
              </a:ext>
            </a:extLst>
          </p:cNvPr>
          <p:cNvCxnSpPr/>
          <p:nvPr/>
        </p:nvCxnSpPr>
        <p:spPr>
          <a:xfrm flipH="1">
            <a:off x="4175234" y="2775544"/>
            <a:ext cx="2693325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2FF171-B338-4448-A84F-8BDBF7A900B6}"/>
              </a:ext>
            </a:extLst>
          </p:cNvPr>
          <p:cNvCxnSpPr/>
          <p:nvPr/>
        </p:nvCxnSpPr>
        <p:spPr>
          <a:xfrm flipH="1">
            <a:off x="4010174" y="2878120"/>
            <a:ext cx="2693326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0A9ABC-652D-F04C-819A-48A586BEEED7}"/>
              </a:ext>
            </a:extLst>
          </p:cNvPr>
          <p:cNvCxnSpPr/>
          <p:nvPr/>
        </p:nvCxnSpPr>
        <p:spPr>
          <a:xfrm flipH="1">
            <a:off x="3845118" y="2980695"/>
            <a:ext cx="269650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9D28B8-3699-6F40-98F4-110601D32BE1}"/>
              </a:ext>
            </a:extLst>
          </p:cNvPr>
          <p:cNvCxnSpPr/>
          <p:nvPr/>
        </p:nvCxnSpPr>
        <p:spPr>
          <a:xfrm flipH="1">
            <a:off x="3683235" y="3079904"/>
            <a:ext cx="2696501" cy="3368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D51EA3-A149-2C45-BA6D-4ADC4F7FE65F}"/>
              </a:ext>
            </a:extLst>
          </p:cNvPr>
          <p:cNvCxnSpPr/>
          <p:nvPr/>
        </p:nvCxnSpPr>
        <p:spPr>
          <a:xfrm flipH="1">
            <a:off x="3515003" y="3185846"/>
            <a:ext cx="2686978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19C710-3BC8-A54A-B188-024BB3F77BC3}"/>
              </a:ext>
            </a:extLst>
          </p:cNvPr>
          <p:cNvCxnSpPr/>
          <p:nvPr/>
        </p:nvCxnSpPr>
        <p:spPr>
          <a:xfrm flipV="1">
            <a:off x="5977938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A1BB05-06C0-CF4C-8BF0-18A42191EFCF}"/>
              </a:ext>
            </a:extLst>
          </p:cNvPr>
          <p:cNvCxnSpPr/>
          <p:nvPr/>
        </p:nvCxnSpPr>
        <p:spPr>
          <a:xfrm flipV="1">
            <a:off x="5753894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0D5F0B-7B65-0A47-84A8-CB90AE4067DA}"/>
              </a:ext>
            </a:extLst>
          </p:cNvPr>
          <p:cNvCxnSpPr/>
          <p:nvPr/>
        </p:nvCxnSpPr>
        <p:spPr>
          <a:xfrm flipV="1">
            <a:off x="5529851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241FBB-B324-9F41-894A-63586A1C8B76}"/>
              </a:ext>
            </a:extLst>
          </p:cNvPr>
          <p:cNvCxnSpPr/>
          <p:nvPr/>
        </p:nvCxnSpPr>
        <p:spPr>
          <a:xfrm flipV="1">
            <a:off x="5305807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283B159-744A-2449-A6EB-A6F6E7517A28}"/>
              </a:ext>
            </a:extLst>
          </p:cNvPr>
          <p:cNvCxnSpPr/>
          <p:nvPr/>
        </p:nvCxnSpPr>
        <p:spPr>
          <a:xfrm flipV="1">
            <a:off x="5081763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E7C5D33-D85F-0B4A-B412-693B61823855}"/>
              </a:ext>
            </a:extLst>
          </p:cNvPr>
          <p:cNvCxnSpPr/>
          <p:nvPr/>
        </p:nvCxnSpPr>
        <p:spPr>
          <a:xfrm flipV="1">
            <a:off x="4857720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6B5D297-B644-5C47-8665-6EF6B8CD4F49}"/>
              </a:ext>
            </a:extLst>
          </p:cNvPr>
          <p:cNvCxnSpPr/>
          <p:nvPr/>
        </p:nvCxnSpPr>
        <p:spPr>
          <a:xfrm flipV="1">
            <a:off x="4633676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A367C1-E244-9A4C-9CA2-0CA9BE2A8D63}"/>
              </a:ext>
            </a:extLst>
          </p:cNvPr>
          <p:cNvCxnSpPr/>
          <p:nvPr/>
        </p:nvCxnSpPr>
        <p:spPr>
          <a:xfrm flipV="1">
            <a:off x="4409632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E15E10E-2365-494F-9C73-8AA57C203926}"/>
              </a:ext>
            </a:extLst>
          </p:cNvPr>
          <p:cNvCxnSpPr/>
          <p:nvPr/>
        </p:nvCxnSpPr>
        <p:spPr>
          <a:xfrm flipV="1">
            <a:off x="4185589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EFA82A6-DA53-5643-AB8B-D83C1EA91137}"/>
              </a:ext>
            </a:extLst>
          </p:cNvPr>
          <p:cNvCxnSpPr/>
          <p:nvPr/>
        </p:nvCxnSpPr>
        <p:spPr>
          <a:xfrm flipV="1">
            <a:off x="3961545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2EAEDB-62CB-F247-B290-873F9318990A}"/>
              </a:ext>
            </a:extLst>
          </p:cNvPr>
          <p:cNvCxnSpPr/>
          <p:nvPr/>
        </p:nvCxnSpPr>
        <p:spPr>
          <a:xfrm flipV="1">
            <a:off x="3737501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8DA9F1D-8002-1841-AED2-3B6BDF9E037F}"/>
              </a:ext>
            </a:extLst>
          </p:cNvPr>
          <p:cNvCxnSpPr/>
          <p:nvPr/>
        </p:nvCxnSpPr>
        <p:spPr>
          <a:xfrm flipV="1">
            <a:off x="3513458" y="1953641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CFFC8DAD-77B3-E44E-A123-39777EFB3077}"/>
              </a:ext>
            </a:extLst>
          </p:cNvPr>
          <p:cNvSpPr/>
          <p:nvPr/>
        </p:nvSpPr>
        <p:spPr>
          <a:xfrm>
            <a:off x="3515003" y="1953641"/>
            <a:ext cx="4671183" cy="1232205"/>
          </a:xfrm>
          <a:prstGeom prst="parallelogram">
            <a:avLst>
              <a:gd name="adj" fmla="val 160201"/>
            </a:avLst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953FF3E-C840-6646-95F3-3DDD4478EBD2}"/>
              </a:ext>
            </a:extLst>
          </p:cNvPr>
          <p:cNvSpPr txBox="1"/>
          <p:nvPr/>
        </p:nvSpPr>
        <p:spPr>
          <a:xfrm>
            <a:off x="3441739" y="2557789"/>
            <a:ext cx="469878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</a:t>
            </a:r>
            <a:r>
              <a:rPr lang="en-US" sz="2399" baseline="-250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43EF1FC-8C8A-3E45-A74E-D563F2171DE2}"/>
              </a:ext>
            </a:extLst>
          </p:cNvPr>
          <p:cNvSpPr txBox="1"/>
          <p:nvPr/>
        </p:nvSpPr>
        <p:spPr>
          <a:xfrm>
            <a:off x="7941854" y="1545674"/>
            <a:ext cx="356095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136" name="Text Box 25">
            <a:extLst>
              <a:ext uri="{FF2B5EF4-FFF2-40B4-BE49-F238E27FC236}">
                <a16:creationId xmlns:a16="http://schemas.microsoft.com/office/drawing/2014/main" id="{93C9E4E9-AC41-4C46-97E6-974F26233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264" y="1756789"/>
            <a:ext cx="10839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126"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Main grid</a:t>
            </a:r>
          </a:p>
        </p:txBody>
      </p:sp>
      <p:sp>
        <p:nvSpPr>
          <p:cNvPr id="137" name="Line 26">
            <a:extLst>
              <a:ext uri="{FF2B5EF4-FFF2-40B4-BE49-F238E27FC236}">
                <a16:creationId xmlns:a16="http://schemas.microsoft.com/office/drawing/2014/main" id="{7AF08BE8-6ECB-6F4E-A5FA-BC9863D0D2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52822" y="2027911"/>
            <a:ext cx="1846136" cy="59598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52EEBBC-9E2B-E74C-A0B4-EFB5A4059E52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B18C4B9-9122-174B-A6CB-A131959212D8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0C72C96-AEC4-6640-BFB3-289791ADF20B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DBD53725-8320-FD4C-9BB6-1365EFFD08B7}"/>
              </a:ext>
            </a:extLst>
          </p:cNvPr>
          <p:cNvGrpSpPr>
            <a:grpSpLocks noChangeAspect="1"/>
          </p:cNvGrpSpPr>
          <p:nvPr/>
        </p:nvGrpSpPr>
        <p:grpSpPr>
          <a:xfrm>
            <a:off x="5072744" y="2362200"/>
            <a:ext cx="1539299" cy="406446"/>
            <a:chOff x="4201886" y="3770906"/>
            <a:chExt cx="4614440" cy="1218426"/>
          </a:xfrm>
        </p:grpSpPr>
        <p:sp>
          <p:nvSpPr>
            <p:cNvPr id="151" name="Parallelogram 150">
              <a:extLst>
                <a:ext uri="{FF2B5EF4-FFF2-40B4-BE49-F238E27FC236}">
                  <a16:creationId xmlns:a16="http://schemas.microsoft.com/office/drawing/2014/main" id="{1DE6E8E1-7C91-164D-8539-6B69932306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2771" y="3770906"/>
              <a:ext cx="4593772" cy="1211785"/>
            </a:xfrm>
            <a:prstGeom prst="parallelogram">
              <a:avLst>
                <a:gd name="adj" fmla="val 160201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eaLnBrk="0" hangingPunct="0"/>
              <a:endParaRPr lang="en-US" sz="1600">
                <a:solidFill>
                  <a:srgbClr val="FFFFFF"/>
                </a:solidFill>
                <a:latin typeface="Helvetica"/>
                <a:ea typeface="ＭＳ Ｐゴシック"/>
              </a:endParaRPr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25477709-B637-5A44-BF10-8FE9AAD8A3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01886" y="3772095"/>
              <a:ext cx="4614440" cy="1217237"/>
              <a:chOff x="4201886" y="3772096"/>
              <a:chExt cx="4614441" cy="1217237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EDFC2C74-7B14-CD4C-A372-D9339512B6EC}"/>
                  </a:ext>
                </a:extLst>
              </p:cNvPr>
              <p:cNvCxnSpPr/>
              <p:nvPr/>
            </p:nvCxnSpPr>
            <p:spPr>
              <a:xfrm flipH="1">
                <a:off x="5875834" y="3936675"/>
                <a:ext cx="2675386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BACB21CA-75A5-8640-B532-8A32B94BE665}"/>
                  </a:ext>
                </a:extLst>
              </p:cNvPr>
              <p:cNvCxnSpPr/>
              <p:nvPr/>
            </p:nvCxnSpPr>
            <p:spPr>
              <a:xfrm flipH="1">
                <a:off x="5631496" y="4094181"/>
                <a:ext cx="2683356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60C773E5-C1BD-A84F-9282-F02E035DC5F6}"/>
                  </a:ext>
                </a:extLst>
              </p:cNvPr>
              <p:cNvCxnSpPr/>
              <p:nvPr/>
            </p:nvCxnSpPr>
            <p:spPr>
              <a:xfrm flipH="1">
                <a:off x="5381364" y="4240216"/>
                <a:ext cx="2683461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E55E60F-ADE1-3D44-BD68-57B47EC54DF8}"/>
                  </a:ext>
                </a:extLst>
              </p:cNvPr>
              <p:cNvCxnSpPr/>
              <p:nvPr/>
            </p:nvCxnSpPr>
            <p:spPr>
              <a:xfrm flipH="1">
                <a:off x="5156616" y="4391985"/>
                <a:ext cx="2674833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A4509530-1E69-F641-B452-87E70F8E66F1}"/>
                  </a:ext>
                </a:extLst>
              </p:cNvPr>
              <p:cNvCxnSpPr/>
              <p:nvPr/>
            </p:nvCxnSpPr>
            <p:spPr>
              <a:xfrm flipH="1">
                <a:off x="4903963" y="4543756"/>
                <a:ext cx="2693065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C1DF5930-7A15-5543-99C7-5AADCD63901D}"/>
                  </a:ext>
                </a:extLst>
              </p:cNvPr>
              <p:cNvCxnSpPr/>
              <p:nvPr/>
            </p:nvCxnSpPr>
            <p:spPr>
              <a:xfrm flipH="1" flipV="1">
                <a:off x="4670918" y="4693099"/>
                <a:ext cx="2682531" cy="146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F0BDECDF-857E-6444-9198-76FBBB90C349}"/>
                  </a:ext>
                </a:extLst>
              </p:cNvPr>
              <p:cNvCxnSpPr/>
              <p:nvPr/>
            </p:nvCxnSpPr>
            <p:spPr>
              <a:xfrm flipH="1">
                <a:off x="4427288" y="4847293"/>
                <a:ext cx="2684724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Parallelogram 177">
                <a:extLst>
                  <a:ext uri="{FF2B5EF4-FFF2-40B4-BE49-F238E27FC236}">
                    <a16:creationId xmlns:a16="http://schemas.microsoft.com/office/drawing/2014/main" id="{5F3349A6-2659-2A44-A470-2C0DB230BF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1886" y="3772095"/>
                <a:ext cx="4614440" cy="1217237"/>
              </a:xfrm>
              <a:prstGeom prst="parallelogram">
                <a:avLst>
                  <a:gd name="adj" fmla="val 160201"/>
                </a:avLst>
              </a:prstGeom>
              <a:noFill/>
              <a:ln w="28575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4AC3A429-B31A-6C46-A13F-966928FD23A3}"/>
                  </a:ext>
                </a:extLst>
              </p:cNvPr>
              <p:cNvCxnSpPr/>
              <p:nvPr/>
            </p:nvCxnSpPr>
            <p:spPr>
              <a:xfrm flipV="1">
                <a:off x="6569593" y="3782980"/>
                <a:ext cx="1931763" cy="1202677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D96AF49F-67C8-0046-ADCF-2693AFA0AB5B}"/>
                  </a:ext>
                </a:extLst>
              </p:cNvPr>
              <p:cNvCxnSpPr/>
              <p:nvPr/>
            </p:nvCxnSpPr>
            <p:spPr>
              <a:xfrm flipV="1">
                <a:off x="6234459" y="3782980"/>
                <a:ext cx="1931763" cy="1202677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C8AE9DCA-7848-9C42-89CC-3EEFEDD3D3A1}"/>
                  </a:ext>
                </a:extLst>
              </p:cNvPr>
              <p:cNvCxnSpPr/>
              <p:nvPr/>
            </p:nvCxnSpPr>
            <p:spPr>
              <a:xfrm flipV="1">
                <a:off x="5899325" y="3782980"/>
                <a:ext cx="1931763" cy="1202677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7176F97D-7FCC-CE42-A42C-31A7118F9F6F}"/>
                  </a:ext>
                </a:extLst>
              </p:cNvPr>
              <p:cNvCxnSpPr/>
              <p:nvPr/>
            </p:nvCxnSpPr>
            <p:spPr>
              <a:xfrm flipV="1">
                <a:off x="5564191" y="3782980"/>
                <a:ext cx="1931763" cy="1202677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F186BFDD-B098-3146-9365-C5A7EC6DFFA4}"/>
                  </a:ext>
                </a:extLst>
              </p:cNvPr>
              <p:cNvCxnSpPr/>
              <p:nvPr/>
            </p:nvCxnSpPr>
            <p:spPr>
              <a:xfrm flipV="1">
                <a:off x="5229057" y="3782980"/>
                <a:ext cx="1931763" cy="1202677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A0F96CC-60DE-A64F-BC0C-D94CAA3533D3}"/>
                  </a:ext>
                </a:extLst>
              </p:cNvPr>
              <p:cNvCxnSpPr/>
              <p:nvPr/>
            </p:nvCxnSpPr>
            <p:spPr>
              <a:xfrm flipV="1">
                <a:off x="4893923" y="3782980"/>
                <a:ext cx="1931763" cy="1202677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702F4488-40F4-7E4D-844D-E362E8AF1ED6}"/>
                  </a:ext>
                </a:extLst>
              </p:cNvPr>
              <p:cNvCxnSpPr/>
              <p:nvPr/>
            </p:nvCxnSpPr>
            <p:spPr>
              <a:xfrm flipV="1">
                <a:off x="4558789" y="3782980"/>
                <a:ext cx="1931763" cy="1202677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AA1A2D20-B9A4-C34A-86D2-0EB8B0FF637A}"/>
              </a:ext>
            </a:extLst>
          </p:cNvPr>
          <p:cNvSpPr txBox="1"/>
          <p:nvPr/>
        </p:nvSpPr>
        <p:spPr>
          <a:xfrm>
            <a:off x="10151092" y="2558143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96" name="Text Box 25">
            <a:extLst>
              <a:ext uri="{FF2B5EF4-FFF2-40B4-BE49-F238E27FC236}">
                <a16:creationId xmlns:a16="http://schemas.microsoft.com/office/drawing/2014/main" id="{BAA9D77A-CB51-AB4E-9E23-E60E6D9CC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286" y="1016560"/>
            <a:ext cx="1742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126"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Refinement area</a:t>
            </a:r>
          </a:p>
        </p:txBody>
      </p:sp>
      <p:sp>
        <p:nvSpPr>
          <p:cNvPr id="197" name="Line 26">
            <a:extLst>
              <a:ext uri="{FF2B5EF4-FFF2-40B4-BE49-F238E27FC236}">
                <a16:creationId xmlns:a16="http://schemas.microsoft.com/office/drawing/2014/main" id="{43F1D820-1A91-A549-BD97-7C0E0FFC24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93971" y="1363882"/>
            <a:ext cx="1042244" cy="987432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D512089-80BF-1544-98A1-1C5A47E88894}"/>
              </a:ext>
            </a:extLst>
          </p:cNvPr>
          <p:cNvSpPr txBox="1"/>
          <p:nvPr/>
        </p:nvSpPr>
        <p:spPr>
          <a:xfrm>
            <a:off x="576870" y="6206383"/>
            <a:ext cx="9048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Franklin Gothic Book"/>
                <a:cs typeface="Franklin Gothic Book"/>
              </a:rPr>
              <a:t>1</a:t>
            </a:r>
            <a:r>
              <a:rPr lang="en-US" sz="1400" dirty="0">
                <a:latin typeface="Franklin Gothic Book"/>
                <a:cs typeface="Franklin Gothic Book"/>
              </a:rPr>
              <a:t>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J.-C. Adam, A. </a:t>
            </a:r>
            <a:r>
              <a:rPr lang="en-US" sz="1400" dirty="0" err="1">
                <a:latin typeface="Franklin Gothic Book"/>
                <a:cs typeface="Franklin Gothic Book"/>
              </a:rPr>
              <a:t>Héron</a:t>
            </a:r>
            <a:r>
              <a:rPr lang="en-US" sz="1400" dirty="0">
                <a:latin typeface="Franklin Gothic Book"/>
                <a:cs typeface="Franklin Gothic Book"/>
              </a:rPr>
              <a:t>, </a:t>
            </a:r>
            <a:r>
              <a:rPr lang="en-US" sz="1400" i="1" dirty="0">
                <a:latin typeface="Franklin Gothic Book"/>
                <a:cs typeface="Franklin Gothic Book"/>
              </a:rPr>
              <a:t>Computer Physics Comm.</a:t>
            </a:r>
            <a:r>
              <a:rPr lang="en-US" sz="1400" b="1" dirty="0">
                <a:latin typeface="Franklin Gothic Book"/>
                <a:cs typeface="Franklin Gothic Book"/>
              </a:rPr>
              <a:t> 164</a:t>
            </a:r>
            <a:r>
              <a:rPr lang="en-US" sz="1400" dirty="0">
                <a:latin typeface="Franklin Gothic Book"/>
                <a:cs typeface="Franklin Gothic Book"/>
              </a:rPr>
              <a:t>, 171-177 (2004).</a:t>
            </a:r>
          </a:p>
          <a:p>
            <a:r>
              <a:rPr lang="en-US" sz="1400" baseline="30000" dirty="0">
                <a:latin typeface="Franklin Gothic Book"/>
                <a:cs typeface="Franklin Gothic Book"/>
              </a:rPr>
              <a:t>2</a:t>
            </a:r>
            <a:r>
              <a:rPr lang="en-US" sz="1400" dirty="0">
                <a:latin typeface="Franklin Gothic Book"/>
                <a:cs typeface="Franklin Gothic Book"/>
              </a:rPr>
              <a:t>J.-L. Vay, D. P. Grote, R. H. Cohen, &amp; A. Friedman, </a:t>
            </a:r>
            <a:r>
              <a:rPr lang="en-US" sz="1400" i="1" dirty="0">
                <a:latin typeface="Franklin Gothic Book"/>
                <a:cs typeface="Franklin Gothic Book"/>
              </a:rPr>
              <a:t>Computational Science &amp; Discovery </a:t>
            </a:r>
            <a:r>
              <a:rPr lang="en-US" sz="1400" b="1" dirty="0">
                <a:latin typeface="Franklin Gothic Book"/>
                <a:cs typeface="Franklin Gothic Book"/>
              </a:rPr>
              <a:t>5</a:t>
            </a:r>
            <a:r>
              <a:rPr lang="en-US" sz="1400" dirty="0">
                <a:latin typeface="Franklin Gothic Book"/>
                <a:cs typeface="Franklin Gothic Book"/>
              </a:rPr>
              <a:t>, 014019 (2012).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359425-DD76-F644-96A2-D53B27905898}"/>
              </a:ext>
            </a:extLst>
          </p:cNvPr>
          <p:cNvSpPr txBox="1"/>
          <p:nvPr/>
        </p:nvSpPr>
        <p:spPr>
          <a:xfrm>
            <a:off x="321917" y="1075076"/>
            <a:ext cx="3224349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Need to avoid spurious: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self-forces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wave reflections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dispersion mismatch</a:t>
            </a:r>
          </a:p>
        </p:txBody>
      </p:sp>
      <p:sp>
        <p:nvSpPr>
          <p:cNvPr id="67" name="Slide Number Placeholder 3">
            <a:extLst>
              <a:ext uri="{FF2B5EF4-FFF2-40B4-BE49-F238E27FC236}">
                <a16:creationId xmlns:a16="http://schemas.microsoft.com/office/drawing/2014/main" id="{AC189891-9255-1645-BBB0-2FDE27395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467093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ectangle 339">
            <a:extLst>
              <a:ext uri="{FF2B5EF4-FFF2-40B4-BE49-F238E27FC236}">
                <a16:creationId xmlns:a16="http://schemas.microsoft.com/office/drawing/2014/main" id="{D5B1CDD4-9007-994C-ADD1-560361DFB3AE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0" y="198120"/>
            <a:ext cx="12031038" cy="929485"/>
          </a:xfrm>
        </p:spPr>
        <p:txBody>
          <a:bodyPr/>
          <a:lstStyle/>
          <a:p>
            <a:r>
              <a:rPr lang="en-US" dirty="0"/>
              <a:t>Mesh refinement requires special algorithm</a:t>
            </a:r>
            <a:r>
              <a:rPr lang="en-US" baseline="30000" dirty="0"/>
              <a:t>1,2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1917" y="1075076"/>
            <a:ext cx="32243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Need to avoid spurious: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self-forces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wave reflections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dispersion mismatch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dirty="0">
                <a:sym typeface="Wingdings"/>
              </a:rPr>
              <a:t>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buffer regions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multiple grids with PMLs around patches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 err="1"/>
              <a:t>subcycling</a:t>
            </a:r>
            <a:r>
              <a:rPr lang="en-US" sz="1600" dirty="0"/>
              <a:t>/pseudo-spectral solvers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64240" y="3810000"/>
            <a:ext cx="172720" cy="3657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36400" y="4511040"/>
            <a:ext cx="172720" cy="3657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65840" y="4876800"/>
            <a:ext cx="172720" cy="3657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17189" y="3039076"/>
            <a:ext cx="4929351" cy="590931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/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Substitution: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F</a:t>
            </a:r>
            <a:r>
              <a:rPr lang="en-US" baseline="30000" dirty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n+1</a:t>
            </a:r>
            <a:r>
              <a:rPr lang="en-US" dirty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(a) = </a:t>
            </a:r>
            <a:r>
              <a:rPr lang="en-US" b="1" dirty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[</a:t>
            </a:r>
            <a:r>
              <a:rPr lang="en-US" dirty="0" err="1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F</a:t>
            </a:r>
            <a:r>
              <a:rPr lang="en-US" baseline="30000" dirty="0" err="1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(a)-F</a:t>
            </a:r>
            <a:r>
              <a:rPr lang="en-US" baseline="30000" dirty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n+1</a:t>
            </a:r>
            <a:r>
              <a:rPr lang="en-US" dirty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(c)]+F</a:t>
            </a:r>
            <a:r>
              <a:rPr lang="en-US" baseline="30000" dirty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n+1</a:t>
            </a:r>
            <a:r>
              <a:rPr lang="en-US" dirty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(r)</a:t>
            </a: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0B4EB8B0-B4C0-4743-8252-6170CAE7F30F}"/>
              </a:ext>
            </a:extLst>
          </p:cNvPr>
          <p:cNvGrpSpPr/>
          <p:nvPr/>
        </p:nvGrpSpPr>
        <p:grpSpPr>
          <a:xfrm>
            <a:off x="8433803" y="1359381"/>
            <a:ext cx="2721833" cy="1076937"/>
            <a:chOff x="7541174" y="4483581"/>
            <a:chExt cx="2721833" cy="1076937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65727B8-8C31-3F43-BE98-D422A05DBAF8}"/>
                </a:ext>
              </a:extLst>
            </p:cNvPr>
            <p:cNvCxnSpPr/>
            <p:nvPr/>
          </p:nvCxnSpPr>
          <p:spPr>
            <a:xfrm flipV="1">
              <a:off x="7611163" y="4676582"/>
              <a:ext cx="265514" cy="644"/>
            </a:xfrm>
            <a:prstGeom prst="line">
              <a:avLst/>
            </a:prstGeom>
            <a:ln w="5715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19B4316-1289-1A46-B6C3-DF126B92A680}"/>
                </a:ext>
              </a:extLst>
            </p:cNvPr>
            <p:cNvSpPr txBox="1"/>
            <p:nvPr/>
          </p:nvSpPr>
          <p:spPr>
            <a:xfrm>
              <a:off x="7541174" y="4483581"/>
              <a:ext cx="2721833" cy="10769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914126" eaLnBrk="0" hangingPunct="0">
                <a:tabLst>
                  <a:tab pos="168225" algn="l"/>
                </a:tabLst>
              </a:pPr>
              <a:r>
                <a:rPr lang="en-US" sz="1600" dirty="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	   absorbing layer (PML)</a:t>
              </a:r>
            </a:p>
            <a:p>
              <a:pPr defTabSz="914126" eaLnBrk="0" hangingPunct="0">
                <a:tabLst>
                  <a:tab pos="168225" algn="l"/>
                </a:tabLst>
              </a:pPr>
              <a:r>
                <a:rPr lang="en-US" sz="1600" dirty="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a =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auxilliary</a:t>
              </a:r>
              <a:endPara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  <a:p>
              <a:pPr defTabSz="914126" eaLnBrk="0" hangingPunct="0">
                <a:tabLst>
                  <a:tab pos="168225" algn="l"/>
                </a:tabLst>
              </a:pPr>
              <a:r>
                <a:rPr lang="en-US" sz="1600" dirty="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f	= fine</a:t>
              </a:r>
            </a:p>
            <a:p>
              <a:pPr defTabSz="914126" eaLnBrk="0" hangingPunct="0">
                <a:tabLst>
                  <a:tab pos="168225" algn="l"/>
                </a:tabLst>
              </a:pPr>
              <a:r>
                <a:rPr lang="en-US" sz="1600" dirty="0">
                  <a:solidFill>
                    <a:srgbClr val="000000"/>
                  </a:solidFill>
                  <a:ea typeface="ＭＳ Ｐゴシック" charset="0"/>
                  <a:cs typeface="ＭＳ Ｐゴシック" charset="0"/>
                </a:rPr>
                <a:t>c	= coarse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52EEBBC-9E2B-E74C-A0B4-EFB5A4059E52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B18C4B9-9122-174B-A6CB-A131959212D8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0C72C96-AEC4-6640-BFB3-289791ADF20B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Parallelogram 148">
            <a:extLst>
              <a:ext uri="{FF2B5EF4-FFF2-40B4-BE49-F238E27FC236}">
                <a16:creationId xmlns:a16="http://schemas.microsoft.com/office/drawing/2014/main" id="{B66C98EF-B462-E042-B711-D2A6073AAD3E}"/>
              </a:ext>
            </a:extLst>
          </p:cNvPr>
          <p:cNvSpPr/>
          <p:nvPr/>
        </p:nvSpPr>
        <p:spPr>
          <a:xfrm>
            <a:off x="3188670" y="4035014"/>
            <a:ext cx="4671184" cy="1232205"/>
          </a:xfrm>
          <a:prstGeom prst="parallelogram">
            <a:avLst>
              <a:gd name="adj" fmla="val 160201"/>
            </a:avLst>
          </a:prstGeom>
          <a:solidFill>
            <a:srgbClr val="FFFFFF"/>
          </a:solidFill>
          <a:ln w="28575" cmpd="sng">
            <a:noFill/>
          </a:ln>
          <a:effectLst>
            <a:outerShdw blurRad="136525" dist="330200" dir="5400000" algn="tl" rotWithShape="0">
              <a:schemeClr val="accent1">
                <a:alpha val="2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B8BE4296-5B5F-724C-9FB3-0E04A8B9F551}"/>
              </a:ext>
            </a:extLst>
          </p:cNvPr>
          <p:cNvCxnSpPr/>
          <p:nvPr/>
        </p:nvCxnSpPr>
        <p:spPr>
          <a:xfrm flipV="1">
            <a:off x="5883744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EB72C79C-7487-4C46-BF09-03091AD9753E}"/>
              </a:ext>
            </a:extLst>
          </p:cNvPr>
          <p:cNvCxnSpPr/>
          <p:nvPr/>
        </p:nvCxnSpPr>
        <p:spPr>
          <a:xfrm flipH="1">
            <a:off x="5173996" y="4037442"/>
            <a:ext cx="269395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1E3B0A5-000B-254C-B668-25EC623EDADA}"/>
              </a:ext>
            </a:extLst>
          </p:cNvPr>
          <p:cNvCxnSpPr/>
          <p:nvPr/>
        </p:nvCxnSpPr>
        <p:spPr>
          <a:xfrm flipH="1">
            <a:off x="5018577" y="4140017"/>
            <a:ext cx="2680795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2482FF1-AE61-C340-B92C-E0313744E6C0}"/>
              </a:ext>
            </a:extLst>
          </p:cNvPr>
          <p:cNvCxnSpPr/>
          <p:nvPr/>
        </p:nvCxnSpPr>
        <p:spPr>
          <a:xfrm flipH="1">
            <a:off x="4839185" y="4246468"/>
            <a:ext cx="268878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9FB4BE9B-CEFF-C24C-B6CF-98375F75F8A5}"/>
              </a:ext>
            </a:extLst>
          </p:cNvPr>
          <p:cNvCxnSpPr/>
          <p:nvPr/>
        </p:nvCxnSpPr>
        <p:spPr>
          <a:xfrm flipH="1">
            <a:off x="4686720" y="4345167"/>
            <a:ext cx="2688886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7A050229-3721-804D-BA87-F3B0DBE8C3FD}"/>
              </a:ext>
            </a:extLst>
          </p:cNvPr>
          <p:cNvCxnSpPr/>
          <p:nvPr/>
        </p:nvCxnSpPr>
        <p:spPr>
          <a:xfrm flipH="1">
            <a:off x="4516059" y="4447743"/>
            <a:ext cx="268024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4D8865F2-DA68-7540-B8E8-94F8F66DFCB8}"/>
              </a:ext>
            </a:extLst>
          </p:cNvPr>
          <p:cNvCxnSpPr/>
          <p:nvPr/>
        </p:nvCxnSpPr>
        <p:spPr>
          <a:xfrm flipH="1">
            <a:off x="4350156" y="4550318"/>
            <a:ext cx="2698510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D9001C1F-EC99-9B42-9500-E72923B20995}"/>
              </a:ext>
            </a:extLst>
          </p:cNvPr>
          <p:cNvCxnSpPr>
            <a:stCxn id="176" idx="2"/>
          </p:cNvCxnSpPr>
          <p:nvPr/>
        </p:nvCxnSpPr>
        <p:spPr>
          <a:xfrm flipH="1" flipV="1">
            <a:off x="4192994" y="4651254"/>
            <a:ext cx="2687954" cy="988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5951E65-B9C9-304E-91C2-79F73D8EE7C9}"/>
              </a:ext>
            </a:extLst>
          </p:cNvPr>
          <p:cNvCxnSpPr/>
          <p:nvPr/>
        </p:nvCxnSpPr>
        <p:spPr>
          <a:xfrm flipH="1">
            <a:off x="4025225" y="4755468"/>
            <a:ext cx="2690152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6F5AF03A-0E25-7844-ABD2-D88A3195CDD1}"/>
              </a:ext>
            </a:extLst>
          </p:cNvPr>
          <p:cNvCxnSpPr/>
          <p:nvPr/>
        </p:nvCxnSpPr>
        <p:spPr>
          <a:xfrm flipH="1">
            <a:off x="3856995" y="4858043"/>
            <a:ext cx="2693326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ED9608D9-0993-8A43-AB3E-04640F386EE6}"/>
              </a:ext>
            </a:extLst>
          </p:cNvPr>
          <p:cNvCxnSpPr/>
          <p:nvPr/>
        </p:nvCxnSpPr>
        <p:spPr>
          <a:xfrm flipH="1">
            <a:off x="3691937" y="4960618"/>
            <a:ext cx="2693327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282507AC-AA29-4447-8E0F-C7C67972E086}"/>
              </a:ext>
            </a:extLst>
          </p:cNvPr>
          <p:cNvCxnSpPr/>
          <p:nvPr/>
        </p:nvCxnSpPr>
        <p:spPr>
          <a:xfrm flipH="1">
            <a:off x="3526880" y="5063193"/>
            <a:ext cx="269650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856A6CA5-97FD-0B41-9261-92DEC1D5EB8B}"/>
              </a:ext>
            </a:extLst>
          </p:cNvPr>
          <p:cNvCxnSpPr/>
          <p:nvPr/>
        </p:nvCxnSpPr>
        <p:spPr>
          <a:xfrm flipH="1">
            <a:off x="3364997" y="5162401"/>
            <a:ext cx="2696501" cy="3368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09457DF3-2A58-F542-951A-A82FF014DC61}"/>
              </a:ext>
            </a:extLst>
          </p:cNvPr>
          <p:cNvCxnSpPr/>
          <p:nvPr/>
        </p:nvCxnSpPr>
        <p:spPr>
          <a:xfrm flipH="1">
            <a:off x="3196766" y="5268344"/>
            <a:ext cx="2686978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2C839B58-A2EA-524A-8B2B-58ABCB396769}"/>
              </a:ext>
            </a:extLst>
          </p:cNvPr>
          <p:cNvCxnSpPr/>
          <p:nvPr/>
        </p:nvCxnSpPr>
        <p:spPr>
          <a:xfrm flipV="1">
            <a:off x="5659700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5DA62EBB-FE83-3749-8186-4A5344525DB9}"/>
              </a:ext>
            </a:extLst>
          </p:cNvPr>
          <p:cNvCxnSpPr/>
          <p:nvPr/>
        </p:nvCxnSpPr>
        <p:spPr>
          <a:xfrm flipV="1">
            <a:off x="5435656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81486148-29C0-5D48-9E08-AAF68EE59B6F}"/>
              </a:ext>
            </a:extLst>
          </p:cNvPr>
          <p:cNvCxnSpPr/>
          <p:nvPr/>
        </p:nvCxnSpPr>
        <p:spPr>
          <a:xfrm flipV="1">
            <a:off x="5211612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06388173-D681-3C43-895B-F87DDDA9127A}"/>
              </a:ext>
            </a:extLst>
          </p:cNvPr>
          <p:cNvCxnSpPr/>
          <p:nvPr/>
        </p:nvCxnSpPr>
        <p:spPr>
          <a:xfrm flipV="1">
            <a:off x="4987569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C2033014-FCD0-9348-AE27-B93D119B7048}"/>
              </a:ext>
            </a:extLst>
          </p:cNvPr>
          <p:cNvCxnSpPr/>
          <p:nvPr/>
        </p:nvCxnSpPr>
        <p:spPr>
          <a:xfrm flipV="1">
            <a:off x="4763525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EA9E7452-111E-2D4C-BDFA-601876DDA484}"/>
              </a:ext>
            </a:extLst>
          </p:cNvPr>
          <p:cNvCxnSpPr/>
          <p:nvPr/>
        </p:nvCxnSpPr>
        <p:spPr>
          <a:xfrm flipV="1">
            <a:off x="4539481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37584D74-8291-C146-AEAC-5824C2598B70}"/>
              </a:ext>
            </a:extLst>
          </p:cNvPr>
          <p:cNvCxnSpPr/>
          <p:nvPr/>
        </p:nvCxnSpPr>
        <p:spPr>
          <a:xfrm flipV="1">
            <a:off x="4315438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C0777E7A-6095-304D-A36B-26B29C06D985}"/>
              </a:ext>
            </a:extLst>
          </p:cNvPr>
          <p:cNvCxnSpPr/>
          <p:nvPr/>
        </p:nvCxnSpPr>
        <p:spPr>
          <a:xfrm flipV="1">
            <a:off x="4091394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DBE5D5E8-5C9D-EA49-A4EA-4978DDC1D5A9}"/>
              </a:ext>
            </a:extLst>
          </p:cNvPr>
          <p:cNvCxnSpPr/>
          <p:nvPr/>
        </p:nvCxnSpPr>
        <p:spPr>
          <a:xfrm flipV="1">
            <a:off x="3867350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918EA330-59B3-AB4F-AF87-45FE9872089E}"/>
              </a:ext>
            </a:extLst>
          </p:cNvPr>
          <p:cNvCxnSpPr/>
          <p:nvPr/>
        </p:nvCxnSpPr>
        <p:spPr>
          <a:xfrm flipV="1">
            <a:off x="3643307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B32E344B-11BD-CA46-AA2E-1814844E59E7}"/>
              </a:ext>
            </a:extLst>
          </p:cNvPr>
          <p:cNvCxnSpPr/>
          <p:nvPr/>
        </p:nvCxnSpPr>
        <p:spPr>
          <a:xfrm flipV="1">
            <a:off x="3419263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AA40BB9E-2F52-A04C-82EA-5EECF3FF00D9}"/>
              </a:ext>
            </a:extLst>
          </p:cNvPr>
          <p:cNvCxnSpPr/>
          <p:nvPr/>
        </p:nvCxnSpPr>
        <p:spPr>
          <a:xfrm flipV="1">
            <a:off x="3195219" y="4036139"/>
            <a:ext cx="1984204" cy="123220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Parallelogram 175">
            <a:extLst>
              <a:ext uri="{FF2B5EF4-FFF2-40B4-BE49-F238E27FC236}">
                <a16:creationId xmlns:a16="http://schemas.microsoft.com/office/drawing/2014/main" id="{6EA9E95F-D56F-784F-982E-294AE6D42081}"/>
              </a:ext>
            </a:extLst>
          </p:cNvPr>
          <p:cNvSpPr/>
          <p:nvPr/>
        </p:nvSpPr>
        <p:spPr>
          <a:xfrm>
            <a:off x="3196766" y="4036139"/>
            <a:ext cx="4671184" cy="1232205"/>
          </a:xfrm>
          <a:prstGeom prst="parallelogram">
            <a:avLst>
              <a:gd name="adj" fmla="val 160201"/>
            </a:avLst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335E6660-C300-4843-A5A0-A6014ADB8E6E}"/>
              </a:ext>
            </a:extLst>
          </p:cNvPr>
          <p:cNvCxnSpPr/>
          <p:nvPr/>
        </p:nvCxnSpPr>
        <p:spPr>
          <a:xfrm flipV="1">
            <a:off x="4360548" y="3390899"/>
            <a:ext cx="3174" cy="1568042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FEA9F5CD-EAA1-C243-A6D8-9792E721EBF3}"/>
              </a:ext>
            </a:extLst>
          </p:cNvPr>
          <p:cNvCxnSpPr/>
          <p:nvPr/>
        </p:nvCxnSpPr>
        <p:spPr>
          <a:xfrm flipV="1">
            <a:off x="6696740" y="2781458"/>
            <a:ext cx="3174" cy="1568042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7091F100-F519-194A-94C9-97C2F75D9D0D}"/>
              </a:ext>
            </a:extLst>
          </p:cNvPr>
          <p:cNvCxnSpPr/>
          <p:nvPr/>
        </p:nvCxnSpPr>
        <p:spPr>
          <a:xfrm flipV="1">
            <a:off x="5354064" y="3286151"/>
            <a:ext cx="0" cy="105382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Parallelogram 179">
            <a:extLst>
              <a:ext uri="{FF2B5EF4-FFF2-40B4-BE49-F238E27FC236}">
                <a16:creationId xmlns:a16="http://schemas.microsoft.com/office/drawing/2014/main" id="{E93F7759-CA9D-AE4B-BB08-5E747D328432}"/>
              </a:ext>
            </a:extLst>
          </p:cNvPr>
          <p:cNvSpPr/>
          <p:nvPr/>
        </p:nvSpPr>
        <p:spPr>
          <a:xfrm>
            <a:off x="4360473" y="3304841"/>
            <a:ext cx="2335592" cy="616103"/>
          </a:xfrm>
          <a:prstGeom prst="parallelogram">
            <a:avLst>
              <a:gd name="adj" fmla="val 160201"/>
            </a:avLst>
          </a:prstGeom>
          <a:solidFill>
            <a:srgbClr val="FFFFFF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1A12FDF6-66CE-AE47-AB32-E1886E04B6D3}"/>
              </a:ext>
            </a:extLst>
          </p:cNvPr>
          <p:cNvCxnSpPr/>
          <p:nvPr/>
        </p:nvCxnSpPr>
        <p:spPr>
          <a:xfrm flipV="1">
            <a:off x="5700788" y="3308016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DC6BB772-BEEB-404B-A2AB-DD3BF02423A5}"/>
              </a:ext>
            </a:extLst>
          </p:cNvPr>
          <p:cNvCxnSpPr/>
          <p:nvPr/>
        </p:nvCxnSpPr>
        <p:spPr>
          <a:xfrm flipH="1">
            <a:off x="5345913" y="3308667"/>
            <a:ext cx="1346977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126232DC-D60D-914D-985F-B2E0BDF41842}"/>
              </a:ext>
            </a:extLst>
          </p:cNvPr>
          <p:cNvCxnSpPr/>
          <p:nvPr/>
        </p:nvCxnSpPr>
        <p:spPr>
          <a:xfrm flipH="1">
            <a:off x="5178508" y="3413180"/>
            <a:ext cx="134439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13491C1D-D6F6-3446-8F37-3A7D95C93556}"/>
              </a:ext>
            </a:extLst>
          </p:cNvPr>
          <p:cNvCxnSpPr/>
          <p:nvPr/>
        </p:nvCxnSpPr>
        <p:spPr>
          <a:xfrm flipH="1">
            <a:off x="5016945" y="3513818"/>
            <a:ext cx="134012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A44799FE-2CD0-8D49-A09A-69340A6B976C}"/>
              </a:ext>
            </a:extLst>
          </p:cNvPr>
          <p:cNvCxnSpPr>
            <a:stCxn id="195" idx="2"/>
          </p:cNvCxnSpPr>
          <p:nvPr/>
        </p:nvCxnSpPr>
        <p:spPr>
          <a:xfrm flipH="1" flipV="1">
            <a:off x="4855412" y="3615573"/>
            <a:ext cx="1343977" cy="494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C48BF3D-60E8-014F-93E3-CFB8E81E9990}"/>
              </a:ext>
            </a:extLst>
          </p:cNvPr>
          <p:cNvCxnSpPr/>
          <p:nvPr/>
        </p:nvCxnSpPr>
        <p:spPr>
          <a:xfrm flipH="1">
            <a:off x="4687413" y="3718968"/>
            <a:ext cx="134666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BF731980-207E-1448-A067-0A198EBBBB79}"/>
              </a:ext>
            </a:extLst>
          </p:cNvPr>
          <p:cNvCxnSpPr/>
          <p:nvPr/>
        </p:nvCxnSpPr>
        <p:spPr>
          <a:xfrm flipH="1">
            <a:off x="4522356" y="3821543"/>
            <a:ext cx="134825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2C3D763E-EEAC-4F4D-93F6-9ABD7C02CD50}"/>
              </a:ext>
            </a:extLst>
          </p:cNvPr>
          <p:cNvCxnSpPr/>
          <p:nvPr/>
        </p:nvCxnSpPr>
        <p:spPr>
          <a:xfrm flipH="1">
            <a:off x="4357299" y="3924118"/>
            <a:ext cx="1343489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74CAE08-8329-9E4A-B284-A52943CD7FF5}"/>
              </a:ext>
            </a:extLst>
          </p:cNvPr>
          <p:cNvCxnSpPr/>
          <p:nvPr/>
        </p:nvCxnSpPr>
        <p:spPr>
          <a:xfrm flipV="1">
            <a:off x="5476743" y="3308016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E131BB0A-AD92-5D42-85E5-C6AC3ACE11C3}"/>
              </a:ext>
            </a:extLst>
          </p:cNvPr>
          <p:cNvCxnSpPr/>
          <p:nvPr/>
        </p:nvCxnSpPr>
        <p:spPr>
          <a:xfrm flipV="1">
            <a:off x="5252700" y="3308016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907D7FEA-776A-BD40-9632-6668EE842BCF}"/>
              </a:ext>
            </a:extLst>
          </p:cNvPr>
          <p:cNvCxnSpPr/>
          <p:nvPr/>
        </p:nvCxnSpPr>
        <p:spPr>
          <a:xfrm flipV="1">
            <a:off x="5028656" y="3308016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21F0C70B-FB69-C747-B929-21D1FF11C3C2}"/>
              </a:ext>
            </a:extLst>
          </p:cNvPr>
          <p:cNvCxnSpPr/>
          <p:nvPr/>
        </p:nvCxnSpPr>
        <p:spPr>
          <a:xfrm flipV="1">
            <a:off x="4804612" y="3308016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04FB9C20-D7CD-C843-8844-31074F5FC992}"/>
              </a:ext>
            </a:extLst>
          </p:cNvPr>
          <p:cNvCxnSpPr/>
          <p:nvPr/>
        </p:nvCxnSpPr>
        <p:spPr>
          <a:xfrm flipV="1">
            <a:off x="4580569" y="3308016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CC06124F-B4A6-8B41-B28A-9E0A7C7ADA93}"/>
              </a:ext>
            </a:extLst>
          </p:cNvPr>
          <p:cNvCxnSpPr/>
          <p:nvPr/>
        </p:nvCxnSpPr>
        <p:spPr>
          <a:xfrm flipV="1">
            <a:off x="4356525" y="3308016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Parallelogram 194">
            <a:extLst>
              <a:ext uri="{FF2B5EF4-FFF2-40B4-BE49-F238E27FC236}">
                <a16:creationId xmlns:a16="http://schemas.microsoft.com/office/drawing/2014/main" id="{25951B48-AFF2-824C-B657-8830EDB72014}"/>
              </a:ext>
            </a:extLst>
          </p:cNvPr>
          <p:cNvSpPr/>
          <p:nvPr/>
        </p:nvSpPr>
        <p:spPr>
          <a:xfrm>
            <a:off x="4357299" y="3308016"/>
            <a:ext cx="2335592" cy="616103"/>
          </a:xfrm>
          <a:prstGeom prst="parallelogram">
            <a:avLst>
              <a:gd name="adj" fmla="val 160201"/>
            </a:avLst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196" name="Parallelogram 195">
            <a:extLst>
              <a:ext uri="{FF2B5EF4-FFF2-40B4-BE49-F238E27FC236}">
                <a16:creationId xmlns:a16="http://schemas.microsoft.com/office/drawing/2014/main" id="{3AE0B412-BEDC-854E-A108-C2C338F746EC}"/>
              </a:ext>
            </a:extLst>
          </p:cNvPr>
          <p:cNvSpPr/>
          <p:nvPr/>
        </p:nvSpPr>
        <p:spPr>
          <a:xfrm>
            <a:off x="4360473" y="3042973"/>
            <a:ext cx="2335592" cy="616103"/>
          </a:xfrm>
          <a:prstGeom prst="parallelogram">
            <a:avLst>
              <a:gd name="adj" fmla="val 160201"/>
            </a:avLst>
          </a:prstGeom>
          <a:solidFill>
            <a:srgbClr val="FFFFFF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7937321D-B8E0-644B-B26F-0DFA89CBFB26}"/>
              </a:ext>
            </a:extLst>
          </p:cNvPr>
          <p:cNvCxnSpPr/>
          <p:nvPr/>
        </p:nvCxnSpPr>
        <p:spPr>
          <a:xfrm flipV="1">
            <a:off x="5703962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884D15F-E750-7545-B748-9637D8685618}"/>
              </a:ext>
            </a:extLst>
          </p:cNvPr>
          <p:cNvCxnSpPr/>
          <p:nvPr/>
        </p:nvCxnSpPr>
        <p:spPr>
          <a:xfrm flipH="1">
            <a:off x="5349087" y="3046799"/>
            <a:ext cx="1346977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053D3F25-8617-1E49-B6E1-92B5547B0CF6}"/>
              </a:ext>
            </a:extLst>
          </p:cNvPr>
          <p:cNvCxnSpPr/>
          <p:nvPr/>
        </p:nvCxnSpPr>
        <p:spPr>
          <a:xfrm flipH="1">
            <a:off x="5271378" y="3098086"/>
            <a:ext cx="1340398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DD8D2812-63A7-D644-9BAD-D86E6B5C4678}"/>
              </a:ext>
            </a:extLst>
          </p:cNvPr>
          <p:cNvCxnSpPr/>
          <p:nvPr/>
        </p:nvCxnSpPr>
        <p:spPr>
          <a:xfrm flipH="1">
            <a:off x="5181682" y="3151311"/>
            <a:ext cx="134439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628F47D0-A2A3-D54F-969A-3A9D9BBCD9A5}"/>
              </a:ext>
            </a:extLst>
          </p:cNvPr>
          <p:cNvCxnSpPr/>
          <p:nvPr/>
        </p:nvCxnSpPr>
        <p:spPr>
          <a:xfrm flipH="1">
            <a:off x="5105450" y="3200662"/>
            <a:ext cx="134444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49AC1F8-8DD6-7046-8D72-9931D5562C7C}"/>
              </a:ext>
            </a:extLst>
          </p:cNvPr>
          <p:cNvCxnSpPr/>
          <p:nvPr/>
        </p:nvCxnSpPr>
        <p:spPr>
          <a:xfrm flipH="1">
            <a:off x="5020119" y="3251949"/>
            <a:ext cx="134012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875C4E7A-EB64-4348-94BD-6512E3F166E7}"/>
              </a:ext>
            </a:extLst>
          </p:cNvPr>
          <p:cNvCxnSpPr/>
          <p:nvPr/>
        </p:nvCxnSpPr>
        <p:spPr>
          <a:xfrm flipH="1">
            <a:off x="4937168" y="3303237"/>
            <a:ext cx="1349256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C9861C7-932E-BF42-BC35-2F946B0C52E4}"/>
              </a:ext>
            </a:extLst>
          </p:cNvPr>
          <p:cNvCxnSpPr>
            <a:stCxn id="223" idx="2"/>
          </p:cNvCxnSpPr>
          <p:nvPr/>
        </p:nvCxnSpPr>
        <p:spPr>
          <a:xfrm flipH="1" flipV="1">
            <a:off x="4858586" y="3353705"/>
            <a:ext cx="1343977" cy="494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1A3366F2-7753-6142-82E7-3BD7912FD403}"/>
              </a:ext>
            </a:extLst>
          </p:cNvPr>
          <p:cNvCxnSpPr/>
          <p:nvPr/>
        </p:nvCxnSpPr>
        <p:spPr>
          <a:xfrm flipH="1">
            <a:off x="4774702" y="3405811"/>
            <a:ext cx="1345077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767797F9-5033-CE47-B84B-B04C972CE8CD}"/>
              </a:ext>
            </a:extLst>
          </p:cNvPr>
          <p:cNvCxnSpPr/>
          <p:nvPr/>
        </p:nvCxnSpPr>
        <p:spPr>
          <a:xfrm flipH="1">
            <a:off x="4690587" y="3457099"/>
            <a:ext cx="134666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38070B14-3B14-1648-AA80-5E4903A0D15B}"/>
              </a:ext>
            </a:extLst>
          </p:cNvPr>
          <p:cNvCxnSpPr/>
          <p:nvPr/>
        </p:nvCxnSpPr>
        <p:spPr>
          <a:xfrm flipH="1">
            <a:off x="4608058" y="3508386"/>
            <a:ext cx="134666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0177F1AD-1C3A-EE4B-A168-9E5F68C6A14F}"/>
              </a:ext>
            </a:extLst>
          </p:cNvPr>
          <p:cNvCxnSpPr/>
          <p:nvPr/>
        </p:nvCxnSpPr>
        <p:spPr>
          <a:xfrm flipH="1">
            <a:off x="4525530" y="3559674"/>
            <a:ext cx="134825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0412D9E7-DEFA-654C-BEC7-849A6322E1FB}"/>
              </a:ext>
            </a:extLst>
          </p:cNvPr>
          <p:cNvCxnSpPr/>
          <p:nvPr/>
        </p:nvCxnSpPr>
        <p:spPr>
          <a:xfrm flipH="1">
            <a:off x="4444588" y="3609278"/>
            <a:ext cx="1348251" cy="168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33390799-7F9A-4145-86B1-88D112C25A42}"/>
              </a:ext>
            </a:extLst>
          </p:cNvPr>
          <p:cNvCxnSpPr/>
          <p:nvPr/>
        </p:nvCxnSpPr>
        <p:spPr>
          <a:xfrm flipH="1">
            <a:off x="4360473" y="3662249"/>
            <a:ext cx="1343489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5C8D1701-E219-7C47-9135-4E11BDEA5C0B}"/>
              </a:ext>
            </a:extLst>
          </p:cNvPr>
          <p:cNvCxnSpPr/>
          <p:nvPr/>
        </p:nvCxnSpPr>
        <p:spPr>
          <a:xfrm flipV="1">
            <a:off x="5591939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771087BA-3128-5740-92F2-574E3800A1D5}"/>
              </a:ext>
            </a:extLst>
          </p:cNvPr>
          <p:cNvCxnSpPr/>
          <p:nvPr/>
        </p:nvCxnSpPr>
        <p:spPr>
          <a:xfrm flipV="1">
            <a:off x="5479917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ECDFD130-375B-4A49-AE70-BC7DD1F01D6B}"/>
              </a:ext>
            </a:extLst>
          </p:cNvPr>
          <p:cNvCxnSpPr/>
          <p:nvPr/>
        </p:nvCxnSpPr>
        <p:spPr>
          <a:xfrm flipV="1">
            <a:off x="5367896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843C0F87-AD13-D942-A894-47A92778FC5F}"/>
              </a:ext>
            </a:extLst>
          </p:cNvPr>
          <p:cNvCxnSpPr/>
          <p:nvPr/>
        </p:nvCxnSpPr>
        <p:spPr>
          <a:xfrm flipV="1">
            <a:off x="5255874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C7D1A27-6781-7F46-B057-D2E0ADACC607}"/>
              </a:ext>
            </a:extLst>
          </p:cNvPr>
          <p:cNvCxnSpPr/>
          <p:nvPr/>
        </p:nvCxnSpPr>
        <p:spPr>
          <a:xfrm flipV="1">
            <a:off x="5143852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1DF5CCFF-DBF0-AD4F-B076-7072DEF2DF6A}"/>
              </a:ext>
            </a:extLst>
          </p:cNvPr>
          <p:cNvCxnSpPr/>
          <p:nvPr/>
        </p:nvCxnSpPr>
        <p:spPr>
          <a:xfrm flipV="1">
            <a:off x="5031830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D7E4320B-CAD3-1B45-98D6-9C76B69AA09E}"/>
              </a:ext>
            </a:extLst>
          </p:cNvPr>
          <p:cNvCxnSpPr/>
          <p:nvPr/>
        </p:nvCxnSpPr>
        <p:spPr>
          <a:xfrm flipV="1">
            <a:off x="4919808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5B04135E-B86B-9345-87FD-8A8B8FFFF1F8}"/>
              </a:ext>
            </a:extLst>
          </p:cNvPr>
          <p:cNvCxnSpPr/>
          <p:nvPr/>
        </p:nvCxnSpPr>
        <p:spPr>
          <a:xfrm flipV="1">
            <a:off x="4807786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F04EBB05-57AB-FF47-95E4-0CD59B1C2763}"/>
              </a:ext>
            </a:extLst>
          </p:cNvPr>
          <p:cNvCxnSpPr/>
          <p:nvPr/>
        </p:nvCxnSpPr>
        <p:spPr>
          <a:xfrm flipV="1">
            <a:off x="4695765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0FEA9567-AD85-D84E-973B-3639A00A8847}"/>
              </a:ext>
            </a:extLst>
          </p:cNvPr>
          <p:cNvCxnSpPr/>
          <p:nvPr/>
        </p:nvCxnSpPr>
        <p:spPr>
          <a:xfrm flipV="1">
            <a:off x="4583743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CFC67059-3106-EB4B-A7C3-AC1FC0B5114C}"/>
              </a:ext>
            </a:extLst>
          </p:cNvPr>
          <p:cNvCxnSpPr/>
          <p:nvPr/>
        </p:nvCxnSpPr>
        <p:spPr>
          <a:xfrm flipV="1">
            <a:off x="4471721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66C3FD5D-EC98-124A-92D2-A25A682385EB}"/>
              </a:ext>
            </a:extLst>
          </p:cNvPr>
          <p:cNvCxnSpPr/>
          <p:nvPr/>
        </p:nvCxnSpPr>
        <p:spPr>
          <a:xfrm flipV="1">
            <a:off x="4359699" y="304614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3" name="Parallelogram 222">
            <a:extLst>
              <a:ext uri="{FF2B5EF4-FFF2-40B4-BE49-F238E27FC236}">
                <a16:creationId xmlns:a16="http://schemas.microsoft.com/office/drawing/2014/main" id="{910EA7C0-2BF3-9D4D-9EC3-928A758CB7D1}"/>
              </a:ext>
            </a:extLst>
          </p:cNvPr>
          <p:cNvSpPr/>
          <p:nvPr/>
        </p:nvSpPr>
        <p:spPr>
          <a:xfrm>
            <a:off x="4360473" y="3046147"/>
            <a:ext cx="2335592" cy="616103"/>
          </a:xfrm>
          <a:prstGeom prst="parallelogram">
            <a:avLst>
              <a:gd name="adj" fmla="val 160201"/>
            </a:avLst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224" name="Parallelogram 223">
            <a:extLst>
              <a:ext uri="{FF2B5EF4-FFF2-40B4-BE49-F238E27FC236}">
                <a16:creationId xmlns:a16="http://schemas.microsoft.com/office/drawing/2014/main" id="{EF335EBD-F1D7-7643-A2B7-932674BE46F1}"/>
              </a:ext>
            </a:extLst>
          </p:cNvPr>
          <p:cNvSpPr/>
          <p:nvPr/>
        </p:nvSpPr>
        <p:spPr>
          <a:xfrm>
            <a:off x="4360473" y="2777929"/>
            <a:ext cx="2335592" cy="616103"/>
          </a:xfrm>
          <a:prstGeom prst="parallelogram">
            <a:avLst>
              <a:gd name="adj" fmla="val 160201"/>
            </a:avLst>
          </a:prstGeom>
          <a:solidFill>
            <a:srgbClr val="FFFFFF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C5C1B2BE-AB6E-564E-9767-1E574BC27E1D}"/>
              </a:ext>
            </a:extLst>
          </p:cNvPr>
          <p:cNvCxnSpPr/>
          <p:nvPr/>
        </p:nvCxnSpPr>
        <p:spPr>
          <a:xfrm flipV="1">
            <a:off x="5700788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42F68FAD-5349-6F4A-98F4-D830833A1A18}"/>
              </a:ext>
            </a:extLst>
          </p:cNvPr>
          <p:cNvCxnSpPr/>
          <p:nvPr/>
        </p:nvCxnSpPr>
        <p:spPr>
          <a:xfrm flipH="1">
            <a:off x="5345913" y="2784929"/>
            <a:ext cx="1346977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5FA9A146-5EA7-4B4F-B98E-55DD0997EBE3}"/>
              </a:ext>
            </a:extLst>
          </p:cNvPr>
          <p:cNvCxnSpPr/>
          <p:nvPr/>
        </p:nvCxnSpPr>
        <p:spPr>
          <a:xfrm flipH="1">
            <a:off x="5268204" y="2836216"/>
            <a:ext cx="1340398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A8CCA08B-86D6-7B48-844D-82BB2D97845B}"/>
              </a:ext>
            </a:extLst>
          </p:cNvPr>
          <p:cNvCxnSpPr/>
          <p:nvPr/>
        </p:nvCxnSpPr>
        <p:spPr>
          <a:xfrm flipH="1">
            <a:off x="5178508" y="2889442"/>
            <a:ext cx="134439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9412AD3D-2994-1C47-A95D-7A7D0B5067C3}"/>
              </a:ext>
            </a:extLst>
          </p:cNvPr>
          <p:cNvCxnSpPr/>
          <p:nvPr/>
        </p:nvCxnSpPr>
        <p:spPr>
          <a:xfrm flipH="1">
            <a:off x="5102276" y="2938792"/>
            <a:ext cx="134444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7D540A6D-569A-7C40-9608-6365A19C262A}"/>
              </a:ext>
            </a:extLst>
          </p:cNvPr>
          <p:cNvCxnSpPr/>
          <p:nvPr/>
        </p:nvCxnSpPr>
        <p:spPr>
          <a:xfrm flipH="1">
            <a:off x="5016945" y="2990079"/>
            <a:ext cx="134012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AA68F28-49BD-F940-964D-3BC742EEE0E6}"/>
              </a:ext>
            </a:extLst>
          </p:cNvPr>
          <p:cNvCxnSpPr/>
          <p:nvPr/>
        </p:nvCxnSpPr>
        <p:spPr>
          <a:xfrm flipH="1">
            <a:off x="4933994" y="3041367"/>
            <a:ext cx="1349256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27F1AB7C-58A2-984E-8FA2-A99CD5DFD621}"/>
              </a:ext>
            </a:extLst>
          </p:cNvPr>
          <p:cNvCxnSpPr>
            <a:stCxn id="251" idx="2"/>
          </p:cNvCxnSpPr>
          <p:nvPr/>
        </p:nvCxnSpPr>
        <p:spPr>
          <a:xfrm flipH="1" flipV="1">
            <a:off x="4855412" y="3091835"/>
            <a:ext cx="1343977" cy="494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06CF3B72-1A9D-B14D-8C25-32FBEB97579C}"/>
              </a:ext>
            </a:extLst>
          </p:cNvPr>
          <p:cNvCxnSpPr/>
          <p:nvPr/>
        </p:nvCxnSpPr>
        <p:spPr>
          <a:xfrm flipH="1">
            <a:off x="4771528" y="3143941"/>
            <a:ext cx="1345077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9902011B-20C6-7243-9E92-CBD5DA36ABA6}"/>
              </a:ext>
            </a:extLst>
          </p:cNvPr>
          <p:cNvCxnSpPr/>
          <p:nvPr/>
        </p:nvCxnSpPr>
        <p:spPr>
          <a:xfrm flipH="1">
            <a:off x="4687413" y="3195229"/>
            <a:ext cx="134666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3E0D04A9-9D88-7C44-BFFD-2A2B9F7767EE}"/>
              </a:ext>
            </a:extLst>
          </p:cNvPr>
          <p:cNvCxnSpPr/>
          <p:nvPr/>
        </p:nvCxnSpPr>
        <p:spPr>
          <a:xfrm flipH="1">
            <a:off x="4604884" y="3246517"/>
            <a:ext cx="1346663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ECB8FD9F-020D-BF4B-9F2C-3B39BC60CB47}"/>
              </a:ext>
            </a:extLst>
          </p:cNvPr>
          <p:cNvCxnSpPr/>
          <p:nvPr/>
        </p:nvCxnSpPr>
        <p:spPr>
          <a:xfrm flipH="1">
            <a:off x="4522356" y="3297804"/>
            <a:ext cx="1348251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AAC1BEA3-20C5-E247-AC9B-9B0C16179984}"/>
              </a:ext>
            </a:extLst>
          </p:cNvPr>
          <p:cNvCxnSpPr/>
          <p:nvPr/>
        </p:nvCxnSpPr>
        <p:spPr>
          <a:xfrm flipH="1">
            <a:off x="4441414" y="3347408"/>
            <a:ext cx="1348251" cy="1685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1B244B33-B2F9-1C4B-8648-0E5A369EE667}"/>
              </a:ext>
            </a:extLst>
          </p:cNvPr>
          <p:cNvCxnSpPr/>
          <p:nvPr/>
        </p:nvCxnSpPr>
        <p:spPr>
          <a:xfrm flipH="1">
            <a:off x="4357299" y="3400380"/>
            <a:ext cx="1343489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2BC258D2-FCED-8246-948F-E2DC51EA38CE}"/>
              </a:ext>
            </a:extLst>
          </p:cNvPr>
          <p:cNvCxnSpPr/>
          <p:nvPr/>
        </p:nvCxnSpPr>
        <p:spPr>
          <a:xfrm flipV="1">
            <a:off x="5588765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F1F4A358-279E-794A-9D26-7AD71251C22F}"/>
              </a:ext>
            </a:extLst>
          </p:cNvPr>
          <p:cNvCxnSpPr/>
          <p:nvPr/>
        </p:nvCxnSpPr>
        <p:spPr>
          <a:xfrm flipV="1">
            <a:off x="5476743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448714E8-6B59-1D43-94B9-C27B2296AB45}"/>
              </a:ext>
            </a:extLst>
          </p:cNvPr>
          <p:cNvCxnSpPr/>
          <p:nvPr/>
        </p:nvCxnSpPr>
        <p:spPr>
          <a:xfrm flipV="1">
            <a:off x="5364721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D34C4ED1-D8B2-5444-BFA4-1DBC4B9445EF}"/>
              </a:ext>
            </a:extLst>
          </p:cNvPr>
          <p:cNvCxnSpPr/>
          <p:nvPr/>
        </p:nvCxnSpPr>
        <p:spPr>
          <a:xfrm flipV="1">
            <a:off x="5252700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890A9BE1-BE4B-7B4E-8A67-AADA7EF852EC}"/>
              </a:ext>
            </a:extLst>
          </p:cNvPr>
          <p:cNvCxnSpPr/>
          <p:nvPr/>
        </p:nvCxnSpPr>
        <p:spPr>
          <a:xfrm flipV="1">
            <a:off x="5140678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5905563F-EB65-B147-9AAD-19F191E8ED2B}"/>
              </a:ext>
            </a:extLst>
          </p:cNvPr>
          <p:cNvCxnSpPr/>
          <p:nvPr/>
        </p:nvCxnSpPr>
        <p:spPr>
          <a:xfrm flipV="1">
            <a:off x="5028656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05B13C91-0F44-8B42-A90C-11FCECD0EDE5}"/>
              </a:ext>
            </a:extLst>
          </p:cNvPr>
          <p:cNvCxnSpPr/>
          <p:nvPr/>
        </p:nvCxnSpPr>
        <p:spPr>
          <a:xfrm flipV="1">
            <a:off x="4916634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8E4165FD-6C22-1C49-AE7C-8E85BCDA800B}"/>
              </a:ext>
            </a:extLst>
          </p:cNvPr>
          <p:cNvCxnSpPr/>
          <p:nvPr/>
        </p:nvCxnSpPr>
        <p:spPr>
          <a:xfrm flipV="1">
            <a:off x="4804612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1D1DBF83-295E-A440-96AE-F8A7B23B642B}"/>
              </a:ext>
            </a:extLst>
          </p:cNvPr>
          <p:cNvCxnSpPr/>
          <p:nvPr/>
        </p:nvCxnSpPr>
        <p:spPr>
          <a:xfrm flipV="1">
            <a:off x="4692590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DFE78E6E-9AEE-5544-821A-7B79E1463D48}"/>
              </a:ext>
            </a:extLst>
          </p:cNvPr>
          <p:cNvCxnSpPr/>
          <p:nvPr/>
        </p:nvCxnSpPr>
        <p:spPr>
          <a:xfrm flipV="1">
            <a:off x="4580569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FB1CFD37-E629-1E42-AC05-C8613B63A943}"/>
              </a:ext>
            </a:extLst>
          </p:cNvPr>
          <p:cNvCxnSpPr/>
          <p:nvPr/>
        </p:nvCxnSpPr>
        <p:spPr>
          <a:xfrm flipV="1">
            <a:off x="4468547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CB72E643-D0B2-9447-B2A1-FC2E61C4F356}"/>
              </a:ext>
            </a:extLst>
          </p:cNvPr>
          <p:cNvCxnSpPr/>
          <p:nvPr/>
        </p:nvCxnSpPr>
        <p:spPr>
          <a:xfrm flipV="1">
            <a:off x="4356525" y="2784277"/>
            <a:ext cx="992103" cy="616103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1" name="Parallelogram 250">
            <a:extLst>
              <a:ext uri="{FF2B5EF4-FFF2-40B4-BE49-F238E27FC236}">
                <a16:creationId xmlns:a16="http://schemas.microsoft.com/office/drawing/2014/main" id="{D59353B9-6D5F-124B-861E-395126999544}"/>
              </a:ext>
            </a:extLst>
          </p:cNvPr>
          <p:cNvSpPr/>
          <p:nvPr/>
        </p:nvSpPr>
        <p:spPr>
          <a:xfrm>
            <a:off x="4357299" y="2784277"/>
            <a:ext cx="2335592" cy="616103"/>
          </a:xfrm>
          <a:prstGeom prst="parallelogram">
            <a:avLst>
              <a:gd name="adj" fmla="val 160201"/>
            </a:avLst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1A67BBE4-C3C3-C44F-956D-E3D16DC5F461}"/>
              </a:ext>
            </a:extLst>
          </p:cNvPr>
          <p:cNvCxnSpPr/>
          <p:nvPr/>
        </p:nvCxnSpPr>
        <p:spPr>
          <a:xfrm flipV="1">
            <a:off x="5703223" y="3390899"/>
            <a:ext cx="0" cy="157121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0" name="Parallelogram 329">
            <a:extLst>
              <a:ext uri="{FF2B5EF4-FFF2-40B4-BE49-F238E27FC236}">
                <a16:creationId xmlns:a16="http://schemas.microsoft.com/office/drawing/2014/main" id="{278E632F-57F0-C349-8EF8-6F05DC7C88B9}"/>
              </a:ext>
            </a:extLst>
          </p:cNvPr>
          <p:cNvSpPr>
            <a:spLocks noChangeAspect="1"/>
          </p:cNvSpPr>
          <p:nvPr/>
        </p:nvSpPr>
        <p:spPr>
          <a:xfrm>
            <a:off x="4365075" y="4343345"/>
            <a:ext cx="2335592" cy="616104"/>
          </a:xfrm>
          <a:prstGeom prst="parallelogram">
            <a:avLst>
              <a:gd name="adj" fmla="val 160201"/>
            </a:avLst>
          </a:prstGeom>
          <a:noFill/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B79FEC23-6548-E84F-A56B-57CD7F2A51ED}"/>
              </a:ext>
            </a:extLst>
          </p:cNvPr>
          <p:cNvSpPr txBox="1"/>
          <p:nvPr/>
        </p:nvSpPr>
        <p:spPr>
          <a:xfrm>
            <a:off x="3123502" y="4640286"/>
            <a:ext cx="469878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</a:t>
            </a:r>
            <a:r>
              <a:rPr lang="en-US" sz="2399" baseline="-250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65A4B295-4222-9B48-A02B-253723BE6871}"/>
              </a:ext>
            </a:extLst>
          </p:cNvPr>
          <p:cNvSpPr txBox="1"/>
          <p:nvPr/>
        </p:nvSpPr>
        <p:spPr>
          <a:xfrm>
            <a:off x="3758333" y="3455873"/>
            <a:ext cx="703856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L</a:t>
            </a:r>
            <a:r>
              <a:rPr lang="en-US" sz="2399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n+1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EDC19DA7-37E7-9B47-B268-5B4490B3D008}"/>
              </a:ext>
            </a:extLst>
          </p:cNvPr>
          <p:cNvSpPr txBox="1"/>
          <p:nvPr/>
        </p:nvSpPr>
        <p:spPr>
          <a:xfrm>
            <a:off x="6668027" y="2497236"/>
            <a:ext cx="356095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9C3B8C86-7697-794E-B136-620533D69537}"/>
              </a:ext>
            </a:extLst>
          </p:cNvPr>
          <p:cNvSpPr txBox="1"/>
          <p:nvPr/>
        </p:nvSpPr>
        <p:spPr>
          <a:xfrm>
            <a:off x="6688085" y="2757731"/>
            <a:ext cx="269556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173A5AFD-6604-6949-AFDF-D51B2ABEC6E6}"/>
              </a:ext>
            </a:extLst>
          </p:cNvPr>
          <p:cNvSpPr txBox="1"/>
          <p:nvPr/>
        </p:nvSpPr>
        <p:spPr>
          <a:xfrm>
            <a:off x="6676666" y="3018227"/>
            <a:ext cx="338466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8A4D5F62-3D96-FC4D-880E-CEF8D4DDBD6B}"/>
              </a:ext>
            </a:extLst>
          </p:cNvPr>
          <p:cNvSpPr txBox="1"/>
          <p:nvPr/>
        </p:nvSpPr>
        <p:spPr>
          <a:xfrm>
            <a:off x="7623617" y="3628171"/>
            <a:ext cx="356095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eaLnBrk="0" hangingPunct="0"/>
            <a:r>
              <a:rPr lang="en-US" sz="2399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345" name="Parallelogram 344">
            <a:extLst>
              <a:ext uri="{FF2B5EF4-FFF2-40B4-BE49-F238E27FC236}">
                <a16:creationId xmlns:a16="http://schemas.microsoft.com/office/drawing/2014/main" id="{E3655CA0-D4FA-0540-84E4-999F7E071C47}"/>
              </a:ext>
            </a:extLst>
          </p:cNvPr>
          <p:cNvSpPr>
            <a:spLocks noChangeAspect="1"/>
          </p:cNvSpPr>
          <p:nvPr/>
        </p:nvSpPr>
        <p:spPr>
          <a:xfrm>
            <a:off x="4754977" y="4452181"/>
            <a:ext cx="1552172" cy="403605"/>
          </a:xfrm>
          <a:prstGeom prst="parallelogram">
            <a:avLst>
              <a:gd name="adj" fmla="val 160201"/>
            </a:avLst>
          </a:prstGeom>
          <a:noFill/>
          <a:ln w="127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63D635BC-7151-7B44-A06D-9975CF1DCCE8}"/>
              </a:ext>
            </a:extLst>
          </p:cNvPr>
          <p:cNvCxnSpPr/>
          <p:nvPr/>
        </p:nvCxnSpPr>
        <p:spPr>
          <a:xfrm flipV="1">
            <a:off x="4754977" y="3952540"/>
            <a:ext cx="385" cy="903247"/>
          </a:xfrm>
          <a:prstGeom prst="line">
            <a:avLst/>
          </a:prstGeom>
          <a:ln w="12700" cmpd="sng"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957291E7-CEFA-9D46-B40E-9F958D581592}"/>
              </a:ext>
            </a:extLst>
          </p:cNvPr>
          <p:cNvCxnSpPr/>
          <p:nvPr/>
        </p:nvCxnSpPr>
        <p:spPr>
          <a:xfrm flipH="1" flipV="1">
            <a:off x="5660695" y="3953213"/>
            <a:ext cx="2096" cy="905748"/>
          </a:xfrm>
          <a:prstGeom prst="line">
            <a:avLst/>
          </a:prstGeom>
          <a:ln w="12700" cmpd="sng"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9CD87A2C-321C-B844-8F95-DE7F49B377CB}"/>
              </a:ext>
            </a:extLst>
          </p:cNvPr>
          <p:cNvCxnSpPr/>
          <p:nvPr/>
        </p:nvCxnSpPr>
        <p:spPr>
          <a:xfrm flipV="1">
            <a:off x="6303974" y="3588183"/>
            <a:ext cx="1079" cy="867658"/>
          </a:xfrm>
          <a:prstGeom prst="line">
            <a:avLst/>
          </a:prstGeom>
          <a:ln w="12700" cmpd="sng"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975731C7-247C-534E-A272-51822C5C63D1}"/>
              </a:ext>
            </a:extLst>
          </p:cNvPr>
          <p:cNvCxnSpPr/>
          <p:nvPr/>
        </p:nvCxnSpPr>
        <p:spPr>
          <a:xfrm flipH="1" flipV="1">
            <a:off x="5403587" y="3950038"/>
            <a:ext cx="5270" cy="505803"/>
          </a:xfrm>
          <a:prstGeom prst="line">
            <a:avLst/>
          </a:prstGeom>
          <a:ln w="12700" cmpd="sng"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7" name="Text Box 25">
            <a:extLst>
              <a:ext uri="{FF2B5EF4-FFF2-40B4-BE49-F238E27FC236}">
                <a16:creationId xmlns:a16="http://schemas.microsoft.com/office/drawing/2014/main" id="{F9338003-FBFE-E648-8608-0FA677DB4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4321" y="3916240"/>
            <a:ext cx="1633406" cy="36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126"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Main grid: F</a:t>
            </a:r>
            <a:r>
              <a:rPr lang="en-US" baseline="-25000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n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(a)</a:t>
            </a:r>
          </a:p>
        </p:txBody>
      </p:sp>
      <p:sp>
        <p:nvSpPr>
          <p:cNvPr id="358" name="Line 26">
            <a:extLst>
              <a:ext uri="{FF2B5EF4-FFF2-40B4-BE49-F238E27FC236}">
                <a16:creationId xmlns:a16="http://schemas.microsoft.com/office/drawing/2014/main" id="{596BE905-770A-F74D-B0C4-DFE8B16645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34584" y="4110408"/>
            <a:ext cx="1846136" cy="59598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0" name="Oval 23">
            <a:extLst>
              <a:ext uri="{FF2B5EF4-FFF2-40B4-BE49-F238E27FC236}">
                <a16:creationId xmlns:a16="http://schemas.microsoft.com/office/drawing/2014/main" id="{B449134E-72B1-B243-B8BB-F7C7B7CAE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8534" y="4668309"/>
            <a:ext cx="84115" cy="90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1" name="Oval 33">
            <a:extLst>
              <a:ext uri="{FF2B5EF4-FFF2-40B4-BE49-F238E27FC236}">
                <a16:creationId xmlns:a16="http://schemas.microsoft.com/office/drawing/2014/main" id="{63A65515-B907-5B45-92EA-7005E2082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644" y="3026893"/>
            <a:ext cx="84115" cy="90463"/>
          </a:xfrm>
          <a:prstGeom prst="ellipse">
            <a:avLst/>
          </a:prstGeom>
          <a:solidFill>
            <a:srgbClr val="FF0000"/>
          </a:solidFill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2" name="Line 35">
            <a:extLst>
              <a:ext uri="{FF2B5EF4-FFF2-40B4-BE49-F238E27FC236}">
                <a16:creationId xmlns:a16="http://schemas.microsoft.com/office/drawing/2014/main" id="{B7C35EA9-6119-1749-8A04-DFBB3E178DE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74669" y="3067438"/>
            <a:ext cx="1342520" cy="139588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50" name="Parallelogram 349">
            <a:extLst>
              <a:ext uri="{FF2B5EF4-FFF2-40B4-BE49-F238E27FC236}">
                <a16:creationId xmlns:a16="http://schemas.microsoft.com/office/drawing/2014/main" id="{B23A2B7F-9F3F-AB45-B20C-0CE3AA1FF888}"/>
              </a:ext>
            </a:extLst>
          </p:cNvPr>
          <p:cNvSpPr>
            <a:spLocks noChangeAspect="1"/>
          </p:cNvSpPr>
          <p:nvPr/>
        </p:nvSpPr>
        <p:spPr>
          <a:xfrm>
            <a:off x="4761510" y="2889258"/>
            <a:ext cx="1552172" cy="403605"/>
          </a:xfrm>
          <a:prstGeom prst="parallelogram">
            <a:avLst>
              <a:gd name="adj" fmla="val 160201"/>
            </a:avLst>
          </a:prstGeom>
          <a:noFill/>
          <a:ln w="127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eaLnBrk="0" hangingPunct="0"/>
            <a:endParaRPr lang="en-US" sz="1600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491715DE-25AC-574E-9EE8-08B02291B5F6}"/>
              </a:ext>
            </a:extLst>
          </p:cNvPr>
          <p:cNvSpPr txBox="1"/>
          <p:nvPr/>
        </p:nvSpPr>
        <p:spPr>
          <a:xfrm>
            <a:off x="7260772" y="4852969"/>
            <a:ext cx="4842186" cy="1200329"/>
          </a:xfrm>
          <a:prstGeom prst="rect">
            <a:avLst/>
          </a:prstGeom>
          <a:gradFill>
            <a:gsLst>
              <a:gs pos="0">
                <a:srgbClr val="E0C67D"/>
              </a:gs>
              <a:gs pos="100000">
                <a:srgbClr val="E0C67D"/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Needed development of new PML for pseudo-spectral solver: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O.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</a:rPr>
              <a:t>Shapoval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&amp; J.-L.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</a:rPr>
              <a:t>Vay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, novel PML formulation published in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</a:rPr>
              <a:t>Comput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. Phys. Comm. 235 (2018)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6D227239-CAEF-EB41-A531-7DA222FD2437}"/>
              </a:ext>
            </a:extLst>
          </p:cNvPr>
          <p:cNvSpPr txBox="1"/>
          <p:nvPr/>
        </p:nvSpPr>
        <p:spPr>
          <a:xfrm>
            <a:off x="576870" y="6206383"/>
            <a:ext cx="9048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Franklin Gothic Book"/>
                <a:cs typeface="Franklin Gothic Book"/>
              </a:rPr>
              <a:t>1</a:t>
            </a:r>
            <a:r>
              <a:rPr lang="en-US" sz="1400" dirty="0">
                <a:latin typeface="Franklin Gothic Book"/>
                <a:cs typeface="Franklin Gothic Book"/>
              </a:rPr>
              <a:t>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J.-C. Adam, A. </a:t>
            </a:r>
            <a:r>
              <a:rPr lang="en-US" sz="1400" dirty="0" err="1">
                <a:latin typeface="Franklin Gothic Book"/>
                <a:cs typeface="Franklin Gothic Book"/>
              </a:rPr>
              <a:t>Héron</a:t>
            </a:r>
            <a:r>
              <a:rPr lang="en-US" sz="1400" dirty="0">
                <a:latin typeface="Franklin Gothic Book"/>
                <a:cs typeface="Franklin Gothic Book"/>
              </a:rPr>
              <a:t>, </a:t>
            </a:r>
            <a:r>
              <a:rPr lang="en-US" sz="1400" i="1" dirty="0">
                <a:latin typeface="Franklin Gothic Book"/>
                <a:cs typeface="Franklin Gothic Book"/>
              </a:rPr>
              <a:t>Computer Physics Comm.</a:t>
            </a:r>
            <a:r>
              <a:rPr lang="en-US" sz="1400" b="1" dirty="0">
                <a:latin typeface="Franklin Gothic Book"/>
                <a:cs typeface="Franklin Gothic Book"/>
              </a:rPr>
              <a:t> 164</a:t>
            </a:r>
            <a:r>
              <a:rPr lang="en-US" sz="1400" dirty="0">
                <a:latin typeface="Franklin Gothic Book"/>
                <a:cs typeface="Franklin Gothic Book"/>
              </a:rPr>
              <a:t>, 171-177 (2004).</a:t>
            </a:r>
          </a:p>
          <a:p>
            <a:r>
              <a:rPr lang="en-US" sz="1400" baseline="30000" dirty="0">
                <a:latin typeface="Franklin Gothic Book"/>
                <a:cs typeface="Franklin Gothic Book"/>
              </a:rPr>
              <a:t>2</a:t>
            </a:r>
            <a:r>
              <a:rPr lang="en-US" sz="1400" dirty="0">
                <a:latin typeface="Franklin Gothic Book"/>
                <a:cs typeface="Franklin Gothic Book"/>
              </a:rPr>
              <a:t>J.-L. Vay, D. P. Grote, R. H. Cohen, &amp; A. Friedman, </a:t>
            </a:r>
            <a:r>
              <a:rPr lang="en-US" sz="1400" i="1" dirty="0">
                <a:latin typeface="Franklin Gothic Book"/>
                <a:cs typeface="Franklin Gothic Book"/>
              </a:rPr>
              <a:t>Computational Science &amp; Discovery </a:t>
            </a:r>
            <a:r>
              <a:rPr lang="en-US" sz="1400" b="1" dirty="0">
                <a:latin typeface="Franklin Gothic Book"/>
                <a:cs typeface="Franklin Gothic Book"/>
              </a:rPr>
              <a:t>5</a:t>
            </a:r>
            <a:r>
              <a:rPr lang="en-US" sz="1400" dirty="0">
                <a:latin typeface="Franklin Gothic Book"/>
                <a:cs typeface="Franklin Gothic Book"/>
              </a:rPr>
              <a:t>, 014019 (2012).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4F0B4F-5026-D749-9758-770A45632BA1}"/>
              </a:ext>
            </a:extLst>
          </p:cNvPr>
          <p:cNvGrpSpPr/>
          <p:nvPr/>
        </p:nvGrpSpPr>
        <p:grpSpPr>
          <a:xfrm>
            <a:off x="4291665" y="1367468"/>
            <a:ext cx="2592987" cy="1877770"/>
            <a:chOff x="4291665" y="1367468"/>
            <a:chExt cx="2592987" cy="18777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D338588-715B-D54C-882E-1B1CE4B19C98}"/>
                </a:ext>
              </a:extLst>
            </p:cNvPr>
            <p:cNvGrpSpPr/>
            <p:nvPr/>
          </p:nvGrpSpPr>
          <p:grpSpPr>
            <a:xfrm>
              <a:off x="4291665" y="1809172"/>
              <a:ext cx="2082894" cy="1436066"/>
              <a:chOff x="4291665" y="1809172"/>
              <a:chExt cx="2082894" cy="1436066"/>
            </a:xfrm>
          </p:grpSpPr>
          <p:sp>
            <p:nvSpPr>
              <p:cNvPr id="329" name="Parallelogram 328">
                <a:extLst>
                  <a:ext uri="{FF2B5EF4-FFF2-40B4-BE49-F238E27FC236}">
                    <a16:creationId xmlns:a16="http://schemas.microsoft.com/office/drawing/2014/main" id="{A1A04EF8-74E1-D345-9AE6-7D8EE648FBF8}"/>
                  </a:ext>
                </a:extLst>
              </p:cNvPr>
              <p:cNvSpPr/>
              <p:nvPr/>
            </p:nvSpPr>
            <p:spPr>
              <a:xfrm>
                <a:off x="4939600" y="2937186"/>
                <a:ext cx="1167796" cy="308052"/>
              </a:xfrm>
              <a:prstGeom prst="parallelogram">
                <a:avLst>
                  <a:gd name="adj" fmla="val 160201"/>
                </a:avLst>
              </a:prstGeom>
              <a:noFill/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F68A2AB0-C3FD-044F-90EE-B4D77F8C3273}"/>
                  </a:ext>
                </a:extLst>
              </p:cNvPr>
              <p:cNvCxnSpPr/>
              <p:nvPr/>
            </p:nvCxnSpPr>
            <p:spPr>
              <a:xfrm flipH="1" flipV="1">
                <a:off x="4931899" y="2375164"/>
                <a:ext cx="3174" cy="86972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5A66C198-61B8-454D-AA1D-EBEE96DC8596}"/>
                  </a:ext>
                </a:extLst>
              </p:cNvPr>
              <p:cNvCxnSpPr/>
              <p:nvPr/>
            </p:nvCxnSpPr>
            <p:spPr>
              <a:xfrm flipV="1">
                <a:off x="5436593" y="2359293"/>
                <a:ext cx="0" cy="577701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5" name="Parallelogram 254">
                <a:extLst>
                  <a:ext uri="{FF2B5EF4-FFF2-40B4-BE49-F238E27FC236}">
                    <a16:creationId xmlns:a16="http://schemas.microsoft.com/office/drawing/2014/main" id="{EAD92880-82C8-264F-8670-450BFAD470E8}"/>
                  </a:ext>
                </a:extLst>
              </p:cNvPr>
              <p:cNvSpPr/>
              <p:nvPr/>
            </p:nvSpPr>
            <p:spPr>
              <a:xfrm>
                <a:off x="4941188" y="2365836"/>
                <a:ext cx="1167796" cy="308052"/>
              </a:xfrm>
              <a:prstGeom prst="parallelogram">
                <a:avLst>
                  <a:gd name="adj" fmla="val 160201"/>
                </a:avLst>
              </a:prstGeom>
              <a:solidFill>
                <a:srgbClr val="FFFFFF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2CE1C037-9F19-9A41-83A4-930DAF69931D}"/>
                  </a:ext>
                </a:extLst>
              </p:cNvPr>
              <p:cNvCxnSpPr/>
              <p:nvPr/>
            </p:nvCxnSpPr>
            <p:spPr>
              <a:xfrm flipV="1">
                <a:off x="5611345" y="2367424"/>
                <a:ext cx="496052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60FA95D4-A6B5-CF43-AC87-CA70026F7F1A}"/>
                  </a:ext>
                </a:extLst>
              </p:cNvPr>
              <p:cNvCxnSpPr/>
              <p:nvPr/>
            </p:nvCxnSpPr>
            <p:spPr>
              <a:xfrm flipH="1">
                <a:off x="5433907" y="2367750"/>
                <a:ext cx="673489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EA89ED72-213A-EC48-B831-C341B699CFE0}"/>
                  </a:ext>
                </a:extLst>
              </p:cNvPr>
              <p:cNvCxnSpPr/>
              <p:nvPr/>
            </p:nvCxnSpPr>
            <p:spPr>
              <a:xfrm flipH="1">
                <a:off x="5350205" y="2420006"/>
                <a:ext cx="672196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B34A4F7F-752E-0F4D-B4C4-F072A9DF51FD}"/>
                  </a:ext>
                </a:extLst>
              </p:cNvPr>
              <p:cNvCxnSpPr/>
              <p:nvPr/>
            </p:nvCxnSpPr>
            <p:spPr>
              <a:xfrm flipH="1">
                <a:off x="5269423" y="2470325"/>
                <a:ext cx="670061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D2FAD732-22C4-2740-B89C-0C676E3F7442}"/>
                  </a:ext>
                </a:extLst>
              </p:cNvPr>
              <p:cNvCxnSpPr>
                <a:stCxn id="270" idx="2"/>
              </p:cNvCxnSpPr>
              <p:nvPr/>
            </p:nvCxnSpPr>
            <p:spPr>
              <a:xfrm flipH="1" flipV="1">
                <a:off x="5188657" y="2521203"/>
                <a:ext cx="671989" cy="247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F75F70A2-88D6-F948-A9D4-24CD8A749346}"/>
                  </a:ext>
                </a:extLst>
              </p:cNvPr>
              <p:cNvCxnSpPr/>
              <p:nvPr/>
            </p:nvCxnSpPr>
            <p:spPr>
              <a:xfrm flipH="1">
                <a:off x="5104657" y="2572899"/>
                <a:ext cx="673332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AAC1A188-F8B6-C847-A987-AAD311067C8C}"/>
                  </a:ext>
                </a:extLst>
              </p:cNvPr>
              <p:cNvCxnSpPr/>
              <p:nvPr/>
            </p:nvCxnSpPr>
            <p:spPr>
              <a:xfrm flipH="1">
                <a:off x="5022129" y="2624187"/>
                <a:ext cx="674125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1D3C6671-4C40-2543-971A-8CFBE6DF14F5}"/>
                  </a:ext>
                </a:extLst>
              </p:cNvPr>
              <p:cNvCxnSpPr/>
              <p:nvPr/>
            </p:nvCxnSpPr>
            <p:spPr>
              <a:xfrm flipH="1">
                <a:off x="4939600" y="2675474"/>
                <a:ext cx="671745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F389AF89-995E-A34A-AFE7-37303D82548C}"/>
                  </a:ext>
                </a:extLst>
              </p:cNvPr>
              <p:cNvCxnSpPr/>
              <p:nvPr/>
            </p:nvCxnSpPr>
            <p:spPr>
              <a:xfrm flipV="1">
                <a:off x="5499322" y="2367424"/>
                <a:ext cx="496052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C021D0F0-2138-0346-8EFB-C7DE671B0CEE}"/>
                  </a:ext>
                </a:extLst>
              </p:cNvPr>
              <p:cNvCxnSpPr/>
              <p:nvPr/>
            </p:nvCxnSpPr>
            <p:spPr>
              <a:xfrm flipV="1">
                <a:off x="5387301" y="2367424"/>
                <a:ext cx="496052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7CAB014B-10A0-C54D-AAD6-265BBC3356F2}"/>
                  </a:ext>
                </a:extLst>
              </p:cNvPr>
              <p:cNvCxnSpPr/>
              <p:nvPr/>
            </p:nvCxnSpPr>
            <p:spPr>
              <a:xfrm flipV="1">
                <a:off x="5275279" y="2367424"/>
                <a:ext cx="496052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97647A32-DE85-B241-9A9B-9B2D13D77DF0}"/>
                  </a:ext>
                </a:extLst>
              </p:cNvPr>
              <p:cNvCxnSpPr/>
              <p:nvPr/>
            </p:nvCxnSpPr>
            <p:spPr>
              <a:xfrm flipV="1">
                <a:off x="5163257" y="2367424"/>
                <a:ext cx="496052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F1B4CC17-6C96-A845-8C25-622473605A94}"/>
                  </a:ext>
                </a:extLst>
              </p:cNvPr>
              <p:cNvCxnSpPr/>
              <p:nvPr/>
            </p:nvCxnSpPr>
            <p:spPr>
              <a:xfrm flipV="1">
                <a:off x="5051235" y="2367424"/>
                <a:ext cx="496052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3849BB3D-F1F3-0440-9253-C7F9B1494CD6}"/>
                  </a:ext>
                </a:extLst>
              </p:cNvPr>
              <p:cNvCxnSpPr/>
              <p:nvPr/>
            </p:nvCxnSpPr>
            <p:spPr>
              <a:xfrm flipV="1">
                <a:off x="4939213" y="2367424"/>
                <a:ext cx="496052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0" name="Parallelogram 269">
                <a:extLst>
                  <a:ext uri="{FF2B5EF4-FFF2-40B4-BE49-F238E27FC236}">
                    <a16:creationId xmlns:a16="http://schemas.microsoft.com/office/drawing/2014/main" id="{9DC46D61-D049-4C4E-B9A6-AD0D9E5DD954}"/>
                  </a:ext>
                </a:extLst>
              </p:cNvPr>
              <p:cNvSpPr/>
              <p:nvPr/>
            </p:nvSpPr>
            <p:spPr>
              <a:xfrm>
                <a:off x="4939600" y="2367424"/>
                <a:ext cx="1167796" cy="308052"/>
              </a:xfrm>
              <a:prstGeom prst="parallelogram">
                <a:avLst>
                  <a:gd name="adj" fmla="val 160201"/>
                </a:avLst>
              </a:prstGeom>
              <a:noFill/>
              <a:ln w="571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sp>
            <p:nvSpPr>
              <p:cNvPr id="271" name="Parallelogram 270">
                <a:extLst>
                  <a:ext uri="{FF2B5EF4-FFF2-40B4-BE49-F238E27FC236}">
                    <a16:creationId xmlns:a16="http://schemas.microsoft.com/office/drawing/2014/main" id="{E265E992-E100-9E43-875A-9895FA065B5F}"/>
                  </a:ext>
                </a:extLst>
              </p:cNvPr>
              <p:cNvSpPr/>
              <p:nvPr/>
            </p:nvSpPr>
            <p:spPr>
              <a:xfrm>
                <a:off x="4941188" y="2214268"/>
                <a:ext cx="1167796" cy="308052"/>
              </a:xfrm>
              <a:prstGeom prst="parallelogram">
                <a:avLst>
                  <a:gd name="adj" fmla="val 160201"/>
                </a:avLst>
              </a:prstGeom>
              <a:solidFill>
                <a:srgbClr val="FFFFFF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592E2763-6FFC-294E-9DE2-2B5D042730EF}"/>
                  </a:ext>
                </a:extLst>
              </p:cNvPr>
              <p:cNvCxnSpPr/>
              <p:nvPr/>
            </p:nvCxnSpPr>
            <p:spPr>
              <a:xfrm flipV="1">
                <a:off x="5612932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7F9A0FFF-82D0-B947-B810-B93C06B77275}"/>
                  </a:ext>
                </a:extLst>
              </p:cNvPr>
              <p:cNvCxnSpPr/>
              <p:nvPr/>
            </p:nvCxnSpPr>
            <p:spPr>
              <a:xfrm flipH="1">
                <a:off x="5435495" y="2216182"/>
                <a:ext cx="673489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8C5FE4DD-6E25-FB46-8607-8F1B46B2FD29}"/>
                  </a:ext>
                </a:extLst>
              </p:cNvPr>
              <p:cNvCxnSpPr/>
              <p:nvPr/>
            </p:nvCxnSpPr>
            <p:spPr>
              <a:xfrm flipH="1">
                <a:off x="5396640" y="2241825"/>
                <a:ext cx="670198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A57C0458-118F-3247-BD57-193430C78055}"/>
                  </a:ext>
                </a:extLst>
              </p:cNvPr>
              <p:cNvCxnSpPr/>
              <p:nvPr/>
            </p:nvCxnSpPr>
            <p:spPr>
              <a:xfrm flipH="1">
                <a:off x="5351793" y="2268438"/>
                <a:ext cx="672195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2C4CCEB6-DF02-C940-B917-31F0D013385D}"/>
                  </a:ext>
                </a:extLst>
              </p:cNvPr>
              <p:cNvCxnSpPr/>
              <p:nvPr/>
            </p:nvCxnSpPr>
            <p:spPr>
              <a:xfrm flipH="1">
                <a:off x="5313676" y="2293113"/>
                <a:ext cx="672222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B2717508-2933-F546-81B4-BAAA32963733}"/>
                  </a:ext>
                </a:extLst>
              </p:cNvPr>
              <p:cNvCxnSpPr/>
              <p:nvPr/>
            </p:nvCxnSpPr>
            <p:spPr>
              <a:xfrm flipH="1">
                <a:off x="5271011" y="2318757"/>
                <a:ext cx="670061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D9AC2AB8-BD52-F84A-A51B-A4C28830F251}"/>
                  </a:ext>
                </a:extLst>
              </p:cNvPr>
              <p:cNvCxnSpPr/>
              <p:nvPr/>
            </p:nvCxnSpPr>
            <p:spPr>
              <a:xfrm flipH="1">
                <a:off x="5229535" y="2344401"/>
                <a:ext cx="674627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44C972A3-9620-824D-A7B2-5A1AF5876EB5}"/>
                  </a:ext>
                </a:extLst>
              </p:cNvPr>
              <p:cNvCxnSpPr>
                <a:stCxn id="298" idx="2"/>
              </p:cNvCxnSpPr>
              <p:nvPr/>
            </p:nvCxnSpPr>
            <p:spPr>
              <a:xfrm flipH="1" flipV="1">
                <a:off x="5190245" y="2369635"/>
                <a:ext cx="671989" cy="247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A4FD28CE-54B0-0547-B480-8B9B6FB44F60}"/>
                  </a:ext>
                </a:extLst>
              </p:cNvPr>
              <p:cNvCxnSpPr/>
              <p:nvPr/>
            </p:nvCxnSpPr>
            <p:spPr>
              <a:xfrm flipH="1">
                <a:off x="5148303" y="2395688"/>
                <a:ext cx="672538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469734E6-C553-FE40-83CF-9BE6EAB4680C}"/>
                  </a:ext>
                </a:extLst>
              </p:cNvPr>
              <p:cNvCxnSpPr/>
              <p:nvPr/>
            </p:nvCxnSpPr>
            <p:spPr>
              <a:xfrm flipH="1">
                <a:off x="5106245" y="2421333"/>
                <a:ext cx="673332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90436C12-1A66-3B41-9B9F-A11B6C9F12B6}"/>
                  </a:ext>
                </a:extLst>
              </p:cNvPr>
              <p:cNvCxnSpPr/>
              <p:nvPr/>
            </p:nvCxnSpPr>
            <p:spPr>
              <a:xfrm flipH="1">
                <a:off x="5064980" y="2446976"/>
                <a:ext cx="673332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CCCE0880-87A9-4746-B45C-C49F7BA7E886}"/>
                  </a:ext>
                </a:extLst>
              </p:cNvPr>
              <p:cNvCxnSpPr/>
              <p:nvPr/>
            </p:nvCxnSpPr>
            <p:spPr>
              <a:xfrm flipH="1">
                <a:off x="5023716" y="2472620"/>
                <a:ext cx="674125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70A341D6-110E-EE4A-ACF2-553DC77B170C}"/>
                  </a:ext>
                </a:extLst>
              </p:cNvPr>
              <p:cNvCxnSpPr/>
              <p:nvPr/>
            </p:nvCxnSpPr>
            <p:spPr>
              <a:xfrm flipH="1">
                <a:off x="4983246" y="2497422"/>
                <a:ext cx="674125" cy="84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01AA1504-3B94-9C49-BE22-B0B1DA5DBB67}"/>
                  </a:ext>
                </a:extLst>
              </p:cNvPr>
              <p:cNvCxnSpPr/>
              <p:nvPr/>
            </p:nvCxnSpPr>
            <p:spPr>
              <a:xfrm flipH="1">
                <a:off x="4941188" y="2523908"/>
                <a:ext cx="671745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4F9E909-1D4C-8348-A32B-F8EA93A83386}"/>
                  </a:ext>
                </a:extLst>
              </p:cNvPr>
              <p:cNvCxnSpPr/>
              <p:nvPr/>
            </p:nvCxnSpPr>
            <p:spPr>
              <a:xfrm flipV="1">
                <a:off x="5556921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34D716A2-D11E-4D4C-93E1-C448994F4915}"/>
                  </a:ext>
                </a:extLst>
              </p:cNvPr>
              <p:cNvCxnSpPr/>
              <p:nvPr/>
            </p:nvCxnSpPr>
            <p:spPr>
              <a:xfrm flipV="1">
                <a:off x="5500910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BE06E52A-D933-7A42-BA50-4B60A6ABBE12}"/>
                  </a:ext>
                </a:extLst>
              </p:cNvPr>
              <p:cNvCxnSpPr/>
              <p:nvPr/>
            </p:nvCxnSpPr>
            <p:spPr>
              <a:xfrm flipV="1">
                <a:off x="5444900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E9A899C4-9026-B940-A9B4-42E8FC0BE70B}"/>
                  </a:ext>
                </a:extLst>
              </p:cNvPr>
              <p:cNvCxnSpPr/>
              <p:nvPr/>
            </p:nvCxnSpPr>
            <p:spPr>
              <a:xfrm flipV="1">
                <a:off x="5388888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AF4FD308-87C5-4646-96B8-23B12AE306A0}"/>
                  </a:ext>
                </a:extLst>
              </p:cNvPr>
              <p:cNvCxnSpPr/>
              <p:nvPr/>
            </p:nvCxnSpPr>
            <p:spPr>
              <a:xfrm flipV="1">
                <a:off x="5332878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17F83024-9C48-1F43-8BBE-F85D8239699E}"/>
                  </a:ext>
                </a:extLst>
              </p:cNvPr>
              <p:cNvCxnSpPr/>
              <p:nvPr/>
            </p:nvCxnSpPr>
            <p:spPr>
              <a:xfrm flipV="1">
                <a:off x="5276866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77D4501E-BD84-4447-9A92-DB18F6E610B0}"/>
                  </a:ext>
                </a:extLst>
              </p:cNvPr>
              <p:cNvCxnSpPr/>
              <p:nvPr/>
            </p:nvCxnSpPr>
            <p:spPr>
              <a:xfrm flipV="1">
                <a:off x="5220856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018607D4-7C0F-1845-B8E7-3710664EEB92}"/>
                  </a:ext>
                </a:extLst>
              </p:cNvPr>
              <p:cNvCxnSpPr/>
              <p:nvPr/>
            </p:nvCxnSpPr>
            <p:spPr>
              <a:xfrm flipV="1">
                <a:off x="5164844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88A906A3-510A-8D46-A8AC-B99CC86AFE85}"/>
                  </a:ext>
                </a:extLst>
              </p:cNvPr>
              <p:cNvCxnSpPr/>
              <p:nvPr/>
            </p:nvCxnSpPr>
            <p:spPr>
              <a:xfrm flipV="1">
                <a:off x="5108834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3DD5C605-A11A-B843-B4A6-6DB9E904BE28}"/>
                  </a:ext>
                </a:extLst>
              </p:cNvPr>
              <p:cNvCxnSpPr/>
              <p:nvPr/>
            </p:nvCxnSpPr>
            <p:spPr>
              <a:xfrm flipV="1">
                <a:off x="5052823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68F02D77-9961-9841-A681-06F384E80D82}"/>
                  </a:ext>
                </a:extLst>
              </p:cNvPr>
              <p:cNvCxnSpPr/>
              <p:nvPr/>
            </p:nvCxnSpPr>
            <p:spPr>
              <a:xfrm flipV="1">
                <a:off x="4996812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B0B40D87-0BE3-9549-B857-0C3D03A47673}"/>
                  </a:ext>
                </a:extLst>
              </p:cNvPr>
              <p:cNvCxnSpPr/>
              <p:nvPr/>
            </p:nvCxnSpPr>
            <p:spPr>
              <a:xfrm flipV="1">
                <a:off x="4940801" y="2215856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8" name="Parallelogram 297">
                <a:extLst>
                  <a:ext uri="{FF2B5EF4-FFF2-40B4-BE49-F238E27FC236}">
                    <a16:creationId xmlns:a16="http://schemas.microsoft.com/office/drawing/2014/main" id="{796D802F-7DF7-7945-99E7-9FF1DB05C1B7}"/>
                  </a:ext>
                </a:extLst>
              </p:cNvPr>
              <p:cNvSpPr/>
              <p:nvPr/>
            </p:nvSpPr>
            <p:spPr>
              <a:xfrm>
                <a:off x="4941188" y="2215856"/>
                <a:ext cx="1167796" cy="308052"/>
              </a:xfrm>
              <a:prstGeom prst="parallelogram">
                <a:avLst>
                  <a:gd name="adj" fmla="val 160201"/>
                </a:avLst>
              </a:prstGeom>
              <a:noFill/>
              <a:ln w="5715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sp>
            <p:nvSpPr>
              <p:cNvPr id="299" name="Parallelogram 298">
                <a:extLst>
                  <a:ext uri="{FF2B5EF4-FFF2-40B4-BE49-F238E27FC236}">
                    <a16:creationId xmlns:a16="http://schemas.microsoft.com/office/drawing/2014/main" id="{A32B6974-DCE7-4744-A256-89E33633E5AC}"/>
                  </a:ext>
                </a:extLst>
              </p:cNvPr>
              <p:cNvSpPr/>
              <p:nvPr/>
            </p:nvSpPr>
            <p:spPr>
              <a:xfrm>
                <a:off x="4941188" y="2061114"/>
                <a:ext cx="1167796" cy="308052"/>
              </a:xfrm>
              <a:prstGeom prst="parallelogram">
                <a:avLst>
                  <a:gd name="adj" fmla="val 160201"/>
                </a:avLst>
              </a:prstGeom>
              <a:solidFill>
                <a:srgbClr val="FFFFFF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B68B0773-A21A-1148-A5BE-EA6CDE1A6436}"/>
                  </a:ext>
                </a:extLst>
              </p:cNvPr>
              <p:cNvCxnSpPr/>
              <p:nvPr/>
            </p:nvCxnSpPr>
            <p:spPr>
              <a:xfrm flipV="1">
                <a:off x="5611344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7FE0C359-D1B5-6840-BA98-52125E5A9FFF}"/>
                  </a:ext>
                </a:extLst>
              </p:cNvPr>
              <p:cNvCxnSpPr/>
              <p:nvPr/>
            </p:nvCxnSpPr>
            <p:spPr>
              <a:xfrm flipH="1">
                <a:off x="5433907" y="2064614"/>
                <a:ext cx="673489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1A273915-F122-F042-AFCA-9ED10C9F6A23}"/>
                  </a:ext>
                </a:extLst>
              </p:cNvPr>
              <p:cNvCxnSpPr/>
              <p:nvPr/>
            </p:nvCxnSpPr>
            <p:spPr>
              <a:xfrm flipH="1">
                <a:off x="5395052" y="2090258"/>
                <a:ext cx="670198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170FF898-8157-D54B-92DF-DC4BD0573605}"/>
                  </a:ext>
                </a:extLst>
              </p:cNvPr>
              <p:cNvCxnSpPr/>
              <p:nvPr/>
            </p:nvCxnSpPr>
            <p:spPr>
              <a:xfrm flipH="1">
                <a:off x="5350205" y="2116871"/>
                <a:ext cx="672195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62939E38-9B28-DE4E-A547-80EE26BF8528}"/>
                  </a:ext>
                </a:extLst>
              </p:cNvPr>
              <p:cNvCxnSpPr/>
              <p:nvPr/>
            </p:nvCxnSpPr>
            <p:spPr>
              <a:xfrm flipH="1">
                <a:off x="5312088" y="2141545"/>
                <a:ext cx="672222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70F9342A-9D25-C343-B89E-5D927CD4D4AC}"/>
                  </a:ext>
                </a:extLst>
              </p:cNvPr>
              <p:cNvCxnSpPr/>
              <p:nvPr/>
            </p:nvCxnSpPr>
            <p:spPr>
              <a:xfrm flipH="1">
                <a:off x="5269423" y="2167190"/>
                <a:ext cx="670061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EBAECE34-19E1-5341-98B0-7845C10DEE92}"/>
                  </a:ext>
                </a:extLst>
              </p:cNvPr>
              <p:cNvCxnSpPr/>
              <p:nvPr/>
            </p:nvCxnSpPr>
            <p:spPr>
              <a:xfrm flipH="1">
                <a:off x="5227947" y="2192833"/>
                <a:ext cx="674627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5DAC2BA7-4A6A-474B-AA66-89E7B92819C6}"/>
                  </a:ext>
                </a:extLst>
              </p:cNvPr>
              <p:cNvCxnSpPr>
                <a:stCxn id="326" idx="2"/>
              </p:cNvCxnSpPr>
              <p:nvPr/>
            </p:nvCxnSpPr>
            <p:spPr>
              <a:xfrm flipH="1" flipV="1">
                <a:off x="5188657" y="2218067"/>
                <a:ext cx="671989" cy="247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7B7A1657-0ED1-EB42-AF3D-A8DD8A5AB585}"/>
                  </a:ext>
                </a:extLst>
              </p:cNvPr>
              <p:cNvCxnSpPr/>
              <p:nvPr/>
            </p:nvCxnSpPr>
            <p:spPr>
              <a:xfrm flipH="1">
                <a:off x="5146715" y="2244121"/>
                <a:ext cx="672538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F5FC458E-94EA-5049-97AC-FE45C9DA772D}"/>
                  </a:ext>
                </a:extLst>
              </p:cNvPr>
              <p:cNvCxnSpPr/>
              <p:nvPr/>
            </p:nvCxnSpPr>
            <p:spPr>
              <a:xfrm flipH="1">
                <a:off x="5104657" y="2269765"/>
                <a:ext cx="673332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44FDC129-F334-974E-9B5A-F61510B0AD8A}"/>
                  </a:ext>
                </a:extLst>
              </p:cNvPr>
              <p:cNvCxnSpPr/>
              <p:nvPr/>
            </p:nvCxnSpPr>
            <p:spPr>
              <a:xfrm flipH="1">
                <a:off x="5063393" y="2295408"/>
                <a:ext cx="673332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61A95987-67E7-1D46-B1FF-DC3D4DD933DD}"/>
                  </a:ext>
                </a:extLst>
              </p:cNvPr>
              <p:cNvCxnSpPr/>
              <p:nvPr/>
            </p:nvCxnSpPr>
            <p:spPr>
              <a:xfrm flipH="1">
                <a:off x="5022129" y="2321053"/>
                <a:ext cx="674125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9ADBB0D0-39CD-6941-A318-2E0724ABDF9A}"/>
                  </a:ext>
                </a:extLst>
              </p:cNvPr>
              <p:cNvCxnSpPr/>
              <p:nvPr/>
            </p:nvCxnSpPr>
            <p:spPr>
              <a:xfrm flipH="1">
                <a:off x="4981658" y="2345854"/>
                <a:ext cx="674125" cy="84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7786234A-BA22-714D-9D49-B9987FC5B682}"/>
                  </a:ext>
                </a:extLst>
              </p:cNvPr>
              <p:cNvCxnSpPr/>
              <p:nvPr/>
            </p:nvCxnSpPr>
            <p:spPr>
              <a:xfrm flipH="1">
                <a:off x="4939600" y="2372340"/>
                <a:ext cx="671745" cy="0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13C7666D-5589-8647-8FB4-EA3FBE337B99}"/>
                  </a:ext>
                </a:extLst>
              </p:cNvPr>
              <p:cNvCxnSpPr/>
              <p:nvPr/>
            </p:nvCxnSpPr>
            <p:spPr>
              <a:xfrm flipV="1">
                <a:off x="5555334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6865EB8A-7BC1-2B45-93CB-6F0303225ACC}"/>
                  </a:ext>
                </a:extLst>
              </p:cNvPr>
              <p:cNvCxnSpPr/>
              <p:nvPr/>
            </p:nvCxnSpPr>
            <p:spPr>
              <a:xfrm flipV="1">
                <a:off x="5499322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E6EF6AB4-3081-1246-94B7-569F1E3115D8}"/>
                  </a:ext>
                </a:extLst>
              </p:cNvPr>
              <p:cNvCxnSpPr/>
              <p:nvPr/>
            </p:nvCxnSpPr>
            <p:spPr>
              <a:xfrm flipV="1">
                <a:off x="5443312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CDA86654-2BD4-DD48-9D72-0FBB4F05F9C8}"/>
                  </a:ext>
                </a:extLst>
              </p:cNvPr>
              <p:cNvCxnSpPr/>
              <p:nvPr/>
            </p:nvCxnSpPr>
            <p:spPr>
              <a:xfrm flipV="1">
                <a:off x="5387301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4DA3B902-450F-2142-8C3F-FB63E6498E55}"/>
                  </a:ext>
                </a:extLst>
              </p:cNvPr>
              <p:cNvCxnSpPr/>
              <p:nvPr/>
            </p:nvCxnSpPr>
            <p:spPr>
              <a:xfrm flipV="1">
                <a:off x="5331290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59A77ABD-B6CF-4742-8099-C0D8555553D5}"/>
                  </a:ext>
                </a:extLst>
              </p:cNvPr>
              <p:cNvCxnSpPr/>
              <p:nvPr/>
            </p:nvCxnSpPr>
            <p:spPr>
              <a:xfrm flipV="1">
                <a:off x="5275279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B496B96D-78BB-414B-87EC-214A07DCD36F}"/>
                  </a:ext>
                </a:extLst>
              </p:cNvPr>
              <p:cNvCxnSpPr/>
              <p:nvPr/>
            </p:nvCxnSpPr>
            <p:spPr>
              <a:xfrm flipV="1">
                <a:off x="5219268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A1427936-96A4-474D-A1D5-164DD082ED1C}"/>
                  </a:ext>
                </a:extLst>
              </p:cNvPr>
              <p:cNvCxnSpPr/>
              <p:nvPr/>
            </p:nvCxnSpPr>
            <p:spPr>
              <a:xfrm flipV="1">
                <a:off x="5163257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06D5D0BC-97DA-D64E-B5AA-193A1EBDFFF9}"/>
                  </a:ext>
                </a:extLst>
              </p:cNvPr>
              <p:cNvCxnSpPr/>
              <p:nvPr/>
            </p:nvCxnSpPr>
            <p:spPr>
              <a:xfrm flipV="1">
                <a:off x="5107246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A5343BCD-EA71-AF47-BC3F-408A7C7BE8A0}"/>
                  </a:ext>
                </a:extLst>
              </p:cNvPr>
              <p:cNvCxnSpPr/>
              <p:nvPr/>
            </p:nvCxnSpPr>
            <p:spPr>
              <a:xfrm flipV="1">
                <a:off x="5051235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B1906FA-5B5C-6D4E-AB9D-D51A34AFFB63}"/>
                  </a:ext>
                </a:extLst>
              </p:cNvPr>
              <p:cNvCxnSpPr/>
              <p:nvPr/>
            </p:nvCxnSpPr>
            <p:spPr>
              <a:xfrm flipV="1">
                <a:off x="4995225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68024C13-0E05-7041-80DA-88027A48322F}"/>
                  </a:ext>
                </a:extLst>
              </p:cNvPr>
              <p:cNvCxnSpPr/>
              <p:nvPr/>
            </p:nvCxnSpPr>
            <p:spPr>
              <a:xfrm flipV="1">
                <a:off x="4939213" y="2064289"/>
                <a:ext cx="496051" cy="308052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6" name="Parallelogram 325">
                <a:extLst>
                  <a:ext uri="{FF2B5EF4-FFF2-40B4-BE49-F238E27FC236}">
                    <a16:creationId xmlns:a16="http://schemas.microsoft.com/office/drawing/2014/main" id="{C2203897-C1B7-E247-9160-1E9E2A80E9A5}"/>
                  </a:ext>
                </a:extLst>
              </p:cNvPr>
              <p:cNvSpPr/>
              <p:nvPr/>
            </p:nvSpPr>
            <p:spPr>
              <a:xfrm>
                <a:off x="4939600" y="2064289"/>
                <a:ext cx="1167796" cy="308052"/>
              </a:xfrm>
              <a:prstGeom prst="parallelogram">
                <a:avLst>
                  <a:gd name="adj" fmla="val 160201"/>
                </a:avLst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5AA3AFB8-91AB-2F4D-9AAE-72D6BA31EDFD}"/>
                  </a:ext>
                </a:extLst>
              </p:cNvPr>
              <p:cNvCxnSpPr/>
              <p:nvPr/>
            </p:nvCxnSpPr>
            <p:spPr>
              <a:xfrm flipH="1" flipV="1">
                <a:off x="6106343" y="2064095"/>
                <a:ext cx="3174" cy="86972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F7BF1984-4CEF-A749-9CAE-D229BE9C6385}"/>
                  </a:ext>
                </a:extLst>
              </p:cNvPr>
              <p:cNvCxnSpPr/>
              <p:nvPr/>
            </p:nvCxnSpPr>
            <p:spPr>
              <a:xfrm flipH="1" flipV="1">
                <a:off x="5607998" y="2371989"/>
                <a:ext cx="3174" cy="86972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A0738828-36F3-7C45-BC48-A916F490327A}"/>
                  </a:ext>
                </a:extLst>
              </p:cNvPr>
              <p:cNvSpPr txBox="1"/>
              <p:nvPr/>
            </p:nvSpPr>
            <p:spPr>
              <a:xfrm>
                <a:off x="4291665" y="2211257"/>
                <a:ext cx="703856" cy="461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2399" dirty="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L</a:t>
                </a:r>
                <a:r>
                  <a:rPr lang="en-US" sz="2399" baseline="-25000" dirty="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n+2</a:t>
                </a:r>
              </a:p>
            </p:txBody>
          </p:sp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4058FF43-9F93-2545-B2F6-D4B5AA9C137E}"/>
                  </a:ext>
                </a:extLst>
              </p:cNvPr>
              <p:cNvSpPr txBox="1"/>
              <p:nvPr/>
            </p:nvSpPr>
            <p:spPr>
              <a:xfrm>
                <a:off x="6076157" y="1809172"/>
                <a:ext cx="298402" cy="338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a</a:t>
                </a:r>
              </a:p>
            </p:txBody>
          </p: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F6B5DE13-DE75-E542-A3B0-B7BFD918082E}"/>
                  </a:ext>
                </a:extLst>
              </p:cNvPr>
              <p:cNvSpPr txBox="1"/>
              <p:nvPr/>
            </p:nvSpPr>
            <p:spPr>
              <a:xfrm>
                <a:off x="6091200" y="1987944"/>
                <a:ext cx="248721" cy="338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f</a:t>
                </a:r>
              </a:p>
            </p:txBody>
          </p:sp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40858DA4-425F-C643-9688-272B54B272AD}"/>
                  </a:ext>
                </a:extLst>
              </p:cNvPr>
              <p:cNvSpPr txBox="1"/>
              <p:nvPr/>
            </p:nvSpPr>
            <p:spPr>
              <a:xfrm>
                <a:off x="6082636" y="2147281"/>
                <a:ext cx="287183" cy="338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126" eaLnBrk="0" hangingPunct="0"/>
                <a:r>
                  <a:rPr lang="en-US" sz="1600">
                    <a:solidFill>
                      <a:srgbClr val="000000"/>
                    </a:solidFill>
                    <a:ea typeface="ＭＳ Ｐゴシック" charset="0"/>
                    <a:cs typeface="ＭＳ Ｐゴシック" charset="0"/>
                  </a:rPr>
                  <a:t>c</a:t>
                </a:r>
              </a:p>
            </p:txBody>
          </p:sp>
          <p:sp>
            <p:nvSpPr>
              <p:cNvPr id="351" name="Parallelogram 350">
                <a:extLst>
                  <a:ext uri="{FF2B5EF4-FFF2-40B4-BE49-F238E27FC236}">
                    <a16:creationId xmlns:a16="http://schemas.microsoft.com/office/drawing/2014/main" id="{788DC41E-57B4-944E-AEF5-C318B68223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42411" y="2987658"/>
                <a:ext cx="776086" cy="201802"/>
              </a:xfrm>
              <a:prstGeom prst="parallelogram">
                <a:avLst>
                  <a:gd name="adj" fmla="val 160201"/>
                </a:avLst>
              </a:prstGeom>
              <a:noFill/>
              <a:ln w="127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sp>
            <p:nvSpPr>
              <p:cNvPr id="352" name="Parallelogram 351">
                <a:extLst>
                  <a:ext uri="{FF2B5EF4-FFF2-40B4-BE49-F238E27FC236}">
                    <a16:creationId xmlns:a16="http://schemas.microsoft.com/office/drawing/2014/main" id="{8CB2259D-794D-2A4F-8F41-DE3120ECD1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32889" y="2117935"/>
                <a:ext cx="776086" cy="201802"/>
              </a:xfrm>
              <a:prstGeom prst="parallelogram">
                <a:avLst>
                  <a:gd name="adj" fmla="val 160201"/>
                </a:avLst>
              </a:prstGeom>
              <a:noFill/>
              <a:ln w="127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eaLnBrk="0" hangingPunct="0"/>
                <a:endParaRPr lang="en-US" sz="1600">
                  <a:solidFill>
                    <a:srgbClr val="FFFFFF"/>
                  </a:solidFill>
                  <a:latin typeface="Helvetica"/>
                  <a:ea typeface="ＭＳ Ｐゴシック"/>
                </a:endParaRPr>
              </a:p>
            </p:txBody>
          </p: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30D8E2DB-25D8-0643-8A2B-53658FEFE062}"/>
                  </a:ext>
                </a:extLst>
              </p:cNvPr>
              <p:cNvCxnSpPr/>
              <p:nvPr/>
            </p:nvCxnSpPr>
            <p:spPr>
              <a:xfrm flipV="1">
                <a:off x="5148575" y="2705762"/>
                <a:ext cx="1079" cy="483583"/>
              </a:xfrm>
              <a:prstGeom prst="line">
                <a:avLst/>
              </a:prstGeom>
              <a:ln w="12700" cmpd="sng">
                <a:solidFill>
                  <a:srgbClr val="FF6600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C9A09292-7034-664B-BD7E-FEF5DD3204C9}"/>
                  </a:ext>
                </a:extLst>
              </p:cNvPr>
              <p:cNvCxnSpPr/>
              <p:nvPr/>
            </p:nvCxnSpPr>
            <p:spPr>
              <a:xfrm flipV="1">
                <a:off x="5589785" y="2702588"/>
                <a:ext cx="1079" cy="483583"/>
              </a:xfrm>
              <a:prstGeom prst="line">
                <a:avLst/>
              </a:prstGeom>
              <a:ln w="12700" cmpd="sng">
                <a:solidFill>
                  <a:srgbClr val="FF6600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DA260DF0-EB5A-DD44-A305-CD9B91786C9B}"/>
                  </a:ext>
                </a:extLst>
              </p:cNvPr>
              <p:cNvCxnSpPr/>
              <p:nvPr/>
            </p:nvCxnSpPr>
            <p:spPr>
              <a:xfrm flipV="1">
                <a:off x="5916725" y="2512138"/>
                <a:ext cx="1079" cy="483583"/>
              </a:xfrm>
              <a:prstGeom prst="line">
                <a:avLst/>
              </a:prstGeom>
              <a:ln w="12700" cmpd="sng">
                <a:solidFill>
                  <a:srgbClr val="FF6600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3D1D9658-28CB-F743-A350-D7C26A262811}"/>
                  </a:ext>
                </a:extLst>
              </p:cNvPr>
              <p:cNvCxnSpPr/>
              <p:nvPr/>
            </p:nvCxnSpPr>
            <p:spPr>
              <a:xfrm flipV="1">
                <a:off x="5465992" y="2715285"/>
                <a:ext cx="1079" cy="261392"/>
              </a:xfrm>
              <a:prstGeom prst="line">
                <a:avLst/>
              </a:prstGeom>
              <a:ln w="12700" cmpd="sng">
                <a:solidFill>
                  <a:srgbClr val="FF6600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4" name="Oval 33">
                <a:extLst>
                  <a:ext uri="{FF2B5EF4-FFF2-40B4-BE49-F238E27FC236}">
                    <a16:creationId xmlns:a16="http://schemas.microsoft.com/office/drawing/2014/main" id="{4D2B4E38-7E8B-B048-99B4-30CBB0646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8269" y="2149241"/>
                <a:ext cx="84115" cy="90463"/>
              </a:xfrm>
              <a:prstGeom prst="ellipse">
                <a:avLst/>
              </a:prstGeom>
              <a:solidFill>
                <a:srgbClr val="FF0000"/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914126" eaLnBrk="0" hangingPunct="0">
                  <a:defRPr/>
                </a:pPr>
                <a:endParaRPr lang="en-US" sz="1600">
                  <a:solidFill>
                    <a:srgbClr val="00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730D1F-590B-9E4C-9B5A-E190491671DB}"/>
                </a:ext>
              </a:extLst>
            </p:cNvPr>
            <p:cNvSpPr txBox="1"/>
            <p:nvPr/>
          </p:nvSpPr>
          <p:spPr>
            <a:xfrm>
              <a:off x="4492636" y="1367468"/>
              <a:ext cx="2392016" cy="627864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/>
                <a:t>Arbitrary # of levels using recurrence</a:t>
              </a:r>
            </a:p>
          </p:txBody>
        </p:sp>
      </p:grpSp>
      <p:sp>
        <p:nvSpPr>
          <p:cNvPr id="363" name="Line 35">
            <a:extLst>
              <a:ext uri="{FF2B5EF4-FFF2-40B4-BE49-F238E27FC236}">
                <a16:creationId xmlns:a16="http://schemas.microsoft.com/office/drawing/2014/main" id="{115AB91E-79CD-0A48-B218-6236CC0CDDD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17407" y="2615519"/>
            <a:ext cx="2578629" cy="463515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5" name="Line 35">
            <a:extLst>
              <a:ext uri="{FF2B5EF4-FFF2-40B4-BE49-F238E27FC236}">
                <a16:creationId xmlns:a16="http://schemas.microsoft.com/office/drawing/2014/main" id="{BDF5E909-1684-F442-9660-182F7A9CC1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75592" y="3041753"/>
            <a:ext cx="1587039" cy="500136"/>
          </a:xfrm>
          <a:prstGeom prst="line">
            <a:avLst/>
          </a:prstGeom>
          <a:noFill/>
          <a:ln w="28575" cap="rnd">
            <a:solidFill>
              <a:srgbClr val="00B05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126" eaLnBrk="0" hangingPunct="0">
              <a:defRPr/>
            </a:pPr>
            <a:endParaRPr lang="en-US" sz="16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1" name="Slide Number Placeholder 3">
            <a:extLst>
              <a:ext uri="{FF2B5EF4-FFF2-40B4-BE49-F238E27FC236}">
                <a16:creationId xmlns:a16="http://schemas.microsoft.com/office/drawing/2014/main" id="{97A02F81-BA74-894D-B06E-090EFB2CE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8341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2F6C4B2-8B17-A245-A0C1-1845D2973585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37" name="Picture 8" descr="rho_amr_emit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2614">
            <a:off x="7205929" y="1863409"/>
            <a:ext cx="1303985" cy="950917"/>
          </a:xfrm>
          <a:prstGeom prst="rect">
            <a:avLst/>
          </a:prstGeom>
          <a:ln/>
          <a:scene3d>
            <a:camera prst="perspectiveFront" fov="7200000">
              <a:rot lat="18900000" lon="20280000" rev="36000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8" name="TextBox 37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7" y="915062"/>
            <a:ext cx="11650183" cy="2546420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accuracy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Adaptive Mesh Refinement</a:t>
            </a:r>
            <a:r>
              <a:rPr lang="en-US" dirty="0">
                <a:solidFill>
                  <a:srgbClr val="000000"/>
                </a:solidFill>
                <a:latin typeface="Franklin Gothic Book"/>
              </a:rPr>
              <a:t> + possible particles merging/splitting</a:t>
            </a:r>
            <a:endParaRPr lang="en-US" dirty="0">
              <a:solidFill>
                <a:srgbClr val="000000"/>
              </a:solidFill>
              <a:latin typeface="Franklin Gothic Book"/>
              <a:cs typeface="+mn-cs"/>
            </a:endParaRP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Ultrahigh-order spectral Maxwell solvers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1F497D"/>
              </a:solidFill>
              <a:latin typeface="Franklin Gothic Book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CD80BB-9AF0-F645-A8E5-9D3F5BAFB22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4A7A69-24E5-2D41-AFB3-13CA23F0242B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E64CF97-77B2-F245-ACBF-4FA09E575082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2E3DF0E-2427-9447-BBB0-8444CFC18C46}"/>
              </a:ext>
            </a:extLst>
          </p:cNvPr>
          <p:cNvSpPr txBox="1"/>
          <p:nvPr/>
        </p:nvSpPr>
        <p:spPr>
          <a:xfrm>
            <a:off x="322708" y="5529713"/>
            <a:ext cx="107333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"/>
              </a:rPr>
              <a:t>I. </a:t>
            </a:r>
            <a:r>
              <a:rPr lang="en-US" sz="1400" dirty="0" err="1">
                <a:solidFill>
                  <a:prstClr val="black"/>
                </a:solidFill>
                <a:latin typeface="Franklin Gothic Book" panose="020B0503020102020204" pitchFamily="34" charset="0"/>
                <a:cs typeface="Calibri"/>
              </a:rPr>
              <a:t>Haber,R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"/>
              </a:rPr>
              <a:t>. </a:t>
            </a:r>
            <a:r>
              <a:rPr lang="en-US" sz="1400" dirty="0" err="1">
                <a:solidFill>
                  <a:prstClr val="black"/>
                </a:solidFill>
                <a:latin typeface="Franklin Gothic Book" panose="020B0503020102020204" pitchFamily="34" charset="0"/>
                <a:cs typeface="Calibri"/>
              </a:rPr>
              <a:t>Lee,H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"/>
              </a:rPr>
              <a:t>. Klein &amp; J. </a:t>
            </a:r>
            <a:r>
              <a:rPr lang="en-US" sz="1400" dirty="0" err="1">
                <a:solidFill>
                  <a:prstClr val="black"/>
                </a:solidFill>
                <a:latin typeface="Franklin Gothic Book" panose="020B0503020102020204" pitchFamily="34" charset="0"/>
                <a:cs typeface="Calibri"/>
              </a:rPr>
              <a:t>Boris,</a:t>
            </a:r>
            <a:r>
              <a:rPr lang="en-US" sz="1400" i="1" dirty="0" err="1">
                <a:solidFill>
                  <a:prstClr val="black"/>
                </a:solidFill>
                <a:latin typeface="Franklin Gothic Book" panose="020B0503020102020204" pitchFamily="34" charset="0"/>
                <a:cs typeface="Calibri"/>
              </a:rPr>
              <a:t>Proc</a:t>
            </a:r>
            <a:r>
              <a:rPr lang="en-US" sz="1400" i="1" dirty="0">
                <a:solidFill>
                  <a:prstClr val="black"/>
                </a:solidFill>
                <a:latin typeface="Franklin Gothic Book" panose="020B0503020102020204" pitchFamily="34" charset="0"/>
                <a:cs typeface="Calibri"/>
              </a:rPr>
              <a:t>. Sixth Conf. on Num. Sim. Plasma, </a:t>
            </a:r>
            <a:r>
              <a:rPr lang="en-US" sz="1400" dirty="0">
                <a:solidFill>
                  <a:prstClr val="black"/>
                </a:solidFill>
                <a:latin typeface="Franklin Gothic Book" panose="020B0503020102020204" pitchFamily="34" charset="0"/>
                <a:cs typeface="Calibri"/>
              </a:rPr>
              <a:t>Berkeley, CA, 46-48 (1973)</a:t>
            </a:r>
          </a:p>
          <a:p>
            <a:r>
              <a:rPr lang="en-US" sz="1400" dirty="0">
                <a:latin typeface="Franklin Gothic Book"/>
                <a:cs typeface="Franklin Gothic Book"/>
              </a:rPr>
              <a:t>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I. Haber, B. B. Godfrey, </a:t>
            </a:r>
            <a:r>
              <a:rPr lang="en-US" sz="1400" i="1" dirty="0">
                <a:latin typeface="Franklin Gothic Book"/>
                <a:cs typeface="Franklin Gothic Book"/>
              </a:rPr>
              <a:t>J. </a:t>
            </a:r>
            <a:r>
              <a:rPr lang="en-US" sz="1400" i="1" dirty="0" err="1">
                <a:latin typeface="Franklin Gothic Book"/>
                <a:cs typeface="Franklin Gothic Book"/>
              </a:rPr>
              <a:t>Comput</a:t>
            </a:r>
            <a:r>
              <a:rPr lang="en-US" sz="1400" i="1" dirty="0">
                <a:latin typeface="Franklin Gothic Book"/>
                <a:cs typeface="Franklin Gothic Book"/>
              </a:rPr>
              <a:t>. Phys.</a:t>
            </a:r>
            <a:r>
              <a:rPr lang="en-US" sz="1400" dirty="0">
                <a:latin typeface="Franklin Gothic Book"/>
                <a:cs typeface="Franklin Gothic Book"/>
              </a:rPr>
              <a:t> </a:t>
            </a:r>
            <a:r>
              <a:rPr lang="en-US" sz="1400" b="1" dirty="0">
                <a:latin typeface="Franklin Gothic Book"/>
                <a:cs typeface="Franklin Gothic Book"/>
              </a:rPr>
              <a:t>243</a:t>
            </a:r>
            <a:r>
              <a:rPr lang="en-US" sz="1400" dirty="0">
                <a:latin typeface="Franklin Gothic Book"/>
                <a:cs typeface="Franklin Gothic Book"/>
              </a:rPr>
              <a:t>, 260-268 (2013).</a:t>
            </a:r>
          </a:p>
          <a:p>
            <a:r>
              <a:rPr lang="en-US" sz="1400" dirty="0">
                <a:latin typeface="Franklin Gothic Book"/>
                <a:cs typeface="Franklin Gothic Book"/>
              </a:rPr>
              <a:t>H. </a:t>
            </a:r>
            <a:r>
              <a:rPr lang="en-US" sz="1400" dirty="0" err="1">
                <a:latin typeface="Franklin Gothic Book"/>
                <a:cs typeface="Franklin Gothic Book"/>
              </a:rPr>
              <a:t>Vincenti</a:t>
            </a:r>
            <a:r>
              <a:rPr lang="en-US" sz="1400" dirty="0">
                <a:latin typeface="Franklin Gothic Book"/>
                <a:cs typeface="Franklin Gothic Book"/>
              </a:rPr>
              <a:t>, 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</a:t>
            </a:r>
            <a:r>
              <a:rPr lang="en-US" sz="1400" i="1" dirty="0" err="1">
                <a:latin typeface="Franklin Gothic Book"/>
                <a:cs typeface="Franklin Gothic Book"/>
              </a:rPr>
              <a:t>Comput</a:t>
            </a:r>
            <a:r>
              <a:rPr lang="en-US" sz="1400" i="1" dirty="0">
                <a:latin typeface="Franklin Gothic Book"/>
                <a:cs typeface="Franklin Gothic Book"/>
              </a:rPr>
              <a:t>. Phys. Comm.</a:t>
            </a:r>
            <a:r>
              <a:rPr lang="en-US" sz="1400" dirty="0">
                <a:latin typeface="Franklin Gothic Book"/>
                <a:cs typeface="Franklin Gothic Book"/>
              </a:rPr>
              <a:t> </a:t>
            </a:r>
            <a:r>
              <a:rPr lang="en-US" sz="1400" b="1" dirty="0">
                <a:latin typeface="Franklin Gothic Book"/>
                <a:cs typeface="Franklin Gothic Book"/>
              </a:rPr>
              <a:t>200,</a:t>
            </a:r>
            <a:r>
              <a:rPr lang="en-US" sz="1400" dirty="0">
                <a:latin typeface="Franklin Gothic Book"/>
                <a:cs typeface="Franklin Gothic Book"/>
              </a:rPr>
              <a:t> 147 (2016).</a:t>
            </a:r>
          </a:p>
          <a:p>
            <a:r>
              <a:rPr lang="en-US" sz="1400" dirty="0">
                <a:latin typeface="Franklin Gothic Book"/>
                <a:cs typeface="Franklin Gothic Book"/>
              </a:rPr>
              <a:t>S. </a:t>
            </a:r>
            <a:r>
              <a:rPr lang="en-US" sz="1400" dirty="0" err="1">
                <a:latin typeface="Franklin Gothic Book"/>
                <a:cs typeface="Franklin Gothic Book"/>
              </a:rPr>
              <a:t>Jalas</a:t>
            </a:r>
            <a:r>
              <a:rPr lang="en-US" sz="1400" dirty="0">
                <a:latin typeface="Franklin Gothic Book"/>
                <a:cs typeface="Franklin Gothic Book"/>
              </a:rPr>
              <a:t>, I. </a:t>
            </a:r>
            <a:r>
              <a:rPr lang="en-US" sz="1400" dirty="0" err="1">
                <a:latin typeface="Franklin Gothic Book"/>
                <a:cs typeface="Franklin Gothic Book"/>
              </a:rPr>
              <a:t>Dornmair</a:t>
            </a:r>
            <a:r>
              <a:rPr lang="en-US" sz="1400" dirty="0">
                <a:latin typeface="Franklin Gothic Book"/>
                <a:cs typeface="Franklin Gothic Book"/>
              </a:rPr>
              <a:t>, R. </a:t>
            </a:r>
            <a:r>
              <a:rPr lang="en-US" sz="1400" dirty="0" err="1">
                <a:latin typeface="Franklin Gothic Book"/>
                <a:cs typeface="Franklin Gothic Book"/>
              </a:rPr>
              <a:t>Lehe</a:t>
            </a:r>
            <a:r>
              <a:rPr lang="en-US" sz="1400" dirty="0">
                <a:latin typeface="Franklin Gothic Book"/>
                <a:cs typeface="Franklin Gothic Book"/>
              </a:rPr>
              <a:t>, H. </a:t>
            </a:r>
            <a:r>
              <a:rPr lang="en-US" sz="1400" dirty="0" err="1">
                <a:latin typeface="Franklin Gothic Book"/>
                <a:cs typeface="Franklin Gothic Book"/>
              </a:rPr>
              <a:t>Vincenti</a:t>
            </a:r>
            <a:r>
              <a:rPr lang="en-US" sz="1400" dirty="0">
                <a:latin typeface="Franklin Gothic Book"/>
                <a:cs typeface="Franklin Gothic Book"/>
              </a:rPr>
              <a:t>, 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M. </a:t>
            </a:r>
            <a:r>
              <a:rPr lang="en-US" sz="1400" dirty="0" err="1">
                <a:latin typeface="Franklin Gothic Book"/>
                <a:cs typeface="Franklin Gothic Book"/>
              </a:rPr>
              <a:t>Kirchen</a:t>
            </a:r>
            <a:r>
              <a:rPr lang="en-US" sz="1400" dirty="0">
                <a:latin typeface="Franklin Gothic Book"/>
                <a:cs typeface="Franklin Gothic Book"/>
              </a:rPr>
              <a:t>, A. R. Maier, </a:t>
            </a:r>
            <a:r>
              <a:rPr lang="en-US" sz="1400" i="1" dirty="0">
                <a:latin typeface="Franklin Gothic Book"/>
                <a:cs typeface="Franklin Gothic Book"/>
              </a:rPr>
              <a:t>Phys. Plasmas</a:t>
            </a:r>
            <a:r>
              <a:rPr lang="en-US" sz="1400" dirty="0">
                <a:latin typeface="Franklin Gothic Book"/>
                <a:cs typeface="Franklin Gothic Book"/>
              </a:rPr>
              <a:t> </a:t>
            </a:r>
            <a:r>
              <a:rPr lang="en-US" sz="1400" b="1" dirty="0">
                <a:latin typeface="Franklin Gothic Book"/>
                <a:cs typeface="Franklin Gothic Book"/>
              </a:rPr>
              <a:t>24</a:t>
            </a:r>
            <a:r>
              <a:rPr lang="en-US" sz="1400" dirty="0">
                <a:latin typeface="Franklin Gothic Book"/>
                <a:cs typeface="Franklin Gothic Book"/>
              </a:rPr>
              <a:t>, 033115 (2017).</a:t>
            </a:r>
          </a:p>
          <a:p>
            <a:r>
              <a:rPr lang="en-US" sz="1400" dirty="0">
                <a:latin typeface="Franklin Gothic Book"/>
                <a:cs typeface="Franklin Gothic Book"/>
              </a:rPr>
              <a:t>H. </a:t>
            </a:r>
            <a:r>
              <a:rPr lang="en-US" sz="1400" dirty="0" err="1">
                <a:latin typeface="Franklin Gothic Book"/>
                <a:cs typeface="Franklin Gothic Book"/>
              </a:rPr>
              <a:t>Vincenti</a:t>
            </a:r>
            <a:r>
              <a:rPr lang="en-US" sz="1400" dirty="0">
                <a:latin typeface="Franklin Gothic Book"/>
                <a:cs typeface="Franklin Gothic Book"/>
              </a:rPr>
              <a:t>, 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</a:t>
            </a:r>
            <a:r>
              <a:rPr lang="en-US" sz="1400" i="1" dirty="0" err="1">
                <a:latin typeface="Franklin Gothic Book"/>
                <a:cs typeface="Franklin Gothic Book"/>
              </a:rPr>
              <a:t>Comput</a:t>
            </a:r>
            <a:r>
              <a:rPr lang="en-US" sz="1400" i="1" dirty="0">
                <a:latin typeface="Franklin Gothic Book"/>
                <a:cs typeface="Franklin Gothic Book"/>
              </a:rPr>
              <a:t>. Phys. Comm.</a:t>
            </a:r>
            <a:r>
              <a:rPr lang="en-US" sz="1400" dirty="0">
                <a:latin typeface="Franklin Gothic Book"/>
                <a:cs typeface="Franklin Gothic Book"/>
              </a:rPr>
              <a:t> </a:t>
            </a:r>
            <a:r>
              <a:rPr lang="en-US" sz="1400" b="1" dirty="0">
                <a:latin typeface="Franklin Gothic Book"/>
                <a:cs typeface="Franklin Gothic Book"/>
              </a:rPr>
              <a:t>228</a:t>
            </a:r>
            <a:r>
              <a:rPr lang="en-US" sz="1400" dirty="0">
                <a:latin typeface="Franklin Gothic Book"/>
                <a:cs typeface="Franklin Gothic Book"/>
              </a:rPr>
              <a:t>, 22 (2018).</a:t>
            </a:r>
          </a:p>
        </p:txBody>
      </p:sp>
      <p:pic>
        <p:nvPicPr>
          <p:cNvPr id="17" name="Picture 16" descr="PSATD.pdf">
            <a:extLst>
              <a:ext uri="{FF2B5EF4-FFF2-40B4-BE49-F238E27FC236}">
                <a16:creationId xmlns:a16="http://schemas.microsoft.com/office/drawing/2014/main" id="{BECDB707-293A-364A-8F0B-4DBEFD51DD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7" t="8714" r="12309" b="13246"/>
          <a:stretch/>
        </p:blipFill>
        <p:spPr>
          <a:xfrm>
            <a:off x="10550165" y="1848790"/>
            <a:ext cx="1263617" cy="1265308"/>
          </a:xfrm>
          <a:prstGeom prst="rect">
            <a:avLst/>
          </a:prstGeom>
          <a:scene3d>
            <a:camera prst="perspectiveFront" fov="7200000">
              <a:rot lat="18928078" lon="20221456" rev="161791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8" name="Picture 17" descr="order4.pdf">
            <a:extLst>
              <a:ext uri="{FF2B5EF4-FFF2-40B4-BE49-F238E27FC236}">
                <a16:creationId xmlns:a16="http://schemas.microsoft.com/office/drawing/2014/main" id="{9438C82B-B63F-D440-8A7B-FC2F2CE3FF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91" t="7293" r="11635" b="12490"/>
          <a:stretch/>
        </p:blipFill>
        <p:spPr>
          <a:xfrm>
            <a:off x="8925797" y="2053560"/>
            <a:ext cx="1173018" cy="117957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perspectiveFront" fov="7200000">
              <a:rot lat="19139710" lon="21185844" rev="30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E232E678-DB48-7E4E-B52C-D99984C6F3BF}"/>
              </a:ext>
            </a:extLst>
          </p:cNvPr>
          <p:cNvSpPr/>
          <p:nvPr/>
        </p:nvSpPr>
        <p:spPr>
          <a:xfrm>
            <a:off x="10192123" y="2491666"/>
            <a:ext cx="287296" cy="309407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B7E324BB-D3C8-6E42-A5E7-9E8BD54FC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899253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5A87F-FBA1-ED49-8751-8929601CC602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23</a:t>
            </a:fld>
            <a:endParaRPr lang="en-US" altLang="x-non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FA6852-CD8A-F744-99D0-0CE55DF21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62" y="194388"/>
            <a:ext cx="11877122" cy="914400"/>
          </a:xfrm>
        </p:spPr>
        <p:txBody>
          <a:bodyPr>
            <a:normAutofit/>
          </a:bodyPr>
          <a:lstStyle/>
          <a:p>
            <a:r>
              <a:rPr lang="en-US" dirty="0"/>
              <a:t>Ultrahigh-order analytical Pseudo-spectral Maxwell solver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4875D2-0AF3-1A42-8F8E-710E4C610AF2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659C2FF-0298-AE40-B549-254587E4417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8D19DB5-EF25-4E43-82EE-5361BA38E993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FE2250C-371D-A340-A561-94FD42BB5E1D}"/>
              </a:ext>
            </a:extLst>
          </p:cNvPr>
          <p:cNvSpPr txBox="1"/>
          <p:nvPr/>
        </p:nvSpPr>
        <p:spPr>
          <a:xfrm>
            <a:off x="210302" y="1172474"/>
            <a:ext cx="418471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second-order Maxwell solvers suffer from numerical dispersion.</a:t>
            </a:r>
          </a:p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Solution: </a:t>
            </a:r>
            <a:r>
              <a:rPr lang="en-US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analytically Maxwell in Fourier space.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F49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F49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Pseudo Spectral Analytical Time-Domain (PSATD) Maxwell solver: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numerical dispersion.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Courant time step limit.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34E20ED-A83B-504F-8064-CA67D5640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683" y="6318523"/>
            <a:ext cx="11318724" cy="33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74" tIns="60937" rIns="121874" bIns="6093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  <a:cs typeface="Calibri"/>
              </a:rPr>
              <a:t>I. Haber, R. Lee, H. Klein &amp; J. Boris, </a:t>
            </a:r>
            <a:r>
              <a:rPr lang="en-US" sz="1400" i="1" dirty="0">
                <a:solidFill>
                  <a:prstClr val="black"/>
                </a:solidFill>
                <a:latin typeface="+mn-lt"/>
                <a:cs typeface="Calibri"/>
              </a:rPr>
              <a:t>Proc. Sixth Conf. on Num. Sim. Plasma, </a:t>
            </a:r>
            <a:r>
              <a:rPr lang="en-US" sz="1400" dirty="0">
                <a:solidFill>
                  <a:prstClr val="black"/>
                </a:solidFill>
                <a:latin typeface="+mn-lt"/>
                <a:cs typeface="Calibri"/>
              </a:rPr>
              <a:t>Berkeley, CA, 46-48 (1973)</a:t>
            </a:r>
          </a:p>
        </p:txBody>
      </p:sp>
      <p:sp>
        <p:nvSpPr>
          <p:cNvPr id="11" name="Line 29">
            <a:extLst>
              <a:ext uri="{FF2B5EF4-FFF2-40B4-BE49-F238E27FC236}">
                <a16:creationId xmlns:a16="http://schemas.microsoft.com/office/drawing/2014/main" id="{7CD171EB-BBD8-C04B-8309-E9D457722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5743" y="1026466"/>
            <a:ext cx="0" cy="51480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13" name="Picture 12" descr="Yee.pdf">
            <a:extLst>
              <a:ext uri="{FF2B5EF4-FFF2-40B4-BE49-F238E27FC236}">
                <a16:creationId xmlns:a16="http://schemas.microsoft.com/office/drawing/2014/main" id="{D9EB017A-3C88-CC42-BB34-6FE47E38D8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75"/>
          <a:stretch/>
        </p:blipFill>
        <p:spPr>
          <a:xfrm>
            <a:off x="4870555" y="1347746"/>
            <a:ext cx="2927350" cy="2486861"/>
          </a:xfrm>
          <a:prstGeom prst="rect">
            <a:avLst/>
          </a:prstGeom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C7F759F9-5CA0-B047-920A-95A9EA45C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819" y="969177"/>
            <a:ext cx="21895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cs typeface="Calibri"/>
              </a:rPr>
              <a:t>FDTD </a:t>
            </a:r>
            <a:r>
              <a:rPr lang="en-US" sz="1600" dirty="0">
                <a:cs typeface="Calibri"/>
              </a:rPr>
              <a:t>(Yee)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F76F76-EEB3-954B-B54F-0AD6F0458920}"/>
              </a:ext>
            </a:extLst>
          </p:cNvPr>
          <p:cNvSpPr/>
          <p:nvPr/>
        </p:nvSpPr>
        <p:spPr bwMode="auto">
          <a:xfrm>
            <a:off x="6502642" y="5375210"/>
            <a:ext cx="386854" cy="36493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53C41E-643A-F14D-9A60-A2BEB315EA76}"/>
              </a:ext>
            </a:extLst>
          </p:cNvPr>
          <p:cNvSpPr txBox="1"/>
          <p:nvPr/>
        </p:nvSpPr>
        <p:spPr>
          <a:xfrm>
            <a:off x="5264818" y="3212649"/>
            <a:ext cx="1160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FF95"/>
                </a:solidFill>
                <a:latin typeface="Calibri"/>
                <a:cs typeface="Calibri"/>
              </a:rPr>
              <a:t>c</a:t>
            </a:r>
            <a:r>
              <a:rPr lang="en-US" sz="1400" dirty="0" err="1">
                <a:solidFill>
                  <a:srgbClr val="FFFF95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 err="1">
                <a:solidFill>
                  <a:srgbClr val="FFFF95"/>
                </a:solidFill>
                <a:latin typeface="Calibri"/>
                <a:cs typeface="Calibri"/>
              </a:rPr>
              <a:t>t</a:t>
            </a:r>
            <a:r>
              <a:rPr lang="en-US" sz="1400" dirty="0">
                <a:solidFill>
                  <a:srgbClr val="FFFF95"/>
                </a:solidFill>
                <a:latin typeface="Calibri"/>
                <a:cs typeface="Calibri"/>
              </a:rPr>
              <a:t>/</a:t>
            </a:r>
            <a:r>
              <a:rPr lang="en-US" sz="1400" dirty="0">
                <a:solidFill>
                  <a:srgbClr val="FFFF95"/>
                </a:solidFill>
                <a:latin typeface="Symbol" charset="2"/>
                <a:cs typeface="Symbol" charset="2"/>
              </a:rPr>
              <a:t>D</a:t>
            </a:r>
            <a:r>
              <a:rPr lang="en-US" sz="1400" dirty="0">
                <a:solidFill>
                  <a:srgbClr val="FFFF95"/>
                </a:solidFill>
                <a:latin typeface="Calibri"/>
                <a:cs typeface="Calibri"/>
              </a:rPr>
              <a:t>x</a:t>
            </a:r>
            <a:r>
              <a:rPr lang="en-US" sz="1400" dirty="0">
                <a:solidFill>
                  <a:srgbClr val="FFFF95"/>
                </a:solidFill>
                <a:cs typeface="Calibri"/>
              </a:rPr>
              <a:t>~</a:t>
            </a:r>
            <a:r>
              <a:rPr lang="en-US" sz="1400" dirty="0">
                <a:solidFill>
                  <a:srgbClr val="FFFF95"/>
                </a:solidFill>
                <a:latin typeface="Calibri"/>
                <a:cs typeface="Calibri"/>
              </a:rPr>
              <a:t>0.7</a:t>
            </a:r>
          </a:p>
        </p:txBody>
      </p:sp>
      <p:pic>
        <p:nvPicPr>
          <p:cNvPr id="17" name="Picture 16" descr="Yee.pdf">
            <a:extLst>
              <a:ext uri="{FF2B5EF4-FFF2-40B4-BE49-F238E27FC236}">
                <a16:creationId xmlns:a16="http://schemas.microsoft.com/office/drawing/2014/main" id="{91A39E58-18AE-0642-B727-30388D00B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84" y="4023558"/>
            <a:ext cx="1955800" cy="19431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4C96A-6A38-5A4A-8CEA-A503BF0479BD}"/>
              </a:ext>
            </a:extLst>
          </p:cNvPr>
          <p:cNvGrpSpPr/>
          <p:nvPr/>
        </p:nvGrpSpPr>
        <p:grpSpPr>
          <a:xfrm>
            <a:off x="6374417" y="1394004"/>
            <a:ext cx="1055060" cy="1081195"/>
            <a:chOff x="7543705" y="4216400"/>
            <a:chExt cx="1055060" cy="108119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16ABA48-2F0E-304C-A25D-7D1C3711F7FD}"/>
                </a:ext>
              </a:extLst>
            </p:cNvPr>
            <p:cNvCxnSpPr/>
            <p:nvPr/>
          </p:nvCxnSpPr>
          <p:spPr bwMode="auto">
            <a:xfrm>
              <a:off x="7545821" y="5295118"/>
              <a:ext cx="1052944" cy="247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5DF3A6C-8AD4-1645-9C6A-F56617AABC86}"/>
                </a:ext>
              </a:extLst>
            </p:cNvPr>
            <p:cNvCxnSpPr/>
            <p:nvPr/>
          </p:nvCxnSpPr>
          <p:spPr bwMode="auto">
            <a:xfrm flipV="1">
              <a:off x="7543705" y="4216400"/>
              <a:ext cx="1055060" cy="108108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482AF0B-D774-8E4E-9D3B-4D491BF59DF7}"/>
              </a:ext>
            </a:extLst>
          </p:cNvPr>
          <p:cNvSpPr txBox="1"/>
          <p:nvPr/>
        </p:nvSpPr>
        <p:spPr>
          <a:xfrm>
            <a:off x="6037938" y="5950415"/>
            <a:ext cx="55656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err="1"/>
              <a:t>k</a:t>
            </a:r>
            <a:r>
              <a:rPr lang="en-US" i="1" dirty="0" err="1">
                <a:latin typeface="Symbol" pitchFamily="2" charset="2"/>
              </a:rPr>
              <a:t>D</a:t>
            </a:r>
            <a:r>
              <a:rPr lang="en-US" i="1" dirty="0" err="1"/>
              <a:t>x</a:t>
            </a:r>
            <a:endParaRPr lang="en-US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94D2-8979-0A4E-ABB5-AFCAC47FD6B0}"/>
              </a:ext>
            </a:extLst>
          </p:cNvPr>
          <p:cNvSpPr txBox="1"/>
          <p:nvPr/>
        </p:nvSpPr>
        <p:spPr>
          <a:xfrm rot="16200000">
            <a:off x="4790459" y="4835124"/>
            <a:ext cx="77938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err="1">
                <a:latin typeface="Symbol" pitchFamily="2" charset="2"/>
              </a:rPr>
              <a:t>wD</a:t>
            </a:r>
            <a:r>
              <a:rPr lang="en-US" i="1" dirty="0" err="1"/>
              <a:t>x</a:t>
            </a:r>
            <a:r>
              <a:rPr lang="en-US" i="1" dirty="0"/>
              <a:t>/c</a:t>
            </a:r>
          </a:p>
        </p:txBody>
      </p:sp>
      <p:pic>
        <p:nvPicPr>
          <p:cNvPr id="25" name="Picture 24" descr="PSATD.pdf">
            <a:extLst>
              <a:ext uri="{FF2B5EF4-FFF2-40B4-BE49-F238E27FC236}">
                <a16:creationId xmlns:a16="http://schemas.microsoft.com/office/drawing/2014/main" id="{FDF0B3AC-CF9C-C647-9405-A40507DB2D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23"/>
          <a:stretch/>
        </p:blipFill>
        <p:spPr>
          <a:xfrm>
            <a:off x="8637546" y="1347746"/>
            <a:ext cx="3215297" cy="25441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D301B0-C182-8149-AB2B-BB7F8B555C3C}"/>
              </a:ext>
            </a:extLst>
          </p:cNvPr>
          <p:cNvSpPr txBox="1"/>
          <p:nvPr/>
        </p:nvSpPr>
        <p:spPr>
          <a:xfrm>
            <a:off x="9457291" y="969177"/>
            <a:ext cx="2115347" cy="38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>
                    <a:lumMod val="50000"/>
                  </a:srgbClr>
                </a:solidFill>
                <a:latin typeface="Calibri"/>
                <a:cs typeface="Calibri"/>
              </a:rPr>
              <a:t>PSATD </a:t>
            </a:r>
            <a:r>
              <a:rPr lang="en-US" sz="1899" dirty="0" err="1">
                <a:solidFill>
                  <a:srgbClr val="1F497D">
                    <a:lumMod val="50000"/>
                  </a:srgbClr>
                </a:solidFill>
                <a:latin typeface="Calibri"/>
                <a:cs typeface="Calibri"/>
              </a:rPr>
              <a:t>c</a:t>
            </a:r>
            <a:r>
              <a:rPr lang="en-US" sz="1899" dirty="0" err="1">
                <a:solidFill>
                  <a:srgbClr val="1F497D">
                    <a:lumMod val="50000"/>
                  </a:srgbClr>
                </a:solidFill>
                <a:latin typeface="Symbol" charset="2"/>
                <a:cs typeface="Symbol" charset="2"/>
              </a:rPr>
              <a:t>D</a:t>
            </a:r>
            <a:r>
              <a:rPr lang="en-US" sz="1899" dirty="0" err="1">
                <a:solidFill>
                  <a:srgbClr val="1F497D">
                    <a:lumMod val="50000"/>
                  </a:srgbClr>
                </a:solidFill>
                <a:latin typeface="Calibri"/>
                <a:cs typeface="Calibri"/>
              </a:rPr>
              <a:t>t</a:t>
            </a:r>
            <a:r>
              <a:rPr lang="en-US" sz="1899" dirty="0">
                <a:solidFill>
                  <a:srgbClr val="1F497D">
                    <a:lumMod val="50000"/>
                  </a:srgbClr>
                </a:solidFill>
                <a:latin typeface="Calibri"/>
                <a:cs typeface="Calibri"/>
              </a:rPr>
              <a:t>/</a:t>
            </a:r>
            <a:r>
              <a:rPr lang="en-US" sz="1899" dirty="0" err="1">
                <a:solidFill>
                  <a:srgbClr val="1F497D">
                    <a:lumMod val="50000"/>
                  </a:srgbClr>
                </a:solidFill>
                <a:latin typeface="Symbol" charset="2"/>
                <a:cs typeface="Symbol" charset="2"/>
              </a:rPr>
              <a:t>D</a:t>
            </a:r>
            <a:r>
              <a:rPr lang="en-US" sz="1899" dirty="0" err="1">
                <a:solidFill>
                  <a:srgbClr val="1F497D">
                    <a:lumMod val="50000"/>
                  </a:srgbClr>
                </a:solidFill>
                <a:latin typeface="Calibri"/>
                <a:cs typeface="Calibri"/>
              </a:rPr>
              <a:t>x</a:t>
            </a:r>
            <a:r>
              <a:rPr lang="en-US" sz="1899" dirty="0">
                <a:solidFill>
                  <a:srgbClr val="1F497D">
                    <a:lumMod val="50000"/>
                  </a:srgbClr>
                </a:solidFill>
                <a:latin typeface="Calibri"/>
                <a:cs typeface="Calibri"/>
              </a:rPr>
              <a:t>=50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CCAEB-D83B-FA46-8F86-DE964057C84E}"/>
              </a:ext>
            </a:extLst>
          </p:cNvPr>
          <p:cNvSpPr txBox="1"/>
          <p:nvPr/>
        </p:nvSpPr>
        <p:spPr>
          <a:xfrm>
            <a:off x="9153317" y="1879243"/>
            <a:ext cx="247575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95"/>
                </a:solidFill>
                <a:latin typeface="Calibri"/>
                <a:cs typeface="Calibri"/>
              </a:rPr>
              <a:t>1 time step</a:t>
            </a:r>
          </a:p>
        </p:txBody>
      </p:sp>
      <p:pic>
        <p:nvPicPr>
          <p:cNvPr id="28" name="Picture 27" descr="PSTD_nt10.pdf">
            <a:extLst>
              <a:ext uri="{FF2B5EF4-FFF2-40B4-BE49-F238E27FC236}">
                <a16:creationId xmlns:a16="http://schemas.microsoft.com/office/drawing/2014/main" id="{829C5C4A-218B-2C42-B4B4-651C3A6255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617" y="4002371"/>
            <a:ext cx="1998451" cy="19854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B68EB21-B32F-7841-AF8C-9102A56BC798}"/>
              </a:ext>
            </a:extLst>
          </p:cNvPr>
          <p:cNvSpPr txBox="1"/>
          <p:nvPr/>
        </p:nvSpPr>
        <p:spPr>
          <a:xfrm>
            <a:off x="9956093" y="5950415"/>
            <a:ext cx="55656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err="1"/>
              <a:t>k</a:t>
            </a:r>
            <a:r>
              <a:rPr lang="en-US" i="1" dirty="0" err="1">
                <a:latin typeface="Symbol" pitchFamily="2" charset="2"/>
              </a:rPr>
              <a:t>D</a:t>
            </a:r>
            <a:r>
              <a:rPr lang="en-US" i="1" dirty="0" err="1"/>
              <a:t>x</a:t>
            </a:r>
            <a:endParaRPr lang="en-US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067878-226E-C14B-9B9C-CDD6354789C0}"/>
              </a:ext>
            </a:extLst>
          </p:cNvPr>
          <p:cNvSpPr txBox="1"/>
          <p:nvPr/>
        </p:nvSpPr>
        <p:spPr>
          <a:xfrm rot="16200000">
            <a:off x="8708614" y="4835124"/>
            <a:ext cx="77938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err="1">
                <a:latin typeface="Symbol" pitchFamily="2" charset="2"/>
              </a:rPr>
              <a:t>wD</a:t>
            </a:r>
            <a:r>
              <a:rPr lang="en-US" i="1" dirty="0" err="1"/>
              <a:t>x</a:t>
            </a:r>
            <a:r>
              <a:rPr lang="en-US" i="1" dirty="0"/>
              <a:t>/c</a:t>
            </a:r>
          </a:p>
        </p:txBody>
      </p:sp>
    </p:spTree>
    <p:extLst>
      <p:ext uri="{BB962C8B-B14F-4D97-AF65-F5344CB8AC3E}">
        <p14:creationId xmlns:p14="http://schemas.microsoft.com/office/powerpoint/2010/main" val="136429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3EDA1FF6-CE73-1545-BDE1-5F0F6FF794CF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767465" y="3398520"/>
            <a:ext cx="2657135" cy="767919"/>
            <a:chOff x="6721023" y="4615110"/>
            <a:chExt cx="1993370" cy="768119"/>
          </a:xfrm>
        </p:grpSpPr>
        <p:pic>
          <p:nvPicPr>
            <p:cNvPr id="17" name="Picture 16" descr="Screen Shot 2016-03-19 at 3.27.28 PM.pn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2011" y="4662795"/>
              <a:ext cx="1038120" cy="72043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143136" y="4847292"/>
              <a:ext cx="347603" cy="285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983170" y="4615110"/>
              <a:ext cx="1731223" cy="727201"/>
              <a:chOff x="6730186" y="4483695"/>
              <a:chExt cx="1824310" cy="72720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730186" y="4483695"/>
                <a:ext cx="1824310" cy="724461"/>
                <a:chOff x="6730186" y="4511716"/>
                <a:chExt cx="1824310" cy="4572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6730186" y="45117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6730186" y="46641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6730186" y="48165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730186" y="49689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>
                <a:off x="6730186" y="4483695"/>
                <a:ext cx="1824309" cy="727201"/>
                <a:chOff x="6730187" y="4483695"/>
                <a:chExt cx="1623252" cy="727201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 rot="16200000">
                  <a:off x="6366586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16200000">
                  <a:off x="6598479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16200000">
                  <a:off x="6830372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6200000">
                  <a:off x="7062265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6200000">
                  <a:off x="729415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6200000">
                  <a:off x="7526051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>
                  <a:off x="7757944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16200000">
                  <a:off x="798983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6" name="Straight Arrow Connector 35"/>
            <p:cNvCxnSpPr/>
            <p:nvPr/>
          </p:nvCxnSpPr>
          <p:spPr>
            <a:xfrm flipH="1">
              <a:off x="6721023" y="4977921"/>
              <a:ext cx="26214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8" descr="rho_amr_emit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2614">
            <a:off x="7205929" y="1863409"/>
            <a:ext cx="1303985" cy="950917"/>
          </a:xfrm>
          <a:prstGeom prst="rect">
            <a:avLst/>
          </a:prstGeom>
          <a:ln/>
          <a:scene3d>
            <a:camera prst="perspectiveFront" fov="7200000">
              <a:rot lat="18900000" lon="20280000" rev="36000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8" name="TextBox 37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7" y="915062"/>
            <a:ext cx="11650183" cy="3578882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accuracy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Adaptive Mesh Refinement</a:t>
            </a:r>
            <a:r>
              <a:rPr lang="en-US" dirty="0">
                <a:solidFill>
                  <a:srgbClr val="000000"/>
                </a:solidFill>
                <a:latin typeface="Franklin Gothic Book"/>
              </a:rPr>
              <a:t> + possible particles merging/splitting</a:t>
            </a:r>
            <a:endParaRPr lang="en-US" dirty="0">
              <a:solidFill>
                <a:srgbClr val="000000"/>
              </a:solidFill>
              <a:latin typeface="Franklin Gothic Book"/>
              <a:cs typeface="+mn-cs"/>
            </a:endParaRP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Ultrahigh-order spectral Maxwell solvers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stability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Galilean T. breakthrough suppresses Numerical Cherenkov Instability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1F497D"/>
              </a:solidFill>
              <a:latin typeface="Franklin Gothic Book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C368CC-1590-CB45-9EC7-9BBE4E3A330F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E0122A-728F-D145-91AD-9B679024C807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2810C5-DD0A-9544-8E13-C6E9C805540A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F83CD4A-C6A1-0940-9B99-6E4E79568366}"/>
              </a:ext>
            </a:extLst>
          </p:cNvPr>
          <p:cNvSpPr txBox="1"/>
          <p:nvPr/>
        </p:nvSpPr>
        <p:spPr>
          <a:xfrm>
            <a:off x="283058" y="6174088"/>
            <a:ext cx="9888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/>
                <a:cs typeface="Franklin Gothic Book"/>
              </a:rPr>
              <a:t>R. </a:t>
            </a:r>
            <a:r>
              <a:rPr lang="en-US" sz="1400" dirty="0" err="1">
                <a:latin typeface="Franklin Gothic Book"/>
                <a:cs typeface="Franklin Gothic Book"/>
              </a:rPr>
              <a:t>Lehe</a:t>
            </a:r>
            <a:r>
              <a:rPr lang="en-US" sz="1400" dirty="0">
                <a:latin typeface="Franklin Gothic Book"/>
                <a:cs typeface="Franklin Gothic Book"/>
              </a:rPr>
              <a:t>, M. </a:t>
            </a:r>
            <a:r>
              <a:rPr lang="en-US" sz="1400" dirty="0" err="1">
                <a:latin typeface="Franklin Gothic Book"/>
                <a:cs typeface="Franklin Gothic Book"/>
              </a:rPr>
              <a:t>Kirchen</a:t>
            </a:r>
            <a:r>
              <a:rPr lang="en-US" sz="1400" dirty="0">
                <a:latin typeface="Franklin Gothic Book"/>
                <a:cs typeface="Franklin Gothic Book"/>
              </a:rPr>
              <a:t>, B. B. Godfrey, A. R. Maier, 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</a:t>
            </a:r>
            <a:r>
              <a:rPr lang="en-US" sz="1400" i="1" dirty="0">
                <a:latin typeface="Franklin Gothic Book"/>
                <a:cs typeface="Franklin Gothic Book"/>
              </a:rPr>
              <a:t>Phys. Rev. E</a:t>
            </a:r>
            <a:r>
              <a:rPr lang="en-US" sz="1400" dirty="0">
                <a:latin typeface="Franklin Gothic Book"/>
                <a:cs typeface="Franklin Gothic Book"/>
              </a:rPr>
              <a:t> </a:t>
            </a:r>
            <a:r>
              <a:rPr lang="en-US" sz="1400" b="1" dirty="0">
                <a:latin typeface="Franklin Gothic Book"/>
                <a:cs typeface="Franklin Gothic Book"/>
              </a:rPr>
              <a:t>94</a:t>
            </a:r>
            <a:r>
              <a:rPr lang="en-US" sz="1400" dirty="0">
                <a:latin typeface="Franklin Gothic Book"/>
                <a:cs typeface="Franklin Gothic Book"/>
              </a:rPr>
              <a:t>, 053305 (2016).</a:t>
            </a:r>
          </a:p>
          <a:p>
            <a:r>
              <a:rPr lang="en-US" sz="1400" dirty="0">
                <a:latin typeface="Franklin Gothic Book"/>
                <a:cs typeface="Franklin Gothic Book"/>
              </a:rPr>
              <a:t>M. </a:t>
            </a:r>
            <a:r>
              <a:rPr lang="en-US" sz="1400" dirty="0" err="1">
                <a:latin typeface="Franklin Gothic Book"/>
                <a:cs typeface="Franklin Gothic Book"/>
              </a:rPr>
              <a:t>Kirchen</a:t>
            </a:r>
            <a:r>
              <a:rPr lang="en-US" sz="1400" dirty="0">
                <a:latin typeface="Franklin Gothic Book"/>
                <a:cs typeface="Franklin Gothic Book"/>
              </a:rPr>
              <a:t>, R. </a:t>
            </a:r>
            <a:r>
              <a:rPr lang="en-US" sz="1400" dirty="0" err="1">
                <a:latin typeface="Franklin Gothic Book"/>
                <a:cs typeface="Franklin Gothic Book"/>
              </a:rPr>
              <a:t>Lehe</a:t>
            </a:r>
            <a:r>
              <a:rPr lang="en-US" sz="1400" dirty="0">
                <a:latin typeface="Franklin Gothic Book"/>
                <a:cs typeface="Franklin Gothic Book"/>
              </a:rPr>
              <a:t>, B. B. Godfrey, I. </a:t>
            </a:r>
            <a:r>
              <a:rPr lang="en-US" sz="1400" dirty="0" err="1">
                <a:latin typeface="Franklin Gothic Book"/>
                <a:cs typeface="Franklin Gothic Book"/>
              </a:rPr>
              <a:t>Dornmair</a:t>
            </a:r>
            <a:r>
              <a:rPr lang="en-US" sz="1400" dirty="0">
                <a:latin typeface="Franklin Gothic Book"/>
                <a:cs typeface="Franklin Gothic Book"/>
              </a:rPr>
              <a:t>, S. </a:t>
            </a:r>
            <a:r>
              <a:rPr lang="en-US" sz="1400" dirty="0" err="1">
                <a:latin typeface="Franklin Gothic Book"/>
                <a:cs typeface="Franklin Gothic Book"/>
              </a:rPr>
              <a:t>Jalas</a:t>
            </a:r>
            <a:r>
              <a:rPr lang="en-US" sz="1400" dirty="0">
                <a:latin typeface="Franklin Gothic Book"/>
                <a:cs typeface="Franklin Gothic Book"/>
              </a:rPr>
              <a:t>, K. Peters, 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 J.-L., A. R. Maier, </a:t>
            </a:r>
            <a:r>
              <a:rPr lang="en-US" sz="1400" i="1" dirty="0">
                <a:latin typeface="Franklin Gothic Book"/>
                <a:cs typeface="Franklin Gothic Book"/>
              </a:rPr>
              <a:t>Phys. Plasmas </a:t>
            </a:r>
            <a:r>
              <a:rPr lang="en-US" sz="1400" b="1" dirty="0">
                <a:latin typeface="Franklin Gothic Book"/>
                <a:cs typeface="Franklin Gothic Book"/>
              </a:rPr>
              <a:t>23</a:t>
            </a:r>
            <a:r>
              <a:rPr lang="en-US" sz="1400" dirty="0">
                <a:latin typeface="Franklin Gothic Book"/>
                <a:cs typeface="Franklin Gothic Book"/>
              </a:rPr>
              <a:t>, 100704 (2016). </a:t>
            </a:r>
          </a:p>
        </p:txBody>
      </p:sp>
      <p:pic>
        <p:nvPicPr>
          <p:cNvPr id="44" name="Picture 43" descr="PSATD.pdf">
            <a:extLst>
              <a:ext uri="{FF2B5EF4-FFF2-40B4-BE49-F238E27FC236}">
                <a16:creationId xmlns:a16="http://schemas.microsoft.com/office/drawing/2014/main" id="{9C958314-A1E8-D14D-B0ED-32E97E488F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7" t="8714" r="12309" b="13246"/>
          <a:stretch/>
        </p:blipFill>
        <p:spPr>
          <a:xfrm>
            <a:off x="10550165" y="1848790"/>
            <a:ext cx="1263617" cy="1265308"/>
          </a:xfrm>
          <a:prstGeom prst="rect">
            <a:avLst/>
          </a:prstGeom>
          <a:scene3d>
            <a:camera prst="perspectiveFront" fov="7200000">
              <a:rot lat="18928078" lon="20221456" rev="161791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45" name="Picture 44" descr="order4.pdf">
            <a:extLst>
              <a:ext uri="{FF2B5EF4-FFF2-40B4-BE49-F238E27FC236}">
                <a16:creationId xmlns:a16="http://schemas.microsoft.com/office/drawing/2014/main" id="{E713B9F8-7029-E24D-BE0A-460A5D9A0B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91" t="7293" r="11635" b="12490"/>
          <a:stretch/>
        </p:blipFill>
        <p:spPr>
          <a:xfrm>
            <a:off x="8925797" y="2053560"/>
            <a:ext cx="1173018" cy="117957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perspectiveFront" fov="7200000">
              <a:rot lat="19139710" lon="21185844" rev="30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pic>
      <p:sp>
        <p:nvSpPr>
          <p:cNvPr id="46" name="Right Arrow 45">
            <a:extLst>
              <a:ext uri="{FF2B5EF4-FFF2-40B4-BE49-F238E27FC236}">
                <a16:creationId xmlns:a16="http://schemas.microsoft.com/office/drawing/2014/main" id="{ABB98313-8DDA-0E4C-9902-57985493C5A4}"/>
              </a:ext>
            </a:extLst>
          </p:cNvPr>
          <p:cNvSpPr/>
          <p:nvPr/>
        </p:nvSpPr>
        <p:spPr>
          <a:xfrm>
            <a:off x="10192123" y="2491666"/>
            <a:ext cx="287296" cy="309407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35D327C5-AC8C-8F48-9B65-984F08795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24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45582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90153" y="64395"/>
            <a:ext cx="10666413" cy="656824"/>
          </a:xfrm>
        </p:spPr>
        <p:txBody>
          <a:bodyPr vert="horz" wrap="square" lIns="85341" tIns="42670" rIns="85341" bIns="4267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Relativistic plasmas PIC subject to “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umerical Cherenkov”</a:t>
            </a: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766916" y="6172362"/>
            <a:ext cx="11421909" cy="3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+mn-lt"/>
              </a:rPr>
              <a:t>B. B. Godfrey, “Numerical Cherenkov instabilities in electromagnetic particle codes”, </a:t>
            </a:r>
            <a:r>
              <a:rPr lang="en-US" sz="1400" i="1" dirty="0">
                <a:latin typeface="+mn-lt"/>
              </a:rPr>
              <a:t>J. </a:t>
            </a:r>
            <a:r>
              <a:rPr lang="en-US" sz="1400" i="1" dirty="0" err="1">
                <a:latin typeface="+mn-lt"/>
              </a:rPr>
              <a:t>Comput</a:t>
            </a:r>
            <a:r>
              <a:rPr lang="en-US" sz="1400" i="1" dirty="0">
                <a:latin typeface="+mn-lt"/>
              </a:rPr>
              <a:t>. Phys.</a:t>
            </a:r>
            <a:r>
              <a:rPr lang="en-US" sz="1400" dirty="0">
                <a:latin typeface="+mn-lt"/>
              </a:rPr>
              <a:t> </a:t>
            </a:r>
            <a:r>
              <a:rPr lang="en-US" sz="1400" b="1" dirty="0">
                <a:latin typeface="+mn-lt"/>
              </a:rPr>
              <a:t>15</a:t>
            </a:r>
            <a:r>
              <a:rPr lang="en-US" sz="1400" dirty="0">
                <a:latin typeface="+mn-lt"/>
              </a:rPr>
              <a:t> (1974)</a:t>
            </a:r>
          </a:p>
        </p:txBody>
      </p:sp>
      <p:pic>
        <p:nvPicPr>
          <p:cNvPr id="4" name="Picture 3" descr="Disp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004" y="1719995"/>
            <a:ext cx="3467100" cy="3467100"/>
          </a:xfrm>
          <a:prstGeom prst="rect">
            <a:avLst/>
          </a:prstGeom>
        </p:spPr>
      </p:pic>
      <p:pic>
        <p:nvPicPr>
          <p:cNvPr id="5" name="Picture 4" descr="Disp2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028" y="1719995"/>
            <a:ext cx="3475355" cy="34671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280765" y="1386867"/>
            <a:ext cx="1811015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Calibri"/>
                <a:ea typeface="ＭＳ Ｐゴシック" charset="0"/>
                <a:cs typeface="Calibri"/>
              </a:rPr>
              <a:t>Exact Maxwell</a:t>
            </a:r>
            <a:endParaRPr lang="en-US" sz="800" b="0" dirty="0">
              <a:latin typeface="Calibri"/>
              <a:ea typeface="ＭＳ Ｐゴシック" charset="0"/>
              <a:cs typeface="Calibri"/>
            </a:endParaRPr>
          </a:p>
          <a:p>
            <a:endParaRPr lang="en-US" b="0" baseline="-250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807724" y="1379402"/>
            <a:ext cx="1571192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Calibri"/>
                <a:ea typeface="ＭＳ Ｐゴシック" charset="0"/>
                <a:cs typeface="Calibri"/>
              </a:rPr>
              <a:t>Standard PIC </a:t>
            </a:r>
            <a:endParaRPr lang="en-US" sz="800" b="0" dirty="0">
              <a:latin typeface="Calibri"/>
              <a:ea typeface="ＭＳ Ｐゴシック" charset="0"/>
              <a:cs typeface="Calibri"/>
            </a:endParaRPr>
          </a:p>
          <a:p>
            <a:endParaRPr lang="en-US" b="0" baseline="-250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9217273" y="2481996"/>
            <a:ext cx="461819" cy="48490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defTabSz="914343"/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607807" y="913584"/>
            <a:ext cx="8729374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Calibri"/>
                <a:ea typeface="ＭＳ Ｐゴシック" charset="0"/>
                <a:cs typeface="Calibri"/>
              </a:rPr>
              <a:t>Numerical dispersion leads to crossing of EM field and plasma modes -&gt; instability.</a:t>
            </a:r>
            <a:r>
              <a:rPr lang="en-US" b="0" baseline="-25000" dirty="0">
                <a:latin typeface="Calibri"/>
                <a:ea typeface="ＭＳ Ｐゴシック" charset="0"/>
                <a:cs typeface="Calibri"/>
              </a:rPr>
              <a:t> </a:t>
            </a:r>
            <a:endParaRPr lang="en-US" sz="800" b="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9877138" y="6413880"/>
            <a:ext cx="339210" cy="31473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60E43B-7F43-FA45-AAB7-E054FD6CC4E3}" type="slidenum">
              <a:rPr lang="en-US" sz="1000">
                <a:solidFill>
                  <a:srgbClr val="FFFFFF"/>
                </a:solidFill>
              </a:rPr>
              <a:pPr/>
              <a:t>25</a:t>
            </a:fld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3F60EB6-2AEC-5641-AB5B-633E4C480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25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145126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522412" y="198591"/>
            <a:ext cx="9144000" cy="458587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4" name="Picture 3" descr="image_exact_1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158" y="1509470"/>
            <a:ext cx="4194526" cy="385762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711322" y="3303897"/>
            <a:ext cx="4218678" cy="1932630"/>
            <a:chOff x="255282" y="3458445"/>
            <a:chExt cx="4218676" cy="1932631"/>
          </a:xfrm>
        </p:grpSpPr>
        <p:sp>
          <p:nvSpPr>
            <p:cNvPr id="18" name="TextBox 17"/>
            <p:cNvSpPr txBox="1"/>
            <p:nvPr/>
          </p:nvSpPr>
          <p:spPr>
            <a:xfrm>
              <a:off x="1831088" y="4929411"/>
              <a:ext cx="4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alibri"/>
                  <a:cs typeface="Calibri"/>
                </a:rPr>
                <a:t>k</a:t>
              </a:r>
              <a:r>
                <a:rPr lang="en-US" sz="2400" baseline="-25000" dirty="0" err="1">
                  <a:latin typeface="Calibri"/>
                  <a:cs typeface="Calibri"/>
                </a:rPr>
                <a:t>z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58460" y="4271430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alibri"/>
                  <a:cs typeface="Calibri"/>
                </a:rPr>
                <a:t>k</a:t>
              </a:r>
              <a:r>
                <a:rPr lang="en-US" sz="2400" baseline="-25000" dirty="0" err="1">
                  <a:latin typeface="Calibri"/>
                  <a:cs typeface="Calibri"/>
                </a:rPr>
                <a:t>x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5282" y="3458445"/>
              <a:ext cx="395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charset="2"/>
                  <a:cs typeface="Symbol" charset="2"/>
                </a:rPr>
                <a:t>w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3128544" y="881334"/>
            <a:ext cx="1930992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Exact Maxwell</a:t>
            </a:r>
            <a:endParaRPr lang="en-US" sz="800" dirty="0">
              <a:latin typeface="Calibri"/>
              <a:ea typeface="ＭＳ Ｐゴシック" charset="0"/>
              <a:cs typeface="Calibri"/>
            </a:endParaRPr>
          </a:p>
          <a:p>
            <a:endParaRPr lang="en-US" baseline="-250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7809332" y="881334"/>
            <a:ext cx="1571192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Standard PIC</a:t>
            </a:r>
            <a:endParaRPr lang="en-US" sz="800" dirty="0">
              <a:latin typeface="Calibri"/>
              <a:ea typeface="ＭＳ Ｐゴシック" charset="0"/>
              <a:cs typeface="Calibri"/>
            </a:endParaRPr>
          </a:p>
          <a:p>
            <a:endParaRPr lang="en-US" baseline="-25000" dirty="0"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5" name="Picture 4" descr="image_yee_1.tif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344" y="1509470"/>
            <a:ext cx="4141432" cy="3857625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113988" y="3303897"/>
            <a:ext cx="4218678" cy="1932630"/>
            <a:chOff x="255282" y="3458445"/>
            <a:chExt cx="4218676" cy="1932631"/>
          </a:xfrm>
        </p:grpSpPr>
        <p:sp>
          <p:nvSpPr>
            <p:cNvPr id="41" name="TextBox 40"/>
            <p:cNvSpPr txBox="1"/>
            <p:nvPr/>
          </p:nvSpPr>
          <p:spPr>
            <a:xfrm>
              <a:off x="1831088" y="4929411"/>
              <a:ext cx="4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alibri"/>
                  <a:cs typeface="Calibri"/>
                </a:rPr>
                <a:t>k</a:t>
              </a:r>
              <a:r>
                <a:rPr lang="en-US" sz="2400" baseline="-25000" dirty="0" err="1">
                  <a:latin typeface="Calibri"/>
                  <a:cs typeface="Calibri"/>
                </a:rPr>
                <a:t>z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58460" y="4271430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alibri"/>
                  <a:cs typeface="Calibri"/>
                </a:rPr>
                <a:t>k</a:t>
              </a:r>
              <a:r>
                <a:rPr lang="en-US" sz="2400" baseline="-25000" dirty="0" err="1">
                  <a:latin typeface="Calibri"/>
                  <a:cs typeface="Calibri"/>
                </a:rPr>
                <a:t>x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5282" y="3458445"/>
              <a:ext cx="395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charset="2"/>
                  <a:cs typeface="Symbol" charset="2"/>
                </a:rPr>
                <a:t>w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2005366" y="1518504"/>
            <a:ext cx="892319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Calibri"/>
                <a:ea typeface="ＭＳ Ｐゴシック" charset="0"/>
                <a:cs typeface="Calibri"/>
              </a:rPr>
              <a:t>light</a:t>
            </a:r>
            <a:endParaRPr lang="en-US" sz="800" b="0" dirty="0">
              <a:latin typeface="Calibri"/>
              <a:ea typeface="ＭＳ Ｐゴシック" charset="0"/>
              <a:cs typeface="Calibri"/>
            </a:endParaRPr>
          </a:p>
          <a:p>
            <a:endParaRPr lang="en-US" b="0" baseline="-250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1616179" y="4791878"/>
            <a:ext cx="1147334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Calibri"/>
                <a:ea typeface="ＭＳ Ｐゴシック" charset="0"/>
                <a:cs typeface="Calibri"/>
              </a:rPr>
              <a:t>plasma at </a:t>
            </a:r>
            <a:r>
              <a:rPr lang="en-US" b="0" dirty="0">
                <a:latin typeface="Symbol" charset="2"/>
                <a:ea typeface="ＭＳ Ｐゴシック" charset="0"/>
                <a:cs typeface="Symbol" charset="2"/>
              </a:rPr>
              <a:t>b</a:t>
            </a:r>
            <a:r>
              <a:rPr lang="en-US" b="0" dirty="0">
                <a:latin typeface="Calibri"/>
                <a:ea typeface="ＭＳ Ｐゴシック" charset="0"/>
                <a:cs typeface="Calibri"/>
              </a:rPr>
              <a:t>=0.99</a:t>
            </a:r>
            <a:endParaRPr lang="en-US" sz="800" b="0" dirty="0">
              <a:latin typeface="Calibri"/>
              <a:ea typeface="ＭＳ Ｐゴシック" charset="0"/>
              <a:cs typeface="Calibri"/>
            </a:endParaRPr>
          </a:p>
          <a:p>
            <a:endParaRPr lang="en-US" b="0" baseline="-25000" dirty="0">
              <a:latin typeface="Calibri"/>
              <a:ea typeface="ＭＳ Ｐゴシック" charset="0"/>
              <a:cs typeface="Calibri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996027" y="4266948"/>
            <a:ext cx="362637" cy="55091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6394755" y="1527596"/>
            <a:ext cx="892319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Calibri"/>
                <a:ea typeface="ＭＳ Ｐゴシック" charset="0"/>
                <a:cs typeface="Calibri"/>
              </a:rPr>
              <a:t>light</a:t>
            </a:r>
            <a:endParaRPr lang="en-US" sz="800" b="0" dirty="0">
              <a:latin typeface="Calibri"/>
              <a:ea typeface="ＭＳ Ｐゴシック" charset="0"/>
              <a:cs typeface="Calibri"/>
            </a:endParaRPr>
          </a:p>
          <a:p>
            <a:endParaRPr lang="en-US" b="0" baseline="-250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6005568" y="4800971"/>
            <a:ext cx="1147334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Calibri"/>
                <a:ea typeface="ＭＳ Ｐゴシック" charset="0"/>
                <a:cs typeface="Calibri"/>
              </a:rPr>
              <a:t>plasma at </a:t>
            </a:r>
            <a:r>
              <a:rPr lang="en-US" b="0" dirty="0">
                <a:latin typeface="Symbol" charset="2"/>
                <a:ea typeface="ＭＳ Ｐゴシック" charset="0"/>
                <a:cs typeface="Symbol" charset="2"/>
              </a:rPr>
              <a:t>b</a:t>
            </a:r>
            <a:r>
              <a:rPr lang="en-US" b="0" dirty="0">
                <a:latin typeface="Calibri"/>
                <a:ea typeface="ＭＳ Ｐゴシック" charset="0"/>
                <a:cs typeface="Calibri"/>
              </a:rPr>
              <a:t>=0.99</a:t>
            </a:r>
            <a:endParaRPr lang="en-US" sz="800" b="0" dirty="0">
              <a:latin typeface="Calibri"/>
              <a:ea typeface="ＭＳ Ｐゴシック" charset="0"/>
              <a:cs typeface="Calibri"/>
            </a:endParaRPr>
          </a:p>
          <a:p>
            <a:endParaRPr lang="en-US" b="0" baseline="-25000" dirty="0">
              <a:latin typeface="Calibri"/>
              <a:ea typeface="ＭＳ Ｐゴシック" charset="0"/>
              <a:cs typeface="Calibri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6385415" y="4276041"/>
            <a:ext cx="362637" cy="55091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517948" y="1845494"/>
            <a:ext cx="610596" cy="20067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907338" y="1854587"/>
            <a:ext cx="681209" cy="184891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141668" y="122267"/>
            <a:ext cx="10666412" cy="591456"/>
          </a:xfrm>
          <a:prstGeom prst="rect">
            <a:avLst/>
          </a:prstGeom>
        </p:spPr>
        <p:txBody>
          <a:bodyPr lIns="91434" tIns="45717" rIns="91434" bIns="45717"/>
          <a:lstStyle>
            <a:lvl1pPr algn="ctr" defTabSz="489844" rtl="0" eaLnBrk="1" latinLnBrk="0" hangingPunct="1">
              <a:spcBef>
                <a:spcPct val="0"/>
              </a:spcBef>
              <a:buNone/>
              <a:defRPr sz="39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Space/time discretization aliases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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more crossings in 2/3-D</a:t>
            </a:r>
          </a:p>
        </p:txBody>
      </p:sp>
      <p:sp>
        <p:nvSpPr>
          <p:cNvPr id="25" name="Slide Number Placeholder 3"/>
          <p:cNvSpPr txBox="1">
            <a:spLocks/>
          </p:cNvSpPr>
          <p:nvPr/>
        </p:nvSpPr>
        <p:spPr>
          <a:xfrm>
            <a:off x="9877138" y="6413880"/>
            <a:ext cx="339210" cy="31473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60E43B-7F43-FA45-AAB7-E054FD6CC4E3}" type="slidenum">
              <a:rPr lang="en-US" sz="1000">
                <a:solidFill>
                  <a:srgbClr val="FFFFFF"/>
                </a:solidFill>
              </a:rPr>
              <a:pPr/>
              <a:t>26</a:t>
            </a:fld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7E209655-384D-8F4D-BD22-E1FCD7A08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87317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1522412" y="198591"/>
            <a:ext cx="9144000" cy="458587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3" name="Picture 2" descr="image_yee_3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977" y="1509470"/>
            <a:ext cx="4240985" cy="3857625"/>
          </a:xfrm>
          <a:prstGeom prst="rect">
            <a:avLst/>
          </a:prstGeom>
        </p:spPr>
      </p:pic>
      <p:pic>
        <p:nvPicPr>
          <p:cNvPr id="2" name="Picture 1" descr="image_exact_3.tif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1069" y="1509470"/>
            <a:ext cx="4294080" cy="385762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711322" y="3303897"/>
            <a:ext cx="4218678" cy="1932630"/>
            <a:chOff x="255282" y="3458445"/>
            <a:chExt cx="4218676" cy="1932631"/>
          </a:xfrm>
        </p:grpSpPr>
        <p:sp>
          <p:nvSpPr>
            <p:cNvPr id="18" name="TextBox 17"/>
            <p:cNvSpPr txBox="1"/>
            <p:nvPr/>
          </p:nvSpPr>
          <p:spPr>
            <a:xfrm>
              <a:off x="1831088" y="4929411"/>
              <a:ext cx="4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alibri"/>
                  <a:cs typeface="Calibri"/>
                </a:rPr>
                <a:t>k</a:t>
              </a:r>
              <a:r>
                <a:rPr lang="en-US" sz="2400" baseline="-25000" dirty="0" err="1">
                  <a:latin typeface="Calibri"/>
                  <a:cs typeface="Calibri"/>
                </a:rPr>
                <a:t>z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58460" y="4271430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alibri"/>
                  <a:cs typeface="Calibri"/>
                </a:rPr>
                <a:t>k</a:t>
              </a:r>
              <a:r>
                <a:rPr lang="en-US" sz="2400" baseline="-25000" dirty="0" err="1">
                  <a:latin typeface="Calibri"/>
                  <a:cs typeface="Calibri"/>
                </a:rPr>
                <a:t>x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5282" y="3458445"/>
              <a:ext cx="395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charset="2"/>
                  <a:cs typeface="Symbol" charset="2"/>
                </a:rPr>
                <a:t>w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1688587" y="5685847"/>
            <a:ext cx="8842809" cy="736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C1E0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80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b="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Need to consider at least first aliases m</a:t>
            </a:r>
            <a:r>
              <a:rPr lang="en-US" b="0" baseline="-2500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x</a:t>
            </a:r>
            <a:r>
              <a:rPr lang="en-US" b="0" dirty="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rPr>
              <a:t>={-3…+3} to study stability.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113988" y="3303897"/>
            <a:ext cx="4218678" cy="1932630"/>
            <a:chOff x="255282" y="3458445"/>
            <a:chExt cx="4218676" cy="1932631"/>
          </a:xfrm>
        </p:grpSpPr>
        <p:sp>
          <p:nvSpPr>
            <p:cNvPr id="41" name="TextBox 40"/>
            <p:cNvSpPr txBox="1"/>
            <p:nvPr/>
          </p:nvSpPr>
          <p:spPr>
            <a:xfrm>
              <a:off x="1831088" y="4929411"/>
              <a:ext cx="4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alibri"/>
                  <a:cs typeface="Calibri"/>
                </a:rPr>
                <a:t>k</a:t>
              </a:r>
              <a:r>
                <a:rPr lang="en-US" sz="2400" baseline="-25000" dirty="0" err="1">
                  <a:latin typeface="Calibri"/>
                  <a:cs typeface="Calibri"/>
                </a:rPr>
                <a:t>z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58460" y="4271430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alibri"/>
                  <a:cs typeface="Calibri"/>
                </a:rPr>
                <a:t>k</a:t>
              </a:r>
              <a:r>
                <a:rPr lang="en-US" sz="2400" baseline="-25000" dirty="0" err="1">
                  <a:latin typeface="Calibri"/>
                  <a:cs typeface="Calibri"/>
                </a:rPr>
                <a:t>x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5282" y="3458445"/>
              <a:ext cx="395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charset="2"/>
                  <a:cs typeface="Symbol" charset="2"/>
                </a:rPr>
                <a:t>w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809332" y="881334"/>
            <a:ext cx="1571192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Standard PIC</a:t>
            </a:r>
            <a:endParaRPr lang="en-US" sz="800" dirty="0">
              <a:latin typeface="Calibri"/>
              <a:ea typeface="ＭＳ Ｐゴシック" charset="0"/>
              <a:cs typeface="Calibri"/>
            </a:endParaRPr>
          </a:p>
          <a:p>
            <a:endParaRPr lang="en-US" baseline="-250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005366" y="1518504"/>
            <a:ext cx="892319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Calibri"/>
                <a:ea typeface="ＭＳ Ｐゴシック" charset="0"/>
                <a:cs typeface="Calibri"/>
              </a:rPr>
              <a:t>light</a:t>
            </a:r>
            <a:endParaRPr lang="en-US" sz="800" b="0" dirty="0">
              <a:latin typeface="Calibri"/>
              <a:ea typeface="ＭＳ Ｐゴシック" charset="0"/>
              <a:cs typeface="Calibri"/>
            </a:endParaRPr>
          </a:p>
          <a:p>
            <a:endParaRPr lang="en-US" b="0" baseline="-250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616179" y="4791878"/>
            <a:ext cx="1147334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Calibri"/>
                <a:ea typeface="ＭＳ Ｐゴシック" charset="0"/>
                <a:cs typeface="Calibri"/>
              </a:rPr>
              <a:t>plasma at </a:t>
            </a:r>
            <a:r>
              <a:rPr lang="en-US" b="0" dirty="0">
                <a:latin typeface="Symbol" charset="2"/>
                <a:ea typeface="ＭＳ Ｐゴシック" charset="0"/>
                <a:cs typeface="Symbol" charset="2"/>
              </a:rPr>
              <a:t>b</a:t>
            </a:r>
            <a:r>
              <a:rPr lang="en-US" b="0" dirty="0">
                <a:latin typeface="Calibri"/>
                <a:ea typeface="ＭＳ Ｐゴシック" charset="0"/>
                <a:cs typeface="Calibri"/>
              </a:rPr>
              <a:t>=0.99</a:t>
            </a:r>
            <a:endParaRPr lang="en-US" sz="800" b="0" dirty="0">
              <a:latin typeface="Calibri"/>
              <a:ea typeface="ＭＳ Ｐゴシック" charset="0"/>
              <a:cs typeface="Calibri"/>
            </a:endParaRPr>
          </a:p>
          <a:p>
            <a:endParaRPr lang="en-US" b="0" baseline="-25000" dirty="0">
              <a:latin typeface="Calibri"/>
              <a:ea typeface="ＭＳ Ｐゴシック" charset="0"/>
              <a:cs typeface="Calibri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517948" y="1845494"/>
            <a:ext cx="610596" cy="20067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996027" y="4266948"/>
            <a:ext cx="362637" cy="55091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6394755" y="1527596"/>
            <a:ext cx="892319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Calibri"/>
                <a:ea typeface="ＭＳ Ｐゴシック" charset="0"/>
                <a:cs typeface="Calibri"/>
              </a:rPr>
              <a:t>light</a:t>
            </a:r>
            <a:endParaRPr lang="en-US" sz="800" b="0" dirty="0">
              <a:latin typeface="Calibri"/>
              <a:ea typeface="ＭＳ Ｐゴシック" charset="0"/>
              <a:cs typeface="Calibri"/>
            </a:endParaRPr>
          </a:p>
          <a:p>
            <a:endParaRPr lang="en-US" b="0" baseline="-250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005568" y="4800971"/>
            <a:ext cx="1147334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0" dirty="0">
                <a:latin typeface="Calibri"/>
                <a:ea typeface="ＭＳ Ｐゴシック" charset="0"/>
                <a:cs typeface="Calibri"/>
              </a:rPr>
              <a:t>plasma at </a:t>
            </a:r>
            <a:r>
              <a:rPr lang="en-US" b="0" dirty="0">
                <a:latin typeface="Symbol" charset="2"/>
                <a:ea typeface="ＭＳ Ｐゴシック" charset="0"/>
                <a:cs typeface="Symbol" charset="2"/>
              </a:rPr>
              <a:t>b</a:t>
            </a:r>
            <a:r>
              <a:rPr lang="en-US" b="0" dirty="0">
                <a:latin typeface="Calibri"/>
                <a:ea typeface="ＭＳ Ｐゴシック" charset="0"/>
                <a:cs typeface="Calibri"/>
              </a:rPr>
              <a:t>=0.99</a:t>
            </a:r>
            <a:endParaRPr lang="en-US" sz="800" b="0" dirty="0">
              <a:latin typeface="Calibri"/>
              <a:ea typeface="ＭＳ Ｐゴシック" charset="0"/>
              <a:cs typeface="Calibri"/>
            </a:endParaRPr>
          </a:p>
          <a:p>
            <a:endParaRPr lang="en-US" b="0" baseline="-25000" dirty="0">
              <a:latin typeface="Calibri"/>
              <a:ea typeface="ＭＳ Ｐゴシック" charset="0"/>
              <a:cs typeface="Calibri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907338" y="1854587"/>
            <a:ext cx="681209" cy="184891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385415" y="4276041"/>
            <a:ext cx="362637" cy="55091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827813" y="1253344"/>
            <a:ext cx="1218799" cy="645663"/>
            <a:chOff x="2478304" y="1501750"/>
            <a:chExt cx="1310209" cy="688707"/>
          </a:xfrm>
        </p:grpSpPr>
        <p:sp>
          <p:nvSpPr>
            <p:cNvPr id="34" name="Content Placeholder 2"/>
            <p:cNvSpPr txBox="1">
              <a:spLocks/>
            </p:cNvSpPr>
            <p:nvPr/>
          </p:nvSpPr>
          <p:spPr bwMode="auto">
            <a:xfrm>
              <a:off x="2762033" y="1501750"/>
              <a:ext cx="959243" cy="560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6948" tIns="47624" rIns="96948" bIns="47624" numCol="1" anchor="t" anchorCtr="0" compatLnSpc="1">
              <a:prstTxWarp prst="textNoShape">
                <a:avLst/>
              </a:prstTxWarp>
            </a:bodyPr>
            <a:lstStyle>
              <a:lvl1pPr marL="2254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 b="1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569913" indent="-2301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1900" b="1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804863" indent="-31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-"/>
                <a:defRPr b="1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143000" indent="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700" b="1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485900" indent="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600" b="1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19431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600" b="1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4003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600" b="1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8575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600" b="1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3147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600" b="1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b="0" dirty="0">
                  <a:latin typeface="Calibri"/>
                  <a:ea typeface="ＭＳ Ｐゴシック" charset="0"/>
                  <a:cs typeface="Calibri"/>
                </a:rPr>
                <a:t>aliases</a:t>
              </a:r>
              <a:endParaRPr lang="en-US" sz="800" b="0" dirty="0">
                <a:latin typeface="Calibri"/>
                <a:ea typeface="ＭＳ Ｐゴシック" charset="0"/>
                <a:cs typeface="Calibri"/>
              </a:endParaRPr>
            </a:p>
            <a:p>
              <a:endParaRPr lang="en-US" b="0" baseline="-25000" dirty="0"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274816" y="1890786"/>
              <a:ext cx="513697" cy="29967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478304" y="1883651"/>
              <a:ext cx="432644" cy="13099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8237112" y="1249060"/>
            <a:ext cx="1218799" cy="645663"/>
            <a:chOff x="2478304" y="1501750"/>
            <a:chExt cx="1310209" cy="688707"/>
          </a:xfrm>
        </p:grpSpPr>
        <p:sp>
          <p:nvSpPr>
            <p:cNvPr id="45" name="Content Placeholder 2"/>
            <p:cNvSpPr txBox="1">
              <a:spLocks/>
            </p:cNvSpPr>
            <p:nvPr/>
          </p:nvSpPr>
          <p:spPr bwMode="auto">
            <a:xfrm>
              <a:off x="2762033" y="1501750"/>
              <a:ext cx="959243" cy="560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6948" tIns="47624" rIns="96948" bIns="47624" numCol="1" anchor="t" anchorCtr="0" compatLnSpc="1">
              <a:prstTxWarp prst="textNoShape">
                <a:avLst/>
              </a:prstTxWarp>
            </a:bodyPr>
            <a:lstStyle>
              <a:lvl1pPr marL="225425" indent="-2254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 b="1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569913" indent="-23018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1900" b="1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804863" indent="-31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-"/>
                <a:defRPr b="1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143000" indent="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700" b="1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485900" indent="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600" b="1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19431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600" b="1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4003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600" b="1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8575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600" b="1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3147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Monotype Sorts" charset="0"/>
                <a:defRPr sz="1600" b="1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b="0" dirty="0">
                  <a:latin typeface="Calibri"/>
                  <a:ea typeface="ＭＳ Ｐゴシック" charset="0"/>
                  <a:cs typeface="Calibri"/>
                </a:rPr>
                <a:t>aliases</a:t>
              </a:r>
              <a:endParaRPr lang="en-US" sz="800" b="0" dirty="0">
                <a:latin typeface="Calibri"/>
                <a:ea typeface="ＭＳ Ｐゴシック" charset="0"/>
                <a:cs typeface="Calibri"/>
              </a:endParaRPr>
            </a:p>
            <a:p>
              <a:endParaRPr lang="en-US" b="0" baseline="-25000" dirty="0">
                <a:latin typeface="Calibri"/>
                <a:ea typeface="ＭＳ Ｐゴシック" charset="0"/>
                <a:cs typeface="Calibri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274816" y="1890786"/>
              <a:ext cx="513697" cy="29967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2478304" y="1883651"/>
              <a:ext cx="432644" cy="13099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3128544" y="881334"/>
            <a:ext cx="1930992" cy="52531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2" tIns="44447" rIns="90482" bIns="44447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9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804863" indent="-3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143000" indent="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7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485900" indent="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943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400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857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314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Monotype Sorts" charset="0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libri"/>
                <a:ea typeface="ＭＳ Ｐゴシック" charset="0"/>
                <a:cs typeface="Calibri"/>
              </a:rPr>
              <a:t>Exact Maxwell</a:t>
            </a:r>
            <a:endParaRPr lang="en-US" sz="800" dirty="0">
              <a:latin typeface="Calibri"/>
              <a:ea typeface="ＭＳ Ｐゴシック" charset="0"/>
              <a:cs typeface="Calibri"/>
            </a:endParaRPr>
          </a:p>
          <a:p>
            <a:endParaRPr lang="en-US" baseline="-250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9" name="Slide Number Placeholder 3"/>
          <p:cNvSpPr txBox="1">
            <a:spLocks/>
          </p:cNvSpPr>
          <p:nvPr/>
        </p:nvSpPr>
        <p:spPr>
          <a:xfrm>
            <a:off x="9877138" y="6413880"/>
            <a:ext cx="339210" cy="31473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60E43B-7F43-FA45-AAB7-E054FD6CC4E3}" type="slidenum">
              <a:rPr lang="en-US" sz="1000">
                <a:solidFill>
                  <a:srgbClr val="FFFFFF"/>
                </a:solidFill>
              </a:rPr>
              <a:pPr/>
              <a:t>27</a:t>
            </a:fld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41668" y="122267"/>
            <a:ext cx="10666412" cy="591456"/>
          </a:xfrm>
          <a:prstGeom prst="rect">
            <a:avLst/>
          </a:prstGeom>
        </p:spPr>
        <p:txBody>
          <a:bodyPr lIns="91434" tIns="45717" rIns="91434" bIns="45717"/>
          <a:lstStyle>
            <a:lvl1pPr algn="ctr" defTabSz="489844" rtl="0" eaLnBrk="1" latinLnBrk="0" hangingPunct="1">
              <a:spcBef>
                <a:spcPct val="0"/>
              </a:spcBef>
              <a:buNone/>
              <a:defRPr sz="39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Space/time discretization aliases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  <a:sym typeface="Wingdings"/>
              </a:rPr>
              <a:t>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more crossings in 2/3-D</a:t>
            </a:r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2C965950-E319-2944-88CB-FD95DB7B4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27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06399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D4446-D1AE-AE4D-BF57-A1F79E6082F4}"/>
              </a:ext>
            </a:extLst>
          </p:cNvPr>
          <p:cNvSpPr txBox="1">
            <a:spLocks/>
          </p:cNvSpPr>
          <p:nvPr/>
        </p:nvSpPr>
        <p:spPr>
          <a:xfrm>
            <a:off x="157562" y="194388"/>
            <a:ext cx="11372473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PSATD enables time integration in Galilean frame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70D8D1-2D30-BF4C-A0D7-C49B9A3BFFE8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9D0492E-7167-5147-8AE1-87B6DB32357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36A3F4-0EC7-3F4F-ADF8-3EC2EB0E3125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02D407-BDFF-094B-9F4E-33C9EA2ECFC9}"/>
              </a:ext>
            </a:extLst>
          </p:cNvPr>
          <p:cNvGrpSpPr/>
          <p:nvPr/>
        </p:nvGrpSpPr>
        <p:grpSpPr>
          <a:xfrm>
            <a:off x="1517132" y="1081255"/>
            <a:ext cx="8253113" cy="3340085"/>
            <a:chOff x="20146372" y="12374067"/>
            <a:chExt cx="6871022" cy="3916391"/>
          </a:xfrm>
        </p:grpSpPr>
        <p:pic>
          <p:nvPicPr>
            <p:cNvPr id="7" name="image29.png">
              <a:extLst>
                <a:ext uri="{FF2B5EF4-FFF2-40B4-BE49-F238E27FC236}">
                  <a16:creationId xmlns:a16="http://schemas.microsoft.com/office/drawing/2014/main" id="{79405344-C1C6-8B40-8C5D-D38084490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46372" y="12374067"/>
              <a:ext cx="6871020" cy="20023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image29.png">
              <a:extLst>
                <a:ext uri="{FF2B5EF4-FFF2-40B4-BE49-F238E27FC236}">
                  <a16:creationId xmlns:a16="http://schemas.microsoft.com/office/drawing/2014/main" id="{F1C105D6-D024-8449-9D33-77D5D371B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46374" y="14291727"/>
              <a:ext cx="6871020" cy="199873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9" name="bitbucket.org.png">
            <a:extLst>
              <a:ext uri="{FF2B5EF4-FFF2-40B4-BE49-F238E27FC236}">
                <a16:creationId xmlns:a16="http://schemas.microsoft.com/office/drawing/2014/main" id="{127DE116-AA06-9146-BA16-3C45B0F5E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" y="5383412"/>
            <a:ext cx="861344" cy="8613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55">
            <a:extLst>
              <a:ext uri="{FF2B5EF4-FFF2-40B4-BE49-F238E27FC236}">
                <a16:creationId xmlns:a16="http://schemas.microsoft.com/office/drawing/2014/main" id="{8BD4D7D7-9D61-044E-B1F9-7C880D0362AE}"/>
              </a:ext>
            </a:extLst>
          </p:cNvPr>
          <p:cNvSpPr/>
          <p:nvPr/>
        </p:nvSpPr>
        <p:spPr>
          <a:xfrm>
            <a:off x="933747" y="5362779"/>
            <a:ext cx="6664661" cy="588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  <a:t>Original idea by Manuel Kirchen (PhD student at U. Hamburg)</a:t>
            </a:r>
            <a:b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</a:br>
            <a: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  <a:t>Concept and applications: </a:t>
            </a:r>
            <a:r>
              <a:rPr sz="1600" i="1" dirty="0">
                <a:solidFill>
                  <a:srgbClr val="0433FF"/>
                </a:solidFill>
                <a:latin typeface="Franklin Gothic Book"/>
                <a:cs typeface="+mn-cs"/>
              </a:rPr>
              <a:t>Kirchen et al.</a:t>
            </a:r>
            <a:r>
              <a:rPr lang="en-US" sz="1600" i="1" dirty="0">
                <a:solidFill>
                  <a:srgbClr val="0433FF"/>
                </a:solidFill>
                <a:latin typeface="Franklin Gothic Book"/>
                <a:cs typeface="+mn-cs"/>
              </a:rPr>
              <a:t>, </a:t>
            </a:r>
            <a:r>
              <a:rPr lang="is-IS" sz="1600" i="1" dirty="0">
                <a:solidFill>
                  <a:srgbClr val="0433FF"/>
                </a:solidFill>
                <a:latin typeface="Franklin Gothic Book"/>
                <a:cs typeface="+mn-cs"/>
              </a:rPr>
              <a:t>Phys. Plasmas 23, 100704 (2016)</a:t>
            </a:r>
            <a:endParaRPr sz="1600" i="1" dirty="0">
              <a:solidFill>
                <a:srgbClr val="0433FF"/>
              </a:solidFill>
              <a:latin typeface="Franklin Gothic Book"/>
              <a:cs typeface="+mn-cs"/>
            </a:endParaRPr>
          </a:p>
        </p:txBody>
      </p:sp>
      <p:sp>
        <p:nvSpPr>
          <p:cNvPr id="11" name="Shape 257">
            <a:extLst>
              <a:ext uri="{FF2B5EF4-FFF2-40B4-BE49-F238E27FC236}">
                <a16:creationId xmlns:a16="http://schemas.microsoft.com/office/drawing/2014/main" id="{10C118A0-658D-AF4A-A9CE-8F63D280C4CE}"/>
              </a:ext>
            </a:extLst>
          </p:cNvPr>
          <p:cNvSpPr/>
          <p:nvPr/>
        </p:nvSpPr>
        <p:spPr>
          <a:xfrm>
            <a:off x="1941917" y="848562"/>
            <a:ext cx="7742423" cy="46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04" tIns="47604" rIns="47604" bIns="47604" anchor="ctr">
            <a:spAutoFit/>
          </a:bodyPr>
          <a:lstStyle>
            <a:lvl1pPr>
              <a:defRPr sz="2800"/>
            </a:lvl1pPr>
          </a:lstStyle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sz="2399" dirty="0">
                <a:solidFill>
                  <a:prstClr val="black"/>
                </a:solidFill>
                <a:latin typeface="Franklin Gothic Book"/>
                <a:cs typeface="+mn-cs"/>
              </a:rPr>
              <a:t>Use Galilean coordinates that follow the relativistic plasma</a:t>
            </a:r>
            <a:r>
              <a:rPr lang="en-US" sz="2399" dirty="0">
                <a:solidFill>
                  <a:prstClr val="black"/>
                </a:solidFill>
                <a:latin typeface="Franklin Gothic Book"/>
                <a:cs typeface="+mn-cs"/>
              </a:rPr>
              <a:t>.</a:t>
            </a:r>
            <a:endParaRPr sz="2399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pic>
        <p:nvPicPr>
          <p:cNvPr id="12" name="Screen Shot 2016-10-02 at 10.55.44 PM.png">
            <a:extLst>
              <a:ext uri="{FF2B5EF4-FFF2-40B4-BE49-F238E27FC236}">
                <a16:creationId xmlns:a16="http://schemas.microsoft.com/office/drawing/2014/main" id="{62F2A08D-0E3B-254F-8545-73DDCF7934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78429" y="2637937"/>
            <a:ext cx="2111287" cy="415996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13" name="Screen Shot 2016-10-02 at 10.56.14 PM.png">
            <a:extLst>
              <a:ext uri="{FF2B5EF4-FFF2-40B4-BE49-F238E27FC236}">
                <a16:creationId xmlns:a16="http://schemas.microsoft.com/office/drawing/2014/main" id="{DDEA40CC-7A52-A74F-B6E5-14459EDDA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70882" y="3878805"/>
            <a:ext cx="2435586" cy="82152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261">
            <a:extLst>
              <a:ext uri="{FF2B5EF4-FFF2-40B4-BE49-F238E27FC236}">
                <a16:creationId xmlns:a16="http://schemas.microsoft.com/office/drawing/2014/main" id="{D890CA77-9283-AF4A-B6C0-4F146872E328}"/>
              </a:ext>
            </a:extLst>
          </p:cNvPr>
          <p:cNvSpPr/>
          <p:nvPr/>
        </p:nvSpPr>
        <p:spPr>
          <a:xfrm>
            <a:off x="251269" y="4803695"/>
            <a:ext cx="5044247" cy="41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2099" dirty="0">
                <a:solidFill>
                  <a:prstClr val="black"/>
                </a:solidFill>
                <a:latin typeface="Franklin Gothic Book"/>
                <a:cs typeface="+mn-cs"/>
              </a:rPr>
              <a:t>+ integrate analytically</a:t>
            </a:r>
            <a:r>
              <a:rPr lang="en-US" sz="2099" dirty="0">
                <a:solidFill>
                  <a:prstClr val="black"/>
                </a:solidFill>
                <a:latin typeface="Franklin Gothic Book"/>
                <a:cs typeface="+mn-cs"/>
              </a:rPr>
              <a:t>,</a:t>
            </a:r>
            <a:r>
              <a:rPr sz="2099" dirty="0">
                <a:solidFill>
                  <a:prstClr val="black"/>
                </a:solidFill>
                <a:latin typeface="Franklin Gothic Book"/>
                <a:cs typeface="+mn-cs"/>
              </a:rPr>
              <a:t> assuming</a:t>
            </a:r>
          </a:p>
        </p:txBody>
      </p:sp>
      <p:pic>
        <p:nvPicPr>
          <p:cNvPr id="15" name="Screen Shot 2016-10-02 at 11.11.57 PM.png">
            <a:extLst>
              <a:ext uri="{FF2B5EF4-FFF2-40B4-BE49-F238E27FC236}">
                <a16:creationId xmlns:a16="http://schemas.microsoft.com/office/drawing/2014/main" id="{268C61BB-4439-274E-9B7F-F4B0D5632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84626" y="3800904"/>
            <a:ext cx="4249932" cy="92375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261">
            <a:extLst>
              <a:ext uri="{FF2B5EF4-FFF2-40B4-BE49-F238E27FC236}">
                <a16:creationId xmlns:a16="http://schemas.microsoft.com/office/drawing/2014/main" id="{0B293C0D-02AD-3D4A-B55D-C01BB1CA051E}"/>
              </a:ext>
            </a:extLst>
          </p:cNvPr>
          <p:cNvSpPr/>
          <p:nvPr/>
        </p:nvSpPr>
        <p:spPr>
          <a:xfrm>
            <a:off x="7653042" y="4803695"/>
            <a:ext cx="4081262" cy="41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2099" dirty="0">
                <a:solidFill>
                  <a:prstClr val="black"/>
                </a:solidFill>
                <a:latin typeface="Franklin Gothic Book"/>
                <a:cs typeface="+mn-cs"/>
              </a:rPr>
              <a:t>is constant over one timestep</a:t>
            </a:r>
            <a:r>
              <a:rPr lang="en-US" sz="2099" dirty="0">
                <a:solidFill>
                  <a:prstClr val="black"/>
                </a:solidFill>
                <a:latin typeface="Franklin Gothic Book"/>
                <a:cs typeface="+mn-cs"/>
              </a:rPr>
              <a:t>.</a:t>
            </a:r>
            <a:endParaRPr sz="2099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pic>
        <p:nvPicPr>
          <p:cNvPr id="17" name="Screen Shot 2016-10-03 at 8.21.51 AM.png">
            <a:extLst>
              <a:ext uri="{FF2B5EF4-FFF2-40B4-BE49-F238E27FC236}">
                <a16:creationId xmlns:a16="http://schemas.microsoft.com/office/drawing/2014/main" id="{7D4F3F8F-87CC-A44C-80A0-FB2D45FF30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49434" y="4881796"/>
            <a:ext cx="809414" cy="321385"/>
          </a:xfrm>
          <a:prstGeom prst="rect">
            <a:avLst/>
          </a:prstGeom>
          <a:ln w="12700">
            <a:solidFill>
              <a:srgbClr val="800000"/>
            </a:solidFill>
            <a:miter lim="400000"/>
          </a:ln>
        </p:spPr>
      </p:pic>
      <p:pic>
        <p:nvPicPr>
          <p:cNvPr id="18" name="Screen Shot 2016-10-03 at 8.22.23 AM.png">
            <a:extLst>
              <a:ext uri="{FF2B5EF4-FFF2-40B4-BE49-F238E27FC236}">
                <a16:creationId xmlns:a16="http://schemas.microsoft.com/office/drawing/2014/main" id="{02852AEB-4AE9-D249-B5A7-A5BD368EE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62734" y="4881796"/>
            <a:ext cx="977011" cy="321385"/>
          </a:xfrm>
          <a:prstGeom prst="rect">
            <a:avLst/>
          </a:prstGeom>
          <a:ln w="12700">
            <a:solidFill>
              <a:srgbClr val="800000"/>
            </a:solidFill>
            <a:miter lim="400000"/>
          </a:ln>
        </p:spPr>
      </p:pic>
      <p:pic>
        <p:nvPicPr>
          <p:cNvPr id="19" name="Picture 5" descr="6a85e5337d7aee259c_l_6e925.jpg">
            <a:extLst>
              <a:ext uri="{FF2B5EF4-FFF2-40B4-BE49-F238E27FC236}">
                <a16:creationId xmlns:a16="http://schemas.microsoft.com/office/drawing/2014/main" id="{F70B6B31-BA53-F843-A2FA-E3AF4D5EE20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95116" y="5383412"/>
            <a:ext cx="797149" cy="86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hape 255">
            <a:extLst>
              <a:ext uri="{FF2B5EF4-FFF2-40B4-BE49-F238E27FC236}">
                <a16:creationId xmlns:a16="http://schemas.microsoft.com/office/drawing/2014/main" id="{64FFA6A9-94DF-F649-95A3-7C1D3B38B1CA}"/>
              </a:ext>
            </a:extLst>
          </p:cNvPr>
          <p:cNvSpPr/>
          <p:nvPr/>
        </p:nvSpPr>
        <p:spPr>
          <a:xfrm>
            <a:off x="5106265" y="5868162"/>
            <a:ext cx="6326515" cy="342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  <a:t>Derivation of the algorithm: </a:t>
            </a:r>
            <a:r>
              <a:rPr sz="1600" i="1" dirty="0">
                <a:solidFill>
                  <a:srgbClr val="0433FF"/>
                </a:solidFill>
                <a:latin typeface="Franklin Gothic Book"/>
                <a:cs typeface="+mn-cs"/>
              </a:rPr>
              <a:t>Lehe et al.</a:t>
            </a:r>
            <a:r>
              <a:rPr lang="en-US" sz="1600" i="1" dirty="0">
                <a:solidFill>
                  <a:srgbClr val="0433FF"/>
                </a:solidFill>
                <a:latin typeface="Franklin Gothic Book"/>
                <a:cs typeface="+mn-cs"/>
              </a:rPr>
              <a:t>,</a:t>
            </a:r>
            <a:r>
              <a:rPr lang="is-IS" sz="1600" i="1" dirty="0">
                <a:solidFill>
                  <a:srgbClr val="0433FF"/>
                </a:solidFill>
                <a:latin typeface="Franklin Gothic Book"/>
                <a:cs typeface="+mn-cs"/>
              </a:rPr>
              <a:t> Phys. Rev. E 94, 053305 (2016)</a:t>
            </a:r>
            <a:endParaRPr sz="1600" i="1" dirty="0">
              <a:solidFill>
                <a:srgbClr val="0433FF"/>
              </a:solidFill>
              <a:latin typeface="Franklin Gothic Book"/>
              <a:cs typeface="+mn-cs"/>
            </a:endParaRPr>
          </a:p>
        </p:txBody>
      </p:sp>
      <p:sp>
        <p:nvSpPr>
          <p:cNvPr id="21" name="Shape 257">
            <a:extLst>
              <a:ext uri="{FF2B5EF4-FFF2-40B4-BE49-F238E27FC236}">
                <a16:creationId xmlns:a16="http://schemas.microsoft.com/office/drawing/2014/main" id="{0BA6CD0E-A931-CF4B-AB69-D66D7ADF16E5}"/>
              </a:ext>
            </a:extLst>
          </p:cNvPr>
          <p:cNvSpPr/>
          <p:nvPr/>
        </p:nvSpPr>
        <p:spPr>
          <a:xfrm>
            <a:off x="2789526" y="1240859"/>
            <a:ext cx="2443655" cy="419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04" tIns="47604" rIns="47604" bIns="47604" anchor="ctr">
            <a:spAutoFit/>
          </a:bodyPr>
          <a:lstStyle>
            <a:lvl1pPr>
              <a:defRPr sz="2800"/>
            </a:lvl1pPr>
          </a:lstStyle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099" dirty="0">
                <a:solidFill>
                  <a:prstClr val="black"/>
                </a:solidFill>
                <a:latin typeface="Franklin Gothic Medium"/>
                <a:cs typeface="+mn-cs"/>
              </a:rPr>
              <a:t>Standard PSATD PIC</a:t>
            </a:r>
            <a:endParaRPr sz="2099" dirty="0">
              <a:solidFill>
                <a:prstClr val="black"/>
              </a:solidFill>
              <a:latin typeface="Franklin Gothic Medium"/>
              <a:cs typeface="+mn-cs"/>
            </a:endParaRPr>
          </a:p>
        </p:txBody>
      </p:sp>
      <p:sp>
        <p:nvSpPr>
          <p:cNvPr id="22" name="Shape 257">
            <a:extLst>
              <a:ext uri="{FF2B5EF4-FFF2-40B4-BE49-F238E27FC236}">
                <a16:creationId xmlns:a16="http://schemas.microsoft.com/office/drawing/2014/main" id="{C30BF2DB-9EF3-AC4E-B9C2-78C504886DA6}"/>
              </a:ext>
            </a:extLst>
          </p:cNvPr>
          <p:cNvSpPr/>
          <p:nvPr/>
        </p:nvSpPr>
        <p:spPr>
          <a:xfrm>
            <a:off x="6324357" y="1240859"/>
            <a:ext cx="2339757" cy="419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04" tIns="47604" rIns="47604" bIns="47604" anchor="ctr">
            <a:spAutoFit/>
          </a:bodyPr>
          <a:lstStyle>
            <a:lvl1pPr>
              <a:defRPr sz="2800"/>
            </a:lvl1pPr>
          </a:lstStyle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099" dirty="0">
                <a:solidFill>
                  <a:prstClr val="black"/>
                </a:solidFill>
                <a:latin typeface="Franklin Gothic Medium"/>
                <a:cs typeface="+mn-cs"/>
              </a:rPr>
              <a:t>Galilean PSATD PIC</a:t>
            </a:r>
            <a:endParaRPr sz="2099" dirty="0">
              <a:solidFill>
                <a:prstClr val="black"/>
              </a:solidFill>
              <a:latin typeface="Franklin Gothic Medium"/>
              <a:cs typeface="+mn-cs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64058E70-D8C4-424B-A618-524D96E717AA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713720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D4446-D1AE-AE4D-BF57-A1F79E6082F4}"/>
              </a:ext>
            </a:extLst>
          </p:cNvPr>
          <p:cNvSpPr txBox="1">
            <a:spLocks/>
          </p:cNvSpPr>
          <p:nvPr/>
        </p:nvSpPr>
        <p:spPr>
          <a:xfrm>
            <a:off x="157562" y="194388"/>
            <a:ext cx="11372473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Galilean PSATD is stable for uniform relativistic flow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70D8D1-2D30-BF4C-A0D7-C49B9A3BFFE8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9D0492E-7167-5147-8AE1-87B6DB32357F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36A3F4-0EC7-3F4F-ADF8-3EC2EB0E3125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10DA0E7-9249-8347-A62B-9019AC54B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500" y="1726501"/>
            <a:ext cx="7301098" cy="4375015"/>
          </a:xfrm>
          <a:prstGeom prst="rect">
            <a:avLst/>
          </a:prstGeom>
        </p:spPr>
      </p:pic>
      <p:sp>
        <p:nvSpPr>
          <p:cNvPr id="24" name="Rectangle 4">
            <a:extLst>
              <a:ext uri="{FF2B5EF4-FFF2-40B4-BE49-F238E27FC236}">
                <a16:creationId xmlns:a16="http://schemas.microsoft.com/office/drawing/2014/main" id="{3F9F223E-A3A5-AA4B-B2A3-8E9158ACE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92" y="2334558"/>
            <a:ext cx="3530972" cy="112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85064" tIns="292532" rIns="585064" bIns="292532"/>
          <a:lstStyle>
            <a:lvl1pPr marL="228600" indent="-228600" algn="l" rtl="0" eaLnBrk="0" fontAlgn="base" hangingPunct="0">
              <a:spcBef>
                <a:spcPct val="6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91414" lvl="1" indent="0" algn="ctr">
              <a:lnSpc>
                <a:spcPct val="110000"/>
              </a:lnSpc>
              <a:spcBef>
                <a:spcPct val="0"/>
              </a:spcBef>
              <a:spcAft>
                <a:spcPts val="640"/>
              </a:spcAft>
              <a:buNone/>
              <a:defRPr/>
            </a:pPr>
            <a:r>
              <a:rPr lang="en-US" sz="2666" b="1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ヒラギノ角ゴ Pro W3" charset="0"/>
                <a:cs typeface="ヒラギノ角ゴ Pro W3" charset="0"/>
              </a:rPr>
              <a:t>Analysis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C96F52E9-2420-1F45-9362-79D7C8DB4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" y="4499311"/>
            <a:ext cx="3530972" cy="112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85064" tIns="292532" rIns="585064" bIns="292532"/>
          <a:lstStyle>
            <a:lvl1pPr marL="228600" indent="-228600" algn="l" rtl="0" eaLnBrk="0" fontAlgn="base" hangingPunct="0">
              <a:spcBef>
                <a:spcPct val="6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91414" lvl="1" indent="0" algn="ctr">
              <a:lnSpc>
                <a:spcPct val="110000"/>
              </a:lnSpc>
              <a:spcBef>
                <a:spcPct val="0"/>
              </a:spcBef>
              <a:spcAft>
                <a:spcPts val="640"/>
              </a:spcAft>
              <a:buNone/>
              <a:defRPr/>
            </a:pPr>
            <a:r>
              <a:rPr lang="en-US" sz="2666" b="1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ヒラギノ角ゴ Pro W3" charset="0"/>
                <a:cs typeface="ヒラギノ角ゴ Pro W3" charset="0"/>
              </a:rPr>
              <a:t>Simulation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6A56B4-79FC-FE4C-A115-28E495F3F4DD}"/>
              </a:ext>
            </a:extLst>
          </p:cNvPr>
          <p:cNvSpPr txBox="1"/>
          <p:nvPr/>
        </p:nvSpPr>
        <p:spPr>
          <a:xfrm>
            <a:off x="3042507" y="995864"/>
            <a:ext cx="701345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6" dirty="0">
                <a:solidFill>
                  <a:schemeClr val="tx2"/>
                </a:solidFill>
                <a:latin typeface="+mj-lt"/>
              </a:rPr>
              <a:t>Uniform plasma streaming in 2D periodic box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CF2C0B-AA9D-2541-8659-AE1641C67298}"/>
              </a:ext>
            </a:extLst>
          </p:cNvPr>
          <p:cNvSpPr txBox="1"/>
          <p:nvPr/>
        </p:nvSpPr>
        <p:spPr>
          <a:xfrm>
            <a:off x="3219058" y="1533311"/>
            <a:ext cx="2262735" cy="4205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800000"/>
                </a:solidFill>
                <a:latin typeface="+mj-lt"/>
              </a:rPr>
              <a:t>Standard PSATD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B9D2E2-4294-C148-A259-E69D075A1397}"/>
              </a:ext>
            </a:extLst>
          </p:cNvPr>
          <p:cNvSpPr txBox="1"/>
          <p:nvPr/>
        </p:nvSpPr>
        <p:spPr>
          <a:xfrm>
            <a:off x="6839705" y="1533311"/>
            <a:ext cx="2156937" cy="4205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800000"/>
                </a:solidFill>
                <a:latin typeface="+mj-lt"/>
              </a:rPr>
              <a:t>Galilean PSATD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8A3D653C-AD00-EE44-A2C6-435DB7721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3879"/>
            <a:ext cx="2919706" cy="112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85064" tIns="292532" rIns="585064" bIns="292532"/>
          <a:lstStyle>
            <a:lvl1pPr marL="228600" indent="-228600" algn="l" rtl="0" eaLnBrk="0" fontAlgn="base" hangingPunct="0">
              <a:spcBef>
                <a:spcPct val="6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91414" lvl="1" indent="0">
              <a:lnSpc>
                <a:spcPct val="110000"/>
              </a:lnSpc>
              <a:spcBef>
                <a:spcPct val="0"/>
              </a:spcBef>
              <a:spcAft>
                <a:spcPts val="640"/>
              </a:spcAft>
              <a:buNone/>
              <a:defRPr/>
            </a:pPr>
            <a:r>
              <a:rPr lang="en-US" sz="2399" dirty="0">
                <a:solidFill>
                  <a:srgbClr val="14294C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Instability growth rate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74C934-1200-D94C-87CC-D13F982B866B}"/>
              </a:ext>
            </a:extLst>
          </p:cNvPr>
          <p:cNvCxnSpPr/>
          <p:nvPr/>
        </p:nvCxnSpPr>
        <p:spPr>
          <a:xfrm>
            <a:off x="2283658" y="2001308"/>
            <a:ext cx="1660842" cy="694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hape 255">
            <a:extLst>
              <a:ext uri="{FF2B5EF4-FFF2-40B4-BE49-F238E27FC236}">
                <a16:creationId xmlns:a16="http://schemas.microsoft.com/office/drawing/2014/main" id="{F6AD6DEF-F705-A14D-8863-FB1A6B354302}"/>
              </a:ext>
            </a:extLst>
          </p:cNvPr>
          <p:cNvSpPr/>
          <p:nvPr/>
        </p:nvSpPr>
        <p:spPr>
          <a:xfrm>
            <a:off x="32830" y="5905208"/>
            <a:ext cx="4075637" cy="34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10" tIns="47610" rIns="47610" bIns="47610" anchor="ctr">
            <a:spAutoFit/>
          </a:bodyPr>
          <a:lstStyle/>
          <a:p>
            <a:pPr>
              <a:defRPr sz="2400"/>
            </a:pPr>
            <a:r>
              <a:rPr sz="1600" i="1" dirty="0">
                <a:solidFill>
                  <a:srgbClr val="000000"/>
                </a:solidFill>
              </a:rPr>
              <a:t>Lehe et al.</a:t>
            </a:r>
            <a:r>
              <a:rPr lang="en-US" sz="1600" i="1" dirty="0">
                <a:solidFill>
                  <a:srgbClr val="000000"/>
                </a:solidFill>
              </a:rPr>
              <a:t>, </a:t>
            </a:r>
            <a:r>
              <a:rPr lang="is-IS" sz="1600" i="1" dirty="0">
                <a:solidFill>
                  <a:srgbClr val="000000"/>
                </a:solidFill>
              </a:rPr>
              <a:t>Phys. Rev. E 94, 053305 (2016)</a:t>
            </a:r>
            <a:endParaRPr sz="1600" i="1" dirty="0">
              <a:solidFill>
                <a:srgbClr val="000000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A28EB414-38C4-3543-B334-D04F402175F1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29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4476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3"/>
          <p:cNvSpPr>
            <a:spLocks noGrp="1"/>
          </p:cNvSpPr>
          <p:nvPr>
            <p:ph type="title"/>
          </p:nvPr>
        </p:nvSpPr>
        <p:spPr bwMode="auto">
          <a:xfrm>
            <a:off x="138916" y="108081"/>
            <a:ext cx="12113519" cy="74814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000" dirty="0">
                <a:latin typeface="Arial" charset="0"/>
                <a:ea typeface="ＭＳ Ｐゴシック" charset="0"/>
              </a:rPr>
              <a:t>Theory &amp; Modeling of Laser-Plasma Acceleration involves  </a:t>
            </a:r>
            <a:br>
              <a:rPr lang="en-US" sz="3000" dirty="0">
                <a:latin typeface="Arial" charset="0"/>
                <a:ea typeface="ＭＳ Ｐゴシック" charset="0"/>
              </a:rPr>
            </a:br>
            <a:r>
              <a:rPr lang="en-US" sz="3000" dirty="0">
                <a:latin typeface="Arial" charset="0"/>
                <a:ea typeface="ＭＳ Ｐゴシック" charset="0"/>
              </a:rPr>
              <a:t>complex physics with a wide range of space &amp; time scales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FF199-9D5D-234A-A11C-16398A53D4C9}"/>
              </a:ext>
            </a:extLst>
          </p:cNvPr>
          <p:cNvGrpSpPr/>
          <p:nvPr/>
        </p:nvGrpSpPr>
        <p:grpSpPr>
          <a:xfrm>
            <a:off x="2524233" y="1117156"/>
            <a:ext cx="5886347" cy="4585075"/>
            <a:chOff x="1872226" y="1363647"/>
            <a:chExt cx="5886347" cy="4585075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1872226" y="1363647"/>
              <a:ext cx="5700065" cy="458507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tx2">
                  <a:lumMod val="20000"/>
                  <a:lumOff val="80000"/>
                  <a:alpha val="75000"/>
                </a:schemeClr>
              </a:glow>
            </a:effectLst>
          </p:spPr>
        </p:cxnSp>
        <p:sp>
          <p:nvSpPr>
            <p:cNvPr id="33" name="TextBox 48"/>
            <p:cNvSpPr txBox="1">
              <a:spLocks noChangeArrowheads="1"/>
            </p:cNvSpPr>
            <p:nvPr/>
          </p:nvSpPr>
          <p:spPr bwMode="auto">
            <a:xfrm rot="2386193">
              <a:off x="6509512" y="5416624"/>
              <a:ext cx="1249061" cy="335989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80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algn="ctr" eaLnBrk="0" hangingPunct="0">
                <a:lnSpc>
                  <a:spcPts val="1888"/>
                </a:lnSpc>
                <a:spcBef>
                  <a:spcPct val="15000"/>
                </a:spcBef>
                <a:buSzPct val="100000"/>
                <a:defRPr/>
              </a:pPr>
              <a:r>
                <a:rPr lang="en-US" b="1" dirty="0" err="1">
                  <a:solidFill>
                    <a:prstClr val="black"/>
                  </a:solidFill>
                </a:rPr>
                <a:t>Petascale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33B75B-9FC6-0C42-B63D-84B15B7B2433}"/>
              </a:ext>
            </a:extLst>
          </p:cNvPr>
          <p:cNvGrpSpPr/>
          <p:nvPr/>
        </p:nvGrpSpPr>
        <p:grpSpPr>
          <a:xfrm>
            <a:off x="4941365" y="1327836"/>
            <a:ext cx="5395659" cy="4040472"/>
            <a:chOff x="4122381" y="1367593"/>
            <a:chExt cx="5395659" cy="4040472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4122381" y="1367593"/>
              <a:ext cx="4908339" cy="392614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tx2">
                  <a:lumMod val="20000"/>
                  <a:lumOff val="80000"/>
                  <a:alpha val="75000"/>
                </a:schemeClr>
              </a:glow>
            </a:effectLst>
          </p:spPr>
        </p:cxnSp>
        <p:sp>
          <p:nvSpPr>
            <p:cNvPr id="34" name="TextBox 48"/>
            <p:cNvSpPr txBox="1">
              <a:spLocks noChangeArrowheads="1"/>
            </p:cNvSpPr>
            <p:nvPr/>
          </p:nvSpPr>
          <p:spPr bwMode="auto">
            <a:xfrm rot="2388544">
              <a:off x="8345924" y="5072076"/>
              <a:ext cx="1172116" cy="335989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80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algn="ctr" eaLnBrk="0" hangingPunct="0">
                <a:lnSpc>
                  <a:spcPts val="1888"/>
                </a:lnSpc>
                <a:spcBef>
                  <a:spcPct val="15000"/>
                </a:spcBef>
                <a:buSzPct val="100000"/>
                <a:defRPr/>
              </a:pPr>
              <a:r>
                <a:rPr lang="en-US" b="1" dirty="0" err="1">
                  <a:solidFill>
                    <a:prstClr val="black"/>
                  </a:solidFill>
                </a:rPr>
                <a:t>Exascale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11FF6C-06DE-9741-85A8-D2B386C36473}"/>
              </a:ext>
            </a:extLst>
          </p:cNvPr>
          <p:cNvGrpSpPr/>
          <p:nvPr/>
        </p:nvGrpSpPr>
        <p:grpSpPr>
          <a:xfrm>
            <a:off x="-100337" y="1199096"/>
            <a:ext cx="2453923" cy="4964953"/>
            <a:chOff x="-919321" y="1238853"/>
            <a:chExt cx="2453923" cy="4964953"/>
          </a:xfrm>
        </p:grpSpPr>
        <p:cxnSp>
          <p:nvCxnSpPr>
            <p:cNvPr id="15368" name="Straight Arrow Connector 44"/>
            <p:cNvCxnSpPr>
              <a:cxnSpLocks noChangeShapeType="1"/>
            </p:cNvCxnSpPr>
            <p:nvPr/>
          </p:nvCxnSpPr>
          <p:spPr bwMode="auto">
            <a:xfrm rot="5400000" flipH="1" flipV="1">
              <a:off x="-775877" y="3725591"/>
              <a:ext cx="4449763" cy="1588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46"/>
            <p:cNvSpPr txBox="1">
              <a:spLocks noChangeArrowheads="1"/>
            </p:cNvSpPr>
            <p:nvPr/>
          </p:nvSpPr>
          <p:spPr bwMode="auto">
            <a:xfrm>
              <a:off x="-919321" y="3161831"/>
              <a:ext cx="2453923" cy="1283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15000"/>
                </a:spcBef>
                <a:buSzPct val="100000"/>
                <a:defRPr/>
              </a:pPr>
              <a:r>
                <a:rPr lang="en-US" b="1" dirty="0">
                  <a:solidFill>
                    <a:prstClr val="black"/>
                  </a:solidFill>
                  <a:ea typeface="+mn-ea"/>
                  <a:cs typeface="+mn-cs"/>
                </a:rPr>
                <a:t>Increase</a:t>
              </a:r>
            </a:p>
            <a:p>
              <a:pPr algn="ctr" eaLnBrk="0" hangingPunct="0">
                <a:spcBef>
                  <a:spcPct val="15000"/>
                </a:spcBef>
                <a:buSzPct val="100000"/>
                <a:defRPr/>
              </a:pPr>
              <a:r>
                <a:rPr lang="en-US" b="1" dirty="0">
                  <a:solidFill>
                    <a:prstClr val="black"/>
                  </a:solidFill>
                  <a:ea typeface="+mn-ea"/>
                  <a:cs typeface="+mn-cs"/>
                </a:rPr>
                <a:t> complexity,</a:t>
              </a:r>
              <a:r>
                <a:rPr lang="en-US" b="1" dirty="0">
                  <a:solidFill>
                    <a:prstClr val="black"/>
                  </a:solidFill>
                </a:rPr>
                <a:t> dimensionality </a:t>
              </a:r>
            </a:p>
            <a:p>
              <a:pPr algn="ctr" eaLnBrk="0" hangingPunct="0">
                <a:spcBef>
                  <a:spcPct val="15000"/>
                </a:spcBef>
                <a:buSzPct val="100000"/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&amp; </a:t>
              </a:r>
              <a:r>
                <a:rPr lang="en-US" b="1" dirty="0">
                  <a:solidFill>
                    <a:prstClr val="black"/>
                  </a:solidFill>
                  <a:ea typeface="+mn-ea"/>
                  <a:cs typeface="+mn-cs"/>
                </a:rPr>
                <a:t>fidelity.</a:t>
              </a:r>
            </a:p>
          </p:txBody>
        </p:sp>
        <p:sp>
          <p:nvSpPr>
            <p:cNvPr id="37" name="TextBox 47"/>
            <p:cNvSpPr txBox="1">
              <a:spLocks noChangeArrowheads="1"/>
            </p:cNvSpPr>
            <p:nvPr/>
          </p:nvSpPr>
          <p:spPr bwMode="auto">
            <a:xfrm rot="16200000">
              <a:off x="764468" y="5541604"/>
              <a:ext cx="988414" cy="335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888"/>
                </a:lnSpc>
                <a:spcBef>
                  <a:spcPct val="15000"/>
                </a:spcBef>
                <a:buSzPct val="100000"/>
                <a:defRPr/>
              </a:pPr>
              <a:r>
                <a:rPr lang="en-US" sz="1400" b="1" dirty="0">
                  <a:solidFill>
                    <a:srgbClr val="C00000"/>
                  </a:solidFill>
                </a:rPr>
                <a:t> 1-D fluid</a:t>
              </a:r>
            </a:p>
          </p:txBody>
        </p:sp>
        <p:sp>
          <p:nvSpPr>
            <p:cNvPr id="38" name="TextBox 47"/>
            <p:cNvSpPr txBox="1">
              <a:spLocks noChangeArrowheads="1"/>
            </p:cNvSpPr>
            <p:nvPr/>
          </p:nvSpPr>
          <p:spPr bwMode="auto">
            <a:xfrm rot="16200000">
              <a:off x="583944" y="1685994"/>
              <a:ext cx="1230272" cy="335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888"/>
                </a:lnSpc>
                <a:spcBef>
                  <a:spcPct val="15000"/>
                </a:spcBef>
                <a:buSzPct val="100000"/>
                <a:defRPr/>
              </a:pPr>
              <a:r>
                <a:rPr lang="en-US" sz="1400" b="1">
                  <a:solidFill>
                    <a:srgbClr val="C00000"/>
                  </a:solidFill>
                </a:rPr>
                <a:t> 3-D kinetic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277363-344C-494A-A7ED-D601967866E3}"/>
              </a:ext>
            </a:extLst>
          </p:cNvPr>
          <p:cNvGrpSpPr/>
          <p:nvPr/>
        </p:nvGrpSpPr>
        <p:grpSpPr>
          <a:xfrm>
            <a:off x="1653871" y="5908335"/>
            <a:ext cx="9780105" cy="800445"/>
            <a:chOff x="834887" y="5948092"/>
            <a:chExt cx="9780105" cy="800445"/>
          </a:xfrm>
        </p:grpSpPr>
        <p:cxnSp>
          <p:nvCxnSpPr>
            <p:cNvPr id="15367" name="Straight Arrow Connector 39"/>
            <p:cNvCxnSpPr>
              <a:cxnSpLocks noChangeShapeType="1"/>
            </p:cNvCxnSpPr>
            <p:nvPr/>
          </p:nvCxnSpPr>
          <p:spPr bwMode="auto">
            <a:xfrm>
              <a:off x="1449798" y="5948092"/>
              <a:ext cx="7435850" cy="1587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47"/>
            <p:cNvSpPr txBox="1">
              <a:spLocks noChangeArrowheads="1"/>
            </p:cNvSpPr>
            <p:nvPr/>
          </p:nvSpPr>
          <p:spPr bwMode="auto">
            <a:xfrm>
              <a:off x="834887" y="6412548"/>
              <a:ext cx="9780105" cy="335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888"/>
                </a:lnSpc>
                <a:spcBef>
                  <a:spcPct val="15000"/>
                </a:spcBef>
                <a:buSzPct val="100000"/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Increase simulation volume &amp; spatio</a:t>
              </a:r>
              <a:r>
                <a:rPr lang="en-US" b="1" dirty="0">
                  <a:solidFill>
                    <a:prstClr val="black"/>
                  </a:solidFill>
                  <a:ea typeface="+mn-ea"/>
                  <a:cs typeface="+mn-cs"/>
                </a:rPr>
                <a:t>temporal scale range; </a:t>
              </a:r>
              <a:r>
                <a:rPr lang="en-US" b="1" dirty="0">
                  <a:solidFill>
                    <a:prstClr val="black"/>
                  </a:solidFill>
                  <a:cs typeface="+mn-cs"/>
                </a:rPr>
                <a:t>d</a:t>
              </a:r>
              <a:r>
                <a:rPr lang="en-US" b="1" dirty="0">
                  <a:solidFill>
                    <a:prstClr val="black"/>
                  </a:solidFill>
                  <a:ea typeface="+mn-ea"/>
                  <a:cs typeface="+mn-cs"/>
                </a:rPr>
                <a:t>ecrease </a:t>
              </a:r>
              <a:r>
                <a:rPr lang="en-US" b="1" dirty="0">
                  <a:solidFill>
                    <a:prstClr val="black"/>
                  </a:solidFill>
                </a:rPr>
                <a:t>time to solution. </a:t>
              </a:r>
              <a:endParaRPr lang="en-US" b="1" dirty="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84" name="TextBox 47"/>
            <p:cNvSpPr txBox="1">
              <a:spLocks noChangeArrowheads="1"/>
            </p:cNvSpPr>
            <p:nvPr/>
          </p:nvSpPr>
          <p:spPr bwMode="auto">
            <a:xfrm>
              <a:off x="1304275" y="6012299"/>
              <a:ext cx="3323384" cy="31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888"/>
                </a:lnSpc>
                <a:spcBef>
                  <a:spcPct val="15000"/>
                </a:spcBef>
                <a:buSzPct val="100000"/>
                <a:defRPr/>
              </a:pPr>
              <a:r>
                <a:rPr lang="en-US" sz="1400" b="1" dirty="0">
                  <a:solidFill>
                    <a:srgbClr val="C00000"/>
                  </a:solidFill>
                </a:rPr>
                <a:t>Small box, low res. in days to weeks</a:t>
              </a:r>
            </a:p>
          </p:txBody>
        </p:sp>
        <p:sp>
          <p:nvSpPr>
            <p:cNvPr id="85" name="TextBox 47"/>
            <p:cNvSpPr txBox="1">
              <a:spLocks noChangeArrowheads="1"/>
            </p:cNvSpPr>
            <p:nvPr/>
          </p:nvSpPr>
          <p:spPr bwMode="auto">
            <a:xfrm>
              <a:off x="6193346" y="6004350"/>
              <a:ext cx="3364122" cy="31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888"/>
                </a:lnSpc>
                <a:spcBef>
                  <a:spcPct val="15000"/>
                </a:spcBef>
                <a:buSzPct val="100000"/>
                <a:defRPr/>
              </a:pPr>
              <a:r>
                <a:rPr lang="en-US" sz="1400" b="1" dirty="0">
                  <a:solidFill>
                    <a:srgbClr val="C00000"/>
                  </a:solidFill>
                </a:rPr>
                <a:t>Large box, high res. In min. to hours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14F9532-CFFC-C04D-AA1A-7A71E656B698}"/>
              </a:ext>
            </a:extLst>
          </p:cNvPr>
          <p:cNvGrpSpPr/>
          <p:nvPr/>
        </p:nvGrpSpPr>
        <p:grpSpPr>
          <a:xfrm>
            <a:off x="2631470" y="1415150"/>
            <a:ext cx="4407724" cy="1782242"/>
            <a:chOff x="2682970" y="1695962"/>
            <a:chExt cx="4407724" cy="178224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C201308-2A42-F044-8856-CA766EFC9C18}"/>
                </a:ext>
              </a:extLst>
            </p:cNvPr>
            <p:cNvGrpSpPr/>
            <p:nvPr/>
          </p:nvGrpSpPr>
          <p:grpSpPr>
            <a:xfrm>
              <a:off x="6104319" y="1695962"/>
              <a:ext cx="986375" cy="665961"/>
              <a:chOff x="2827225" y="2595359"/>
              <a:chExt cx="3435999" cy="2235738"/>
            </a:xfrm>
          </p:grpSpPr>
          <p:pic>
            <p:nvPicPr>
              <p:cNvPr id="82" name="Picture 21" descr="Z:\USER\Thomas\meetings\AAC2010\TapeDrive\Figures\2.jpg">
                <a:extLst>
                  <a:ext uri="{FF2B5EF4-FFF2-40B4-BE49-F238E27FC236}">
                    <a16:creationId xmlns:a16="http://schemas.microsoft.com/office/drawing/2014/main" id="{A627ADDB-EFD9-3B4B-8CFE-E92E62462D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896576" y="2806784"/>
                <a:ext cx="3045476" cy="2024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3" name="Line 12">
                <a:extLst>
                  <a:ext uri="{FF2B5EF4-FFF2-40B4-BE49-F238E27FC236}">
                    <a16:creationId xmlns:a16="http://schemas.microsoft.com/office/drawing/2014/main" id="{4780F929-A28C-5D45-A873-C11062B5E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02952" y="2894670"/>
                <a:ext cx="362629" cy="4432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" name="Line 13">
                <a:extLst>
                  <a:ext uri="{FF2B5EF4-FFF2-40B4-BE49-F238E27FC236}">
                    <a16:creationId xmlns:a16="http://schemas.microsoft.com/office/drawing/2014/main" id="{D5CFF320-575B-4841-A0EB-DAA9F74E2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5486" y="3327452"/>
                <a:ext cx="623143" cy="321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" name="Line 14">
                <a:extLst>
                  <a:ext uri="{FF2B5EF4-FFF2-40B4-BE49-F238E27FC236}">
                    <a16:creationId xmlns:a16="http://schemas.microsoft.com/office/drawing/2014/main" id="{7E1B3BC2-4DAA-034A-B574-787CFA7EE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7225" y="2930484"/>
                <a:ext cx="674225" cy="36211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" name="Line 12">
                <a:extLst>
                  <a:ext uri="{FF2B5EF4-FFF2-40B4-BE49-F238E27FC236}">
                    <a16:creationId xmlns:a16="http://schemas.microsoft.com/office/drawing/2014/main" id="{A4142602-8BBE-6746-B1D1-DB8967DDD5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16372" y="3377115"/>
                <a:ext cx="492877" cy="4542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" name="Line 12">
                <a:extLst>
                  <a:ext uri="{FF2B5EF4-FFF2-40B4-BE49-F238E27FC236}">
                    <a16:creationId xmlns:a16="http://schemas.microsoft.com/office/drawing/2014/main" id="{20783E1C-1233-F445-85F7-2801DDF533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87882" y="3909224"/>
                <a:ext cx="865033" cy="204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" name="Line 14">
                <a:extLst>
                  <a:ext uri="{FF2B5EF4-FFF2-40B4-BE49-F238E27FC236}">
                    <a16:creationId xmlns:a16="http://schemas.microsoft.com/office/drawing/2014/main" id="{03A45EE1-2FAB-584A-AA73-D2CB5F53F4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6316" y="4068552"/>
                <a:ext cx="0" cy="7132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pic>
            <p:nvPicPr>
              <p:cNvPr id="114" name="Picture 20" descr="frame10065">
                <a:extLst>
                  <a:ext uri="{FF2B5EF4-FFF2-40B4-BE49-F238E27FC236}">
                    <a16:creationId xmlns:a16="http://schemas.microsoft.com/office/drawing/2014/main" id="{44CA630C-DA67-A446-9C14-897C072AB1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9" b="100000" l="0" r="100000">
                            <a14:foregroundMark x1="24375" y1="75414" x2="24375" y2="75414"/>
                            <a14:foregroundMark x1="33646" y1="86188" x2="33646" y2="86188"/>
                            <a14:foregroundMark x1="84896" y1="75967" x2="84896" y2="75967"/>
                            <a14:foregroundMark x1="96875" y1="77072" x2="96875" y2="77072"/>
                            <a14:foregroundMark x1="94375" y1="89227" x2="94375" y2="89227"/>
                            <a14:foregroundMark x1="19375" y1="81492" x2="19375" y2="81492"/>
                            <a14:foregroundMark x1="11042" y1="79558" x2="11042" y2="79558"/>
                            <a14:foregroundMark x1="22188" y1="17680" x2="22188" y2="17680"/>
                            <a14:foregroundMark x1="26563" y1="20166" x2="26563" y2="20166"/>
                            <a14:backgroundMark x1="32500" y1="8840" x2="32500" y2="8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138581" y="3023032"/>
                <a:ext cx="1124643" cy="815247"/>
              </a:xfrm>
              <a:prstGeom prst="rect">
                <a:avLst/>
              </a:prstGeom>
              <a:noFill/>
              <a:ln>
                <a:noFill/>
              </a:ln>
              <a:scene3d>
                <a:camera prst="perspectiveFront" fov="7200000">
                  <a:rot lat="18919307" lon="2124839" rev="18420000"/>
                </a:camera>
                <a:lightRig rig="threePt" dir="t">
                  <a:rot lat="0" lon="0" rev="9600000"/>
                </a:lightRig>
              </a:scene3d>
              <a:sp3d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5" name="Picture 20" descr="frame10065">
                <a:extLst>
                  <a:ext uri="{FF2B5EF4-FFF2-40B4-BE49-F238E27FC236}">
                    <a16:creationId xmlns:a16="http://schemas.microsoft.com/office/drawing/2014/main" id="{FC57104F-B000-4141-8455-46CD53E264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29" b="100000" l="0" r="100000">
                            <a14:foregroundMark x1="24375" y1="75414" x2="24375" y2="75414"/>
                            <a14:foregroundMark x1="33646" y1="86188" x2="33646" y2="86188"/>
                            <a14:foregroundMark x1="84896" y1="75967" x2="84896" y2="75967"/>
                            <a14:foregroundMark x1="96875" y1="77072" x2="96875" y2="77072"/>
                            <a14:foregroundMark x1="94375" y1="89227" x2="94375" y2="89227"/>
                            <a14:foregroundMark x1="19375" y1="81492" x2="19375" y2="81492"/>
                            <a14:foregroundMark x1="11042" y1="79558" x2="11042" y2="79558"/>
                            <a14:foregroundMark x1="22188" y1="17680" x2="22188" y2="17680"/>
                            <a14:foregroundMark x1="26563" y1="20166" x2="26563" y2="20166"/>
                            <a14:backgroundMark x1="32500" y1="8840" x2="32500" y2="8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179686" y="2595359"/>
                <a:ext cx="961000" cy="696623"/>
              </a:xfrm>
              <a:prstGeom prst="rect">
                <a:avLst/>
              </a:prstGeom>
              <a:noFill/>
              <a:ln>
                <a:noFill/>
              </a:ln>
              <a:scene3d>
                <a:camera prst="perspectiveFront" fov="7200000">
                  <a:rot lat="18919307" lon="2124839" rev="18420000"/>
                </a:camera>
                <a:lightRig rig="threePt" dir="t">
                  <a:rot lat="0" lon="0" rev="9600000"/>
                </a:lightRig>
              </a:scene3d>
              <a:sp3d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id="{01DA2D6E-87F8-9343-8880-F5F9D8CD3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684" y="2140876"/>
              <a:ext cx="1146759" cy="55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5BDA61D-C883-0047-902D-F5EAF0AA1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2970" y="2788942"/>
              <a:ext cx="1340542" cy="689262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1BFB3B1-496D-344F-9442-CD996C062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450248">
              <a:off x="3328844" y="2103030"/>
              <a:ext cx="2298701" cy="31592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82000">
                  <a:srgbClr val="FFFFFF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888"/>
                </a:lnSpc>
                <a:spcBef>
                  <a:spcPct val="15000"/>
                </a:spcBef>
                <a:buSzPct val="100000"/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Plasma accelerators</a:t>
              </a:r>
            </a:p>
          </p:txBody>
        </p:sp>
      </p:grpSp>
      <p:sp>
        <p:nvSpPr>
          <p:cNvPr id="64" name="TextBox 47">
            <a:extLst>
              <a:ext uri="{FF2B5EF4-FFF2-40B4-BE49-F238E27FC236}">
                <a16:creationId xmlns:a16="http://schemas.microsoft.com/office/drawing/2014/main" id="{E58771B3-E397-AE4C-87AE-A95C17E89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908" y="1173515"/>
            <a:ext cx="1557327" cy="16957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1000">
                <a:srgbClr val="FFFFFF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888"/>
              </a:lnSpc>
              <a:spcBef>
                <a:spcPct val="15000"/>
              </a:spcBef>
              <a:buSzPct val="100000"/>
              <a:defRPr/>
            </a:pPr>
            <a:r>
              <a:rPr lang="en-US" sz="1400" b="1" dirty="0">
                <a:solidFill>
                  <a:prstClr val="black"/>
                </a:solidFill>
              </a:rPr>
              <a:t>…toward 3-D,</a:t>
            </a:r>
          </a:p>
          <a:p>
            <a:pPr algn="ctr" eaLnBrk="0" hangingPunct="0">
              <a:lnSpc>
                <a:spcPts val="1888"/>
              </a:lnSpc>
              <a:spcBef>
                <a:spcPct val="15000"/>
              </a:spcBef>
              <a:buSzPct val="100000"/>
              <a:defRPr/>
            </a:pPr>
            <a:r>
              <a:rPr lang="en-US" sz="1400" b="1" dirty="0">
                <a:solidFill>
                  <a:prstClr val="black"/>
                </a:solidFill>
              </a:rPr>
              <a:t>kinetic,</a:t>
            </a:r>
          </a:p>
          <a:p>
            <a:pPr algn="ctr" eaLnBrk="0" hangingPunct="0">
              <a:lnSpc>
                <a:spcPts val="1888"/>
              </a:lnSpc>
              <a:spcBef>
                <a:spcPct val="15000"/>
              </a:spcBef>
              <a:buSzPct val="100000"/>
              <a:defRPr/>
            </a:pPr>
            <a:r>
              <a:rPr lang="en-US" sz="1400" b="1" dirty="0">
                <a:solidFill>
                  <a:prstClr val="black"/>
                </a:solidFill>
              </a:rPr>
              <a:t>fast,</a:t>
            </a:r>
          </a:p>
          <a:p>
            <a:pPr algn="ctr" eaLnBrk="0" hangingPunct="0">
              <a:lnSpc>
                <a:spcPts val="1888"/>
              </a:lnSpc>
              <a:spcBef>
                <a:spcPct val="15000"/>
              </a:spcBef>
              <a:buSzPct val="100000"/>
              <a:defRPr/>
            </a:pPr>
            <a:r>
              <a:rPr lang="en-US" sz="1400" b="1" dirty="0">
                <a:solidFill>
                  <a:prstClr val="black"/>
                </a:solidFill>
              </a:rPr>
              <a:t>high-resolution,</a:t>
            </a:r>
          </a:p>
          <a:p>
            <a:pPr algn="ctr" eaLnBrk="0" hangingPunct="0">
              <a:lnSpc>
                <a:spcPts val="1888"/>
              </a:lnSpc>
              <a:spcBef>
                <a:spcPct val="15000"/>
              </a:spcBef>
              <a:buSzPct val="100000"/>
              <a:defRPr/>
            </a:pPr>
            <a:r>
              <a:rPr lang="en-US" sz="1400" b="1" dirty="0">
                <a:solidFill>
                  <a:prstClr val="black"/>
                </a:solidFill>
              </a:rPr>
              <a:t>large volumes,</a:t>
            </a:r>
          </a:p>
          <a:p>
            <a:pPr algn="ctr" eaLnBrk="0" hangingPunct="0">
              <a:lnSpc>
                <a:spcPts val="1888"/>
              </a:lnSpc>
              <a:spcBef>
                <a:spcPct val="15000"/>
              </a:spcBef>
              <a:buSzPct val="100000"/>
              <a:defRPr/>
            </a:pPr>
            <a:r>
              <a:rPr lang="en-US" sz="1400" b="1" dirty="0">
                <a:solidFill>
                  <a:prstClr val="black"/>
                </a:solidFill>
              </a:rPr>
              <a:t>ensembles.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15EA00-4C58-4D41-93B4-290DB7A933AE}"/>
              </a:ext>
            </a:extLst>
          </p:cNvPr>
          <p:cNvGrpSpPr/>
          <p:nvPr/>
        </p:nvGrpSpPr>
        <p:grpSpPr>
          <a:xfrm>
            <a:off x="195943" y="1001487"/>
            <a:ext cx="10994571" cy="54427"/>
            <a:chOff x="195943" y="1001487"/>
            <a:chExt cx="10994571" cy="5442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3BD8012-66DF-8349-A8F4-41235C5C65D1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FFA1A14-EE8C-9844-A7B1-4437836884F5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C83F2D-B129-AB4C-A887-EB87BCCD7D26}"/>
              </a:ext>
            </a:extLst>
          </p:cNvPr>
          <p:cNvGrpSpPr/>
          <p:nvPr/>
        </p:nvGrpSpPr>
        <p:grpSpPr>
          <a:xfrm>
            <a:off x="2343394" y="2821712"/>
            <a:ext cx="3975249" cy="3089635"/>
            <a:chOff x="1524410" y="2861469"/>
            <a:chExt cx="3975249" cy="3089635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524410" y="2861469"/>
              <a:ext cx="3799629" cy="308963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tx2">
                  <a:lumMod val="20000"/>
                  <a:lumOff val="80000"/>
                  <a:alpha val="75000"/>
                </a:schemeClr>
              </a:glow>
            </a:effectLst>
          </p:spPr>
        </p:cxnSp>
        <p:sp>
          <p:nvSpPr>
            <p:cNvPr id="20" name="TextBox 48"/>
            <p:cNvSpPr txBox="1">
              <a:spLocks noChangeArrowheads="1"/>
            </p:cNvSpPr>
            <p:nvPr/>
          </p:nvSpPr>
          <p:spPr bwMode="auto">
            <a:xfrm rot="2329374">
              <a:off x="4267655" y="5374580"/>
              <a:ext cx="1232004" cy="335989"/>
            </a:xfrm>
            <a:prstGeom prst="rect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80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</a:lstStyle>
            <a:p>
              <a:pPr algn="ctr" eaLnBrk="0" hangingPunct="0">
                <a:lnSpc>
                  <a:spcPts val="1888"/>
                </a:lnSpc>
                <a:spcBef>
                  <a:spcPct val="15000"/>
                </a:spcBef>
                <a:buSzPct val="100000"/>
                <a:defRPr/>
              </a:pPr>
              <a:r>
                <a:rPr lang="en-US" b="1" dirty="0" err="1">
                  <a:solidFill>
                    <a:prstClr val="black"/>
                  </a:solidFill>
                </a:rPr>
                <a:t>Terascale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76F58D-BA61-8D40-ADF0-577726187BDA}"/>
              </a:ext>
            </a:extLst>
          </p:cNvPr>
          <p:cNvGrpSpPr/>
          <p:nvPr/>
        </p:nvGrpSpPr>
        <p:grpSpPr>
          <a:xfrm>
            <a:off x="4364946" y="3362383"/>
            <a:ext cx="4990000" cy="1737221"/>
            <a:chOff x="2870101" y="2996623"/>
            <a:chExt cx="4990000" cy="1737221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055BD2B-0E0D-E841-9305-FF424635F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3787" y="2996623"/>
              <a:ext cx="926314" cy="659561"/>
            </a:xfrm>
            <a:prstGeom prst="rect">
              <a:avLst/>
            </a:prstGeom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00DEE68-C310-194C-9634-4B407274EFC2}"/>
                </a:ext>
              </a:extLst>
            </p:cNvPr>
            <p:cNvGrpSpPr/>
            <p:nvPr/>
          </p:nvGrpSpPr>
          <p:grpSpPr>
            <a:xfrm>
              <a:off x="2870101" y="3488954"/>
              <a:ext cx="4923444" cy="1244890"/>
              <a:chOff x="2870101" y="2821983"/>
              <a:chExt cx="4923444" cy="1244890"/>
            </a:xfrm>
          </p:grpSpPr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2DDE12C4-5961-DE4A-B86D-4A1B3054F4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17172" y="2968098"/>
                <a:ext cx="1239248" cy="497282"/>
              </a:xfrm>
              <a:prstGeom prst="rect">
                <a:avLst/>
              </a:prstGeom>
            </p:spPr>
          </p:pic>
          <p:pic>
            <p:nvPicPr>
              <p:cNvPr id="118" name="Picture 117" descr="RM.png">
                <a:extLst>
                  <a:ext uri="{FF2B5EF4-FFF2-40B4-BE49-F238E27FC236}">
                    <a16:creationId xmlns:a16="http://schemas.microsoft.com/office/drawing/2014/main" id="{75E8DB92-9E7C-1248-A584-B0F26F073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92873" y="3433576"/>
                <a:ext cx="757083" cy="633297"/>
              </a:xfrm>
              <a:prstGeom prst="rect">
                <a:avLst/>
              </a:prstGeom>
            </p:spPr>
          </p:pic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C67EFA94-1C85-B648-B217-230FD68FFE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450248">
                <a:off x="2870101" y="2821983"/>
                <a:ext cx="4923444" cy="33598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82000">
                    <a:srgbClr val="FFFFFF"/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lnSpc>
                    <a:spcPts val="1888"/>
                  </a:lnSpc>
                  <a:spcBef>
                    <a:spcPct val="15000"/>
                  </a:spcBef>
                  <a:buSzPct val="100000"/>
                  <a:defRPr/>
                </a:pPr>
                <a:r>
                  <a:rPr lang="en-US" sz="1400" b="1" dirty="0">
                    <a:solidFill>
                      <a:prstClr val="black"/>
                    </a:solidFill>
                  </a:rPr>
                  <a:t>X-UV </a:t>
                </a:r>
                <a:r>
                  <a:rPr lang="en-US" sz="1400" b="1" dirty="0" err="1">
                    <a:solidFill>
                      <a:prstClr val="black"/>
                    </a:solidFill>
                  </a:rPr>
                  <a:t>attosecond</a:t>
                </a:r>
                <a:r>
                  <a:rPr lang="en-US" sz="1400" b="1" dirty="0">
                    <a:solidFill>
                      <a:prstClr val="black"/>
                    </a:solidFill>
                  </a:rPr>
                  <a:t> pulse generation with plasma mirrors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6F79E3-1DEA-2E45-B73F-42E939650F25}"/>
              </a:ext>
            </a:extLst>
          </p:cNvPr>
          <p:cNvGrpSpPr/>
          <p:nvPr/>
        </p:nvGrpSpPr>
        <p:grpSpPr>
          <a:xfrm>
            <a:off x="4171506" y="2329729"/>
            <a:ext cx="4260915" cy="1762117"/>
            <a:chOff x="3039392" y="1458872"/>
            <a:chExt cx="4260915" cy="176211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A7CD78D-48CC-E74B-9C15-B546BF2CB64B}"/>
                </a:ext>
              </a:extLst>
            </p:cNvPr>
            <p:cNvGrpSpPr/>
            <p:nvPr/>
          </p:nvGrpSpPr>
          <p:grpSpPr>
            <a:xfrm>
              <a:off x="3039392" y="1876479"/>
              <a:ext cx="3387913" cy="1344510"/>
              <a:chOff x="1867275" y="1189378"/>
              <a:chExt cx="3387913" cy="1344510"/>
            </a:xfrm>
          </p:grpSpPr>
          <p:pic>
            <p:nvPicPr>
              <p:cNvPr id="68" name="Picture 67" descr="Screen Shot 2015-06-25 at 1.39.48 PM.png">
                <a:extLst>
                  <a:ext uri="{FF2B5EF4-FFF2-40B4-BE49-F238E27FC236}">
                    <a16:creationId xmlns:a16="http://schemas.microsoft.com/office/drawing/2014/main" id="{B61D60D9-2805-0E46-88A9-6B5D58A5C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67275" y="1903938"/>
                <a:ext cx="1157000" cy="6299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335E7A91-79F4-1B48-88D2-E4B4ACA70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6878" y="1398185"/>
                <a:ext cx="1082687" cy="550291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94969CE-2278-424E-9A84-8BF80AE178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450248">
                <a:off x="2213042" y="1189378"/>
                <a:ext cx="3042146" cy="33598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82000">
                    <a:srgbClr val="FFFFFF"/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lnSpc>
                    <a:spcPts val="1888"/>
                  </a:lnSpc>
                  <a:spcBef>
                    <a:spcPct val="15000"/>
                  </a:spcBef>
                  <a:buSzPct val="100000"/>
                  <a:defRPr/>
                </a:pPr>
                <a:r>
                  <a:rPr lang="en-US" sz="1400" b="1" dirty="0">
                    <a:solidFill>
                      <a:prstClr val="black"/>
                    </a:solidFill>
                  </a:rPr>
                  <a:t>Laser-solid ion beam generation</a:t>
                </a:r>
              </a:p>
            </p:txBody>
          </p:sp>
        </p:grp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D1C827E-FB3D-CE4C-814F-87EB367C1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6174"/>
                      </a14:imgEffect>
                      <a14:imgEffect>
                        <a14:saturation sat="265000"/>
                      </a14:imgEffect>
                      <a14:imgEffect>
                        <a14:brightnessContrast brigh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7001" y="1458872"/>
              <a:ext cx="1043306" cy="797612"/>
            </a:xfrm>
            <a:prstGeom prst="rect">
              <a:avLst/>
            </a:prstGeom>
          </p:spPr>
        </p:pic>
      </p:grpSp>
      <p:sp>
        <p:nvSpPr>
          <p:cNvPr id="88" name="TextBox 47">
            <a:extLst>
              <a:ext uri="{FF2B5EF4-FFF2-40B4-BE49-F238E27FC236}">
                <a16:creationId xmlns:a16="http://schemas.microsoft.com/office/drawing/2014/main" id="{D2B8DADA-0C40-014D-BA0C-6E36C2175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607" y="4971720"/>
            <a:ext cx="1418745" cy="8355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1000">
                <a:srgbClr val="FFFFFF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888"/>
              </a:lnSpc>
              <a:spcBef>
                <a:spcPct val="15000"/>
              </a:spcBef>
              <a:buSzPct val="100000"/>
              <a:defRPr/>
            </a:pPr>
            <a:r>
              <a:rPr lang="en-US" sz="1400" b="1" dirty="0">
                <a:solidFill>
                  <a:prstClr val="black"/>
                </a:solidFill>
              </a:rPr>
              <a:t>From 1-D/ fluid/slow/</a:t>
            </a:r>
          </a:p>
          <a:p>
            <a:pPr algn="ctr" eaLnBrk="0" hangingPunct="0">
              <a:lnSpc>
                <a:spcPts val="1888"/>
              </a:lnSpc>
              <a:spcBef>
                <a:spcPct val="15000"/>
              </a:spcBef>
              <a:buSzPct val="100000"/>
              <a:defRPr/>
            </a:pPr>
            <a:r>
              <a:rPr lang="en-US" sz="1400" b="1" dirty="0">
                <a:solidFill>
                  <a:prstClr val="black"/>
                </a:solidFill>
              </a:rPr>
              <a:t>single run…</a:t>
            </a:r>
          </a:p>
        </p:txBody>
      </p: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4094B7F0-0BA3-2E42-B8D5-F3EC6296A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9773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8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EBD2E-6FC3-8643-AB9D-06D7A7422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3" y="1029643"/>
            <a:ext cx="9530392" cy="53988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7E5BBC-C55C-B845-B858-594B9F4F024F}"/>
              </a:ext>
            </a:extLst>
          </p:cNvPr>
          <p:cNvSpPr txBox="1">
            <a:spLocks/>
          </p:cNvSpPr>
          <p:nvPr/>
        </p:nvSpPr>
        <p:spPr>
          <a:xfrm>
            <a:off x="157562" y="194388"/>
            <a:ext cx="12031263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And is also the most stable </a:t>
            </a:r>
            <a:r>
              <a:rPr lang="en-US" dirty="0" err="1"/>
              <a:t>algo</a:t>
            </a:r>
            <a:r>
              <a:rPr lang="en-US" dirty="0"/>
              <a:t>. for plasma acceleration simulations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4D89CD-8BA8-CE41-A5B6-EFD3A02018A9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C2232B-884A-3F4C-A2B2-F0463B945D48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C48AE2E-D57F-6A4C-B134-027F0BC96279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5FA1E93-D982-374D-907D-FDBC20D16EF2}"/>
              </a:ext>
            </a:extLst>
          </p:cNvPr>
          <p:cNvSpPr txBox="1">
            <a:spLocks/>
          </p:cNvSpPr>
          <p:nvPr/>
        </p:nvSpPr>
        <p:spPr>
          <a:xfrm>
            <a:off x="11455401" y="6393363"/>
            <a:ext cx="544259" cy="301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947532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D5B6B7C-A94E-F046-96D2-F5B0FC03D920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6" name="Picture 5" descr="Haber_49-eps-converted-to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0" t="874" r="11996" b="12731"/>
          <a:stretch/>
        </p:blipFill>
        <p:spPr>
          <a:xfrm>
            <a:off x="7553195" y="4130786"/>
            <a:ext cx="1461034" cy="936145"/>
          </a:xfrm>
          <a:prstGeom prst="rect">
            <a:avLst/>
          </a:prstGeom>
          <a:scene3d>
            <a:camera prst="perspectiveFront" fov="7200000">
              <a:rot lat="19080000" lon="20400000" rev="1446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767465" y="3398520"/>
            <a:ext cx="2657135" cy="767919"/>
            <a:chOff x="6721023" y="4615110"/>
            <a:chExt cx="1993370" cy="768119"/>
          </a:xfrm>
        </p:grpSpPr>
        <p:pic>
          <p:nvPicPr>
            <p:cNvPr id="17" name="Picture 16" descr="Screen Shot 2016-03-19 at 3.27.28 PM.pn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2011" y="4662795"/>
              <a:ext cx="1038120" cy="72043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143136" y="4847292"/>
              <a:ext cx="347603" cy="285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983170" y="4615110"/>
              <a:ext cx="1731223" cy="727201"/>
              <a:chOff x="6730186" y="4483695"/>
              <a:chExt cx="1824310" cy="72720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730186" y="4483695"/>
                <a:ext cx="1824310" cy="724461"/>
                <a:chOff x="6730186" y="4511716"/>
                <a:chExt cx="1824310" cy="4572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6730186" y="45117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6730186" y="46641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6730186" y="48165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730186" y="49689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>
                <a:off x="6730186" y="4483695"/>
                <a:ext cx="1824309" cy="727201"/>
                <a:chOff x="6730187" y="4483695"/>
                <a:chExt cx="1623252" cy="727201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 rot="16200000">
                  <a:off x="6366586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16200000">
                  <a:off x="6598479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16200000">
                  <a:off x="6830372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6200000">
                  <a:off x="7062265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6200000">
                  <a:off x="729415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6200000">
                  <a:off x="7526051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>
                  <a:off x="7757944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16200000">
                  <a:off x="798983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6" name="Straight Arrow Connector 35"/>
            <p:cNvCxnSpPr/>
            <p:nvPr/>
          </p:nvCxnSpPr>
          <p:spPr>
            <a:xfrm flipH="1">
              <a:off x="6721023" y="4977921"/>
              <a:ext cx="26214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8" descr="rho_amr_emit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2614">
            <a:off x="7205929" y="1863409"/>
            <a:ext cx="1303985" cy="950917"/>
          </a:xfrm>
          <a:prstGeom prst="rect">
            <a:avLst/>
          </a:prstGeom>
          <a:ln/>
          <a:scene3d>
            <a:camera prst="perspectiveFront" fov="7200000">
              <a:rot lat="18900000" lon="20280000" rev="36000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8" name="TextBox 37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7" y="915062"/>
            <a:ext cx="11650183" cy="4611344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accuracy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Adaptive Mesh Refinement</a:t>
            </a:r>
            <a:r>
              <a:rPr lang="en-US" dirty="0">
                <a:solidFill>
                  <a:srgbClr val="000000"/>
                </a:solidFill>
                <a:latin typeface="Franklin Gothic Book"/>
              </a:rPr>
              <a:t> + possible particles merging/splitting</a:t>
            </a:r>
            <a:endParaRPr lang="en-US" dirty="0">
              <a:solidFill>
                <a:srgbClr val="000000"/>
              </a:solidFill>
              <a:latin typeface="Franklin Gothic Book"/>
              <a:cs typeface="+mn-cs"/>
            </a:endParaRP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Ultrahigh-order spectral Maxwell solvers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stability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Galilean T. </a:t>
            </a:r>
            <a:r>
              <a:rPr lang="en-US" dirty="0">
                <a:solidFill>
                  <a:srgbClr val="000000"/>
                </a:solidFill>
                <a:latin typeface="Franklin Gothic Book"/>
              </a:rPr>
              <a:t>breakthrough suppresses </a:t>
            </a: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Numerical Cherenkov Instability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Book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scalability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Franklin Gothic Book"/>
                <a:cs typeface="+mn-cs"/>
              </a:rPr>
              <a:t>FFT Maxwell solvers on local domains + domain decomposition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1F497D"/>
              </a:solidFill>
              <a:latin typeface="Franklin Gothic Book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latin typeface="Franklin Gothic Book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D39FD5-58D6-D541-BC58-273AB8278EAA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63E366-7821-8E42-A132-37255D14026C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FD751B1-9815-664D-9875-B454C6BF7F62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43117F6-2F66-1E4C-A5CE-9BBA99992ED1}"/>
              </a:ext>
            </a:extLst>
          </p:cNvPr>
          <p:cNvSpPr txBox="1"/>
          <p:nvPr/>
        </p:nvSpPr>
        <p:spPr>
          <a:xfrm>
            <a:off x="489857" y="6223424"/>
            <a:ext cx="912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ranklin Gothic Book"/>
                <a:cs typeface="Franklin Gothic Book"/>
              </a:rPr>
              <a:t>J.-L. </a:t>
            </a:r>
            <a:r>
              <a:rPr lang="en-US" sz="1400" dirty="0" err="1">
                <a:latin typeface="Franklin Gothic Book"/>
                <a:cs typeface="Franklin Gothic Book"/>
              </a:rPr>
              <a:t>Vay</a:t>
            </a:r>
            <a:r>
              <a:rPr lang="en-US" sz="1400" dirty="0">
                <a:latin typeface="Franklin Gothic Book"/>
                <a:cs typeface="Franklin Gothic Book"/>
              </a:rPr>
              <a:t>, I. Haber, B. B. Godfrey, </a:t>
            </a:r>
            <a:r>
              <a:rPr lang="en-US" sz="1400" i="1" dirty="0">
                <a:latin typeface="Franklin Gothic Book"/>
                <a:cs typeface="Franklin Gothic Book"/>
              </a:rPr>
              <a:t>J. </a:t>
            </a:r>
            <a:r>
              <a:rPr lang="en-US" sz="1400" i="1" dirty="0" err="1">
                <a:latin typeface="Franklin Gothic Book"/>
                <a:cs typeface="Franklin Gothic Book"/>
              </a:rPr>
              <a:t>Comput</a:t>
            </a:r>
            <a:r>
              <a:rPr lang="en-US" sz="1400" i="1" dirty="0">
                <a:latin typeface="Franklin Gothic Book"/>
                <a:cs typeface="Franklin Gothic Book"/>
              </a:rPr>
              <a:t>. Phys.</a:t>
            </a:r>
            <a:r>
              <a:rPr lang="en-US" sz="1400" dirty="0">
                <a:latin typeface="Franklin Gothic Book"/>
                <a:cs typeface="Franklin Gothic Book"/>
              </a:rPr>
              <a:t> </a:t>
            </a:r>
            <a:r>
              <a:rPr lang="en-US" sz="1400" b="1" dirty="0">
                <a:latin typeface="Franklin Gothic Book"/>
                <a:cs typeface="Franklin Gothic Book"/>
              </a:rPr>
              <a:t>243</a:t>
            </a:r>
            <a:r>
              <a:rPr lang="en-US" sz="1400" dirty="0">
                <a:latin typeface="Franklin Gothic Book"/>
                <a:cs typeface="Franklin Gothic Book"/>
              </a:rPr>
              <a:t>, 260-268 (2013).</a:t>
            </a:r>
          </a:p>
          <a:p>
            <a:r>
              <a:rPr lang="en-US" sz="1400" dirty="0">
                <a:solidFill>
                  <a:prstClr val="black"/>
                </a:solidFill>
                <a:latin typeface="Franklin Gothic Book"/>
              </a:rPr>
              <a:t>H. </a:t>
            </a:r>
            <a:r>
              <a:rPr lang="en-US" sz="1400" dirty="0" err="1">
                <a:solidFill>
                  <a:prstClr val="black"/>
                </a:solidFill>
                <a:latin typeface="Franklin Gothic Book"/>
              </a:rPr>
              <a:t>Vincenti</a:t>
            </a:r>
            <a:r>
              <a:rPr lang="en-US" sz="1400" dirty="0">
                <a:solidFill>
                  <a:prstClr val="black"/>
                </a:solidFill>
                <a:latin typeface="Franklin Gothic Book"/>
              </a:rPr>
              <a:t>, J.-L. </a:t>
            </a:r>
            <a:r>
              <a:rPr lang="en-US" sz="1400" dirty="0" err="1">
                <a:solidFill>
                  <a:prstClr val="black"/>
                </a:solidFill>
                <a:latin typeface="Franklin Gothic Book"/>
              </a:rPr>
              <a:t>Vay</a:t>
            </a:r>
            <a:r>
              <a:rPr lang="en-US" sz="1400" dirty="0">
                <a:solidFill>
                  <a:prstClr val="black"/>
                </a:solidFill>
                <a:latin typeface="Franklin Gothic Book"/>
              </a:rPr>
              <a:t>, </a:t>
            </a:r>
            <a:r>
              <a:rPr lang="en-US" sz="1400" i="1" dirty="0" err="1">
                <a:solidFill>
                  <a:prstClr val="black"/>
                </a:solidFill>
                <a:latin typeface="Franklin Gothic Book"/>
              </a:rPr>
              <a:t>Comput</a:t>
            </a:r>
            <a:r>
              <a:rPr lang="en-US" sz="1400" i="1" dirty="0">
                <a:solidFill>
                  <a:prstClr val="black"/>
                </a:solidFill>
                <a:latin typeface="Franklin Gothic Book"/>
              </a:rPr>
              <a:t>. Phys. Comm.</a:t>
            </a:r>
            <a:r>
              <a:rPr lang="en-US" sz="1400" dirty="0">
                <a:solidFill>
                  <a:prstClr val="black"/>
                </a:solidFill>
                <a:latin typeface="Franklin Gothic Book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Franklin Gothic Medium"/>
              </a:rPr>
              <a:t>200</a:t>
            </a:r>
            <a:r>
              <a:rPr lang="en-US" sz="1400" dirty="0">
                <a:solidFill>
                  <a:prstClr val="black"/>
                </a:solidFill>
                <a:latin typeface="Franklin Gothic Book"/>
              </a:rPr>
              <a:t>, 147 (2016).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7679A6C-60D8-1949-8177-EDBCEF7CF460}"/>
              </a:ext>
            </a:extLst>
          </p:cNvPr>
          <p:cNvGrpSpPr/>
          <p:nvPr/>
        </p:nvGrpSpPr>
        <p:grpSpPr>
          <a:xfrm>
            <a:off x="371061" y="4714905"/>
            <a:ext cx="11817764" cy="1425181"/>
            <a:chOff x="338072" y="4570269"/>
            <a:chExt cx="8865632" cy="1425551"/>
          </a:xfrm>
        </p:grpSpPr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7CE60FA5-938D-F943-B744-EBBF5E25D2A5}"/>
                </a:ext>
              </a:extLst>
            </p:cNvPr>
            <p:cNvSpPr txBox="1">
              <a:spLocks/>
            </p:cNvSpPr>
            <p:nvPr/>
          </p:nvSpPr>
          <p:spPr>
            <a:xfrm>
              <a:off x="338072" y="5219585"/>
              <a:ext cx="6561089" cy="48189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rgbClr val="00009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spcAft>
                  <a:spcPts val="0"/>
                </a:spcAft>
              </a:pPr>
              <a:r>
                <a:rPr lang="en-US" sz="2200" b="1" dirty="0">
                  <a:solidFill>
                    <a:srgbClr val="800000"/>
                  </a:solidFill>
                  <a:latin typeface="Franklin Gothic Medium"/>
                </a:rPr>
                <a:t>Finite speed of light </a:t>
              </a:r>
              <a:r>
                <a:rPr lang="en-US" sz="2200" b="1" dirty="0">
                  <a:solidFill>
                    <a:srgbClr val="800000"/>
                  </a:solidFill>
                  <a:latin typeface="Franklin Gothic Medium"/>
                  <a:sym typeface="Wingdings"/>
                </a:rPr>
                <a:t> local FFTs  </a:t>
              </a:r>
              <a:r>
                <a:rPr lang="en-US" sz="2200" b="1" dirty="0">
                  <a:solidFill>
                    <a:srgbClr val="800000"/>
                  </a:solidFill>
                  <a:latin typeface="Franklin Gothic Medium"/>
                </a:rPr>
                <a:t>spectral accuracy + FDTD scaling!</a:t>
              </a:r>
            </a:p>
            <a:p>
              <a:pPr algn="l" fontAlgn="auto">
                <a:spcAft>
                  <a:spcPts val="0"/>
                </a:spcAft>
              </a:pPr>
              <a:endParaRPr lang="en-US" sz="2200" b="1" dirty="0">
                <a:solidFill>
                  <a:srgbClr val="800000"/>
                </a:solidFill>
                <a:latin typeface="Franklin Gothic Medium"/>
              </a:endParaRPr>
            </a:p>
            <a:p>
              <a:pPr algn="l" fontAlgn="auto">
                <a:spcAft>
                  <a:spcPts val="0"/>
                </a:spcAft>
              </a:pPr>
              <a:endParaRPr lang="en-US" sz="2200" i="1" dirty="0">
                <a:solidFill>
                  <a:srgbClr val="800000"/>
                </a:solidFill>
                <a:latin typeface="Franklin Gothic Medium"/>
              </a:endParaRPr>
            </a:p>
          </p:txBody>
        </p:sp>
        <p:pic>
          <p:nvPicPr>
            <p:cNvPr id="55" name="Picture 54" descr="Haber_49-eps-converted-to.pdf">
              <a:extLst>
                <a:ext uri="{FF2B5EF4-FFF2-40B4-BE49-F238E27FC236}">
                  <a16:creationId xmlns:a16="http://schemas.microsoft.com/office/drawing/2014/main" id="{983EA91C-A056-0148-AA1B-6B2789332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540" t="874" r="11996" b="12731"/>
            <a:stretch/>
          </p:blipFill>
          <p:spPr>
            <a:xfrm>
              <a:off x="7099103" y="4570269"/>
              <a:ext cx="1115164" cy="1425551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54F90F8-ADA0-4145-993F-1D9636ECDD92}"/>
                </a:ext>
              </a:extLst>
            </p:cNvPr>
            <p:cNvSpPr/>
            <p:nvPr/>
          </p:nvSpPr>
          <p:spPr>
            <a:xfrm>
              <a:off x="7875838" y="4813909"/>
              <a:ext cx="155934" cy="189689"/>
            </a:xfrm>
            <a:prstGeom prst="rect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D491067-23F4-ED4A-AFB2-94FA45F2E64E}"/>
                </a:ext>
              </a:extLst>
            </p:cNvPr>
            <p:cNvCxnSpPr>
              <a:stCxn id="56" idx="3"/>
            </p:cNvCxnSpPr>
            <p:nvPr/>
          </p:nvCxnSpPr>
          <p:spPr>
            <a:xfrm flipV="1">
              <a:off x="8031772" y="4813909"/>
              <a:ext cx="371970" cy="94845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8F36D79-BCC3-7C42-9894-19343B65E8FF}"/>
                </a:ext>
              </a:extLst>
            </p:cNvPr>
            <p:cNvSpPr txBox="1"/>
            <p:nvPr/>
          </p:nvSpPr>
          <p:spPr>
            <a:xfrm>
              <a:off x="8343778" y="4587960"/>
              <a:ext cx="859926" cy="338548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800000"/>
                  </a:solidFill>
                  <a:latin typeface="Franklin Gothic Book"/>
                  <a:cs typeface="+mn-cs"/>
                </a:rPr>
                <a:t>Local FFT</a:t>
              </a:r>
            </a:p>
          </p:txBody>
        </p:sp>
      </p:grpSp>
      <p:pic>
        <p:nvPicPr>
          <p:cNvPr id="44" name="Picture 43" descr="PSATD.pdf">
            <a:extLst>
              <a:ext uri="{FF2B5EF4-FFF2-40B4-BE49-F238E27FC236}">
                <a16:creationId xmlns:a16="http://schemas.microsoft.com/office/drawing/2014/main" id="{7643713D-FD34-1A4A-A553-2CDFC0A44B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7" t="8714" r="12309" b="13246"/>
          <a:stretch/>
        </p:blipFill>
        <p:spPr>
          <a:xfrm>
            <a:off x="10550165" y="1848790"/>
            <a:ext cx="1263617" cy="1265308"/>
          </a:xfrm>
          <a:prstGeom prst="rect">
            <a:avLst/>
          </a:prstGeom>
          <a:scene3d>
            <a:camera prst="perspectiveFront" fov="7200000">
              <a:rot lat="18928078" lon="20221456" rev="161791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45" name="Picture 44" descr="order4.pdf">
            <a:extLst>
              <a:ext uri="{FF2B5EF4-FFF2-40B4-BE49-F238E27FC236}">
                <a16:creationId xmlns:a16="http://schemas.microsoft.com/office/drawing/2014/main" id="{2F54864E-8071-6B4E-B69D-0B8CF388E5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91" t="7293" r="11635" b="12490"/>
          <a:stretch/>
        </p:blipFill>
        <p:spPr>
          <a:xfrm>
            <a:off x="8925797" y="2053560"/>
            <a:ext cx="1173018" cy="117957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perspectiveFront" fov="7200000">
              <a:rot lat="19139710" lon="21185844" rev="30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pic>
      <p:sp>
        <p:nvSpPr>
          <p:cNvPr id="46" name="Right Arrow 45">
            <a:extLst>
              <a:ext uri="{FF2B5EF4-FFF2-40B4-BE49-F238E27FC236}">
                <a16:creationId xmlns:a16="http://schemas.microsoft.com/office/drawing/2014/main" id="{3FC1EDC9-88F9-8446-8A51-F0D6D3C4C405}"/>
              </a:ext>
            </a:extLst>
          </p:cNvPr>
          <p:cNvSpPr/>
          <p:nvPr/>
        </p:nvSpPr>
        <p:spPr>
          <a:xfrm>
            <a:off x="10192123" y="2491666"/>
            <a:ext cx="287296" cy="309407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D9E2FE33-BA69-3C45-BAF1-92D1C93F3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9083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F6B275FA-C038-B34D-B956-1F6BED2BD46A}"/>
              </a:ext>
            </a:extLst>
          </p:cNvPr>
          <p:cNvSpPr/>
          <p:nvPr/>
        </p:nvSpPr>
        <p:spPr>
          <a:xfrm>
            <a:off x="157562" y="915062"/>
            <a:ext cx="11722151" cy="193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6" name="Picture 45" descr="PSATD.pdf">
            <a:extLst>
              <a:ext uri="{FF2B5EF4-FFF2-40B4-BE49-F238E27FC236}">
                <a16:creationId xmlns:a16="http://schemas.microsoft.com/office/drawing/2014/main" id="{1DE522F6-BB14-8942-9816-B40E1521EB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7" t="8714" r="12309" b="13246"/>
          <a:stretch/>
        </p:blipFill>
        <p:spPr>
          <a:xfrm>
            <a:off x="10550165" y="1848790"/>
            <a:ext cx="1263617" cy="1265308"/>
          </a:xfrm>
          <a:prstGeom prst="rect">
            <a:avLst/>
          </a:prstGeom>
          <a:scene3d>
            <a:camera prst="perspectiveFront" fov="7200000">
              <a:rot lat="18928078" lon="20221456" rev="161791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47" name="Picture 46" descr="order4.pdf">
            <a:extLst>
              <a:ext uri="{FF2B5EF4-FFF2-40B4-BE49-F238E27FC236}">
                <a16:creationId xmlns:a16="http://schemas.microsoft.com/office/drawing/2014/main" id="{33B9DDAD-F636-AF48-B79F-04B152975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91" t="7293" r="11635" b="12490"/>
          <a:stretch/>
        </p:blipFill>
        <p:spPr>
          <a:xfrm>
            <a:off x="8925797" y="2053560"/>
            <a:ext cx="1173018" cy="117957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perspectiveFront" fov="7200000">
              <a:rot lat="19139710" lon="21185844" rev="30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pic>
      <p:sp>
        <p:nvSpPr>
          <p:cNvPr id="48" name="Right Arrow 47">
            <a:extLst>
              <a:ext uri="{FF2B5EF4-FFF2-40B4-BE49-F238E27FC236}">
                <a16:creationId xmlns:a16="http://schemas.microsoft.com/office/drawing/2014/main" id="{6EA4B825-5BC6-F243-8748-3EBD048CFAB9}"/>
              </a:ext>
            </a:extLst>
          </p:cNvPr>
          <p:cNvSpPr/>
          <p:nvPr/>
        </p:nvSpPr>
        <p:spPr>
          <a:xfrm>
            <a:off x="10192123" y="2491666"/>
            <a:ext cx="287296" cy="309407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62" y="194388"/>
            <a:ext cx="11372473" cy="914400"/>
          </a:xfrm>
        </p:spPr>
        <p:txBody>
          <a:bodyPr>
            <a:normAutofit/>
          </a:bodyPr>
          <a:lstStyle/>
          <a:p>
            <a:r>
              <a:rPr lang="en-US" dirty="0"/>
              <a:t>Advanced algorithms are essential to reach goal</a:t>
            </a: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6" name="Picture 5" descr="Haber_49-eps-converted-to.pd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0" t="874" r="11996" b="12731"/>
          <a:stretch/>
        </p:blipFill>
        <p:spPr>
          <a:xfrm>
            <a:off x="7553195" y="4130786"/>
            <a:ext cx="1461034" cy="936145"/>
          </a:xfrm>
          <a:prstGeom prst="rect">
            <a:avLst/>
          </a:prstGeom>
          <a:scene3d>
            <a:camera prst="perspectiveFront" fov="7200000">
              <a:rot lat="19080000" lon="20400000" rev="1446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767465" y="3398520"/>
            <a:ext cx="2657135" cy="767919"/>
            <a:chOff x="6721023" y="4615110"/>
            <a:chExt cx="1993370" cy="768119"/>
          </a:xfrm>
        </p:grpSpPr>
        <p:pic>
          <p:nvPicPr>
            <p:cNvPr id="17" name="Picture 16" descr="Screen Shot 2016-03-19 at 3.27.28 PM.png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2011" y="4662795"/>
              <a:ext cx="1038120" cy="72043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143136" y="4847292"/>
              <a:ext cx="347603" cy="285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983170" y="4615110"/>
              <a:ext cx="1731223" cy="727201"/>
              <a:chOff x="6730186" y="4483695"/>
              <a:chExt cx="1824310" cy="72720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730186" y="4483695"/>
                <a:ext cx="1824310" cy="724461"/>
                <a:chOff x="6730186" y="4511716"/>
                <a:chExt cx="1824310" cy="4572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6730186" y="45117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6730186" y="46641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6730186" y="48165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730186" y="49689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>
                <a:off x="6730186" y="4483695"/>
                <a:ext cx="1824309" cy="727201"/>
                <a:chOff x="6730187" y="4483695"/>
                <a:chExt cx="1623252" cy="727201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 rot="16200000">
                  <a:off x="6366586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16200000">
                  <a:off x="6598479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16200000">
                  <a:off x="6830372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6200000">
                  <a:off x="7062265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6200000">
                  <a:off x="729415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6200000">
                  <a:off x="7526051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>
                  <a:off x="7757944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16200000">
                  <a:off x="798983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6" name="Straight Arrow Connector 35"/>
            <p:cNvCxnSpPr/>
            <p:nvPr/>
          </p:nvCxnSpPr>
          <p:spPr>
            <a:xfrm flipH="1">
              <a:off x="6721023" y="4977921"/>
              <a:ext cx="26214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8" descr="rho_amr_emit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2614">
            <a:off x="7205929" y="1863409"/>
            <a:ext cx="1303985" cy="950917"/>
          </a:xfrm>
          <a:prstGeom prst="rect">
            <a:avLst/>
          </a:prstGeom>
          <a:ln/>
          <a:scene3d>
            <a:camera prst="perspectiveFront" fov="7200000">
              <a:rot lat="18900000" lon="20280000" rev="36000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8" name="TextBox 37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DD7543-A2E3-2942-8320-588AC8C67240}"/>
              </a:ext>
            </a:extLst>
          </p:cNvPr>
          <p:cNvSpPr txBox="1"/>
          <p:nvPr/>
        </p:nvSpPr>
        <p:spPr>
          <a:xfrm>
            <a:off x="237017" y="915062"/>
            <a:ext cx="11650183" cy="5465681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Lower # time steps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accuracy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Adaptive Mesh Refinement + possible particles merging/splitting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Ultrahigh-order spectral Maxwell solvers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stability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Galilean T. </a:t>
            </a:r>
            <a:r>
              <a:rPr lang="en-US" dirty="0">
                <a:solidFill>
                  <a:srgbClr val="000000"/>
                </a:solidFill>
                <a:latin typeface="Franklin Gothic Book"/>
              </a:rPr>
              <a:t>breakthrough suppresses </a:t>
            </a: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Numerical Cherenkov Instability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Book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  <a:cs typeface="+mn-cs"/>
              </a:rPr>
              <a:t>Higher scalability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  <a:cs typeface="+mn-cs"/>
              </a:rPr>
              <a:t>FFT Maxwell solvers on local domains + domain decomposition</a:t>
            </a:r>
            <a:endParaRPr lang="en-US" sz="1200" dirty="0">
              <a:solidFill>
                <a:srgbClr val="1F497D"/>
              </a:solidFill>
              <a:latin typeface="Franklin Gothic Book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1F497D"/>
              </a:solidFill>
              <a:latin typeface="Franklin Gothic Book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/>
                </a:solidFill>
                <a:latin typeface="Franklin Gothic Medium"/>
              </a:rPr>
              <a:t>Lower dimensionality, reduced physics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Axisymmetric solver with azimuthal Fourier decomposition</a:t>
            </a:r>
            <a:r>
              <a:rPr lang="en-US" baseline="30000" dirty="0">
                <a:solidFill>
                  <a:srgbClr val="000000"/>
                </a:solidFill>
                <a:latin typeface="Franklin Gothic Book"/>
              </a:rPr>
              <a:t>1</a:t>
            </a:r>
            <a:r>
              <a:rPr lang="en-US" dirty="0">
                <a:solidFill>
                  <a:srgbClr val="000000"/>
                </a:solidFill>
                <a:latin typeface="Franklin Gothic Book"/>
              </a:rPr>
              <a:t> 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Franklin Gothic Book"/>
              </a:rPr>
              <a:t>Envelope laser solvers</a:t>
            </a:r>
            <a:r>
              <a:rPr lang="en-US" baseline="30000" dirty="0">
                <a:solidFill>
                  <a:srgbClr val="000000"/>
                </a:solidFill>
                <a:latin typeface="Franklin Gothic Book"/>
              </a:rPr>
              <a:t>2</a:t>
            </a:r>
          </a:p>
        </p:txBody>
      </p:sp>
      <p:pic>
        <p:nvPicPr>
          <p:cNvPr id="40" name="PIC_Circ.png">
            <a:extLst>
              <a:ext uri="{FF2B5EF4-FFF2-40B4-BE49-F238E27FC236}">
                <a16:creationId xmlns:a16="http://schemas.microsoft.com/office/drawing/2014/main" id="{88C69DD6-7CE4-7F40-A9DE-C4BBE61460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410" y="4996543"/>
            <a:ext cx="1815741" cy="1159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8B938EE-4E0F-7647-8C41-77F72D2AB9FC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49788A9-073E-D541-AAEC-AE6194615793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DC67E89-F5FC-F94E-BE59-E038B2B9DFAE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1800E0A-BCCF-0047-ACCA-297814C9B13D}"/>
              </a:ext>
            </a:extLst>
          </p:cNvPr>
          <p:cNvSpPr txBox="1"/>
          <p:nvPr/>
        </p:nvSpPr>
        <p:spPr>
          <a:xfrm>
            <a:off x="849086" y="2710545"/>
            <a:ext cx="10428514" cy="1384995"/>
          </a:xfrm>
          <a:prstGeom prst="rect">
            <a:avLst/>
          </a:prstGeom>
          <a:gradFill>
            <a:gsLst>
              <a:gs pos="0">
                <a:srgbClr val="E0C67D"/>
              </a:gs>
              <a:gs pos="100000">
                <a:srgbClr val="E0C67D"/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This necessitates great care in implementation </a:t>
            </a:r>
          </a:p>
          <a:p>
            <a:pPr marL="0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and sustained research in algorithm development &amp; analysis, taking into account upcoming GPU-based architectures.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B84BC6-0E79-4148-85B4-76D55F43CDB9}"/>
              </a:ext>
            </a:extLst>
          </p:cNvPr>
          <p:cNvSpPr txBox="1"/>
          <p:nvPr/>
        </p:nvSpPr>
        <p:spPr>
          <a:xfrm>
            <a:off x="711882" y="6302122"/>
            <a:ext cx="932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Franklin Gothic Book"/>
                <a:cs typeface="Franklin Gothic Book"/>
              </a:rPr>
              <a:t>1</a:t>
            </a:r>
            <a:r>
              <a:rPr lang="en-US" sz="1200" dirty="0">
                <a:latin typeface="Franklin Gothic Book"/>
                <a:cs typeface="Franklin Gothic Book"/>
              </a:rPr>
              <a:t>[FDTD] A.F. </a:t>
            </a:r>
            <a:r>
              <a:rPr lang="en-US" sz="1200" dirty="0" err="1">
                <a:latin typeface="Franklin Gothic Book"/>
                <a:cs typeface="Franklin Gothic Book"/>
              </a:rPr>
              <a:t>Lifschitz</a:t>
            </a:r>
            <a:r>
              <a:rPr lang="en-US" sz="1200" dirty="0">
                <a:latin typeface="Franklin Gothic Book"/>
                <a:cs typeface="Franklin Gothic Book"/>
              </a:rPr>
              <a:t> et al, </a:t>
            </a:r>
            <a:r>
              <a:rPr lang="en-US" sz="1200" i="1" dirty="0">
                <a:latin typeface="Franklin Gothic Book"/>
                <a:cs typeface="Franklin Gothic Book"/>
              </a:rPr>
              <a:t>J. </a:t>
            </a:r>
            <a:r>
              <a:rPr lang="en-US" sz="1200" i="1" dirty="0" err="1">
                <a:latin typeface="Franklin Gothic Book"/>
                <a:cs typeface="Franklin Gothic Book"/>
              </a:rPr>
              <a:t>Comput</a:t>
            </a:r>
            <a:r>
              <a:rPr lang="en-US" sz="1200" i="1" dirty="0">
                <a:latin typeface="Franklin Gothic Book"/>
                <a:cs typeface="Franklin Gothic Book"/>
              </a:rPr>
              <a:t>. Phys.</a:t>
            </a:r>
            <a:r>
              <a:rPr lang="en-US" sz="1200" dirty="0">
                <a:latin typeface="Franklin Gothic Book"/>
                <a:cs typeface="Franklin Gothic Book"/>
              </a:rPr>
              <a:t> </a:t>
            </a:r>
            <a:r>
              <a:rPr lang="en-US" sz="1200" b="1" dirty="0">
                <a:latin typeface="Franklin Gothic Book"/>
                <a:cs typeface="Franklin Gothic Book"/>
              </a:rPr>
              <a:t>228</a:t>
            </a:r>
            <a:r>
              <a:rPr lang="en-US" sz="1200" dirty="0">
                <a:latin typeface="Franklin Gothic Book"/>
                <a:cs typeface="Franklin Gothic Book"/>
              </a:rPr>
              <a:t>, 1803 (2009); [PSATD] R. </a:t>
            </a:r>
            <a:r>
              <a:rPr lang="en-US" sz="1200" dirty="0" err="1">
                <a:latin typeface="Franklin Gothic Book"/>
                <a:cs typeface="Franklin Gothic Book"/>
              </a:rPr>
              <a:t>Lehe</a:t>
            </a:r>
            <a:r>
              <a:rPr lang="en-US" sz="1200" dirty="0">
                <a:latin typeface="Franklin Gothic Book"/>
                <a:cs typeface="Franklin Gothic Book"/>
              </a:rPr>
              <a:t> et al, </a:t>
            </a:r>
            <a:r>
              <a:rPr lang="en-US" sz="1200" i="1" dirty="0" err="1">
                <a:latin typeface="Franklin Gothic Book"/>
                <a:cs typeface="Franklin Gothic Book"/>
              </a:rPr>
              <a:t>Comput</a:t>
            </a:r>
            <a:r>
              <a:rPr lang="en-US" sz="1200" i="1" dirty="0">
                <a:latin typeface="Franklin Gothic Book"/>
                <a:cs typeface="Franklin Gothic Book"/>
              </a:rPr>
              <a:t>. Phys. Comm. </a:t>
            </a:r>
            <a:r>
              <a:rPr lang="en-US" sz="1200" b="1" dirty="0">
                <a:latin typeface="Franklin Gothic Book"/>
                <a:cs typeface="Franklin Gothic Book"/>
              </a:rPr>
              <a:t>203</a:t>
            </a:r>
            <a:r>
              <a:rPr lang="en-US" sz="1200" dirty="0">
                <a:latin typeface="Franklin Gothic Book"/>
                <a:cs typeface="Franklin Gothic Book"/>
              </a:rPr>
              <a:t>, 66–82 (2016).</a:t>
            </a:r>
          </a:p>
          <a:p>
            <a:r>
              <a:rPr lang="en-US" sz="1200" baseline="30000" dirty="0">
                <a:latin typeface="Franklin Gothic Book"/>
                <a:cs typeface="Franklin Gothic Book"/>
              </a:rPr>
              <a:t>2</a:t>
            </a:r>
            <a:r>
              <a:rPr lang="en-US" sz="1200" dirty="0">
                <a:latin typeface="Franklin Gothic Book"/>
                <a:cs typeface="Franklin Gothic Book"/>
              </a:rPr>
              <a:t>C. Benedetti, C. B. Schroeder, C. G. R. Geddes, E. </a:t>
            </a:r>
            <a:r>
              <a:rPr lang="en-US" sz="1200" dirty="0" err="1">
                <a:latin typeface="Franklin Gothic Book"/>
                <a:cs typeface="Franklin Gothic Book"/>
              </a:rPr>
              <a:t>Esarey</a:t>
            </a:r>
            <a:r>
              <a:rPr lang="en-US" sz="1200" dirty="0">
                <a:latin typeface="Franklin Gothic Book"/>
                <a:cs typeface="Franklin Gothic Book"/>
              </a:rPr>
              <a:t>, W. P. </a:t>
            </a:r>
            <a:r>
              <a:rPr lang="en-US" sz="1200" dirty="0" err="1">
                <a:latin typeface="Franklin Gothic Book"/>
                <a:cs typeface="Franklin Gothic Book"/>
              </a:rPr>
              <a:t>Leemans</a:t>
            </a:r>
            <a:r>
              <a:rPr lang="en-US" sz="1200" dirty="0">
                <a:latin typeface="Franklin Gothic Book"/>
                <a:cs typeface="Franklin Gothic Book"/>
              </a:rPr>
              <a:t>, </a:t>
            </a:r>
            <a:r>
              <a:rPr lang="en-US" sz="1200" i="1" dirty="0">
                <a:latin typeface="Franklin Gothic Book"/>
                <a:cs typeface="Franklin Gothic Book"/>
              </a:rPr>
              <a:t>Plasma Phys. Control. Fusion </a:t>
            </a:r>
            <a:r>
              <a:rPr lang="en-US" sz="1200" b="1" dirty="0">
                <a:latin typeface="Franklin Gothic Book"/>
                <a:cs typeface="Franklin Gothic Book"/>
              </a:rPr>
              <a:t>60</a:t>
            </a:r>
            <a:r>
              <a:rPr lang="en-US" sz="1200" dirty="0">
                <a:latin typeface="Franklin Gothic Book"/>
                <a:cs typeface="Franklin Gothic Book"/>
              </a:rPr>
              <a:t>, 014002 (2018).</a:t>
            </a:r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46BAA289-8E4D-4942-ADD4-C269EC756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32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0801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8325" y="770177"/>
            <a:ext cx="9141619" cy="59954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25" y="1385696"/>
            <a:ext cx="9141619" cy="4171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01"/>
            <a:ext cx="12187238" cy="68111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Progress of </a:t>
            </a:r>
            <a:r>
              <a:rPr lang="en-US" dirty="0" err="1"/>
              <a:t>Exascale</a:t>
            </a:r>
            <a:r>
              <a:rPr lang="en-US" dirty="0"/>
              <a:t> project </a:t>
            </a:r>
            <a:r>
              <a:rPr lang="en-US" dirty="0" err="1"/>
              <a:t>WarpX</a:t>
            </a:r>
            <a:r>
              <a:rPr lang="en-US" dirty="0"/>
              <a:t> go as planned</a:t>
            </a:r>
            <a:endParaRPr lang="en-US" sz="1999" dirty="0"/>
          </a:p>
        </p:txBody>
      </p:sp>
      <p:sp>
        <p:nvSpPr>
          <p:cNvPr id="5" name="Up Arrow 4"/>
          <p:cNvSpPr/>
          <p:nvPr/>
        </p:nvSpPr>
        <p:spPr>
          <a:xfrm rot="3418565">
            <a:off x="4938597" y="-1569200"/>
            <a:ext cx="263268" cy="10651772"/>
          </a:xfrm>
          <a:prstGeom prst="upArrow">
            <a:avLst>
              <a:gd name="adj1" fmla="val 50000"/>
              <a:gd name="adj2" fmla="val 193313"/>
            </a:avLst>
          </a:prstGeom>
          <a:gradFill>
            <a:gsLst>
              <a:gs pos="0">
                <a:srgbClr val="4895F0"/>
              </a:gs>
              <a:gs pos="100000">
                <a:srgbClr val="C8494B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33036" y="6351807"/>
            <a:ext cx="3515542" cy="277267"/>
            <a:chOff x="114711" y="6290709"/>
            <a:chExt cx="3516458" cy="27734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TextBox 6"/>
            <p:cNvSpPr txBox="1"/>
            <p:nvPr/>
          </p:nvSpPr>
          <p:spPr>
            <a:xfrm>
              <a:off x="673628" y="6290977"/>
              <a:ext cx="2957541" cy="277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9BBB59">
                      <a:lumMod val="50000"/>
                    </a:srgbClr>
                  </a:solidFill>
                  <a:latin typeface="Franklin Gothic Medium"/>
                  <a:cs typeface=""/>
                </a:rPr>
                <a:t>Initial coupling of </a:t>
              </a:r>
              <a:r>
                <a:rPr lang="en-US" sz="1200" dirty="0" err="1">
                  <a:solidFill>
                    <a:srgbClr val="9BBB59">
                      <a:lumMod val="50000"/>
                    </a:srgbClr>
                  </a:solidFill>
                  <a:latin typeface="Franklin Gothic Medium"/>
                  <a:cs typeface=""/>
                </a:rPr>
                <a:t>WarpX+AMReX+PICSAR</a:t>
              </a:r>
              <a:endParaRPr lang="en-US" sz="1200" dirty="0">
                <a:solidFill>
                  <a:srgbClr val="9BBB59">
                    <a:lumMod val="50000"/>
                  </a:srgbClr>
                </a:solidFill>
                <a:latin typeface="Franklin Gothic Medium"/>
                <a:cs typeface="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711" y="6290709"/>
              <a:ext cx="558917" cy="276999"/>
            </a:xfrm>
            <a:prstGeom prst="rect">
              <a:avLst/>
            </a:prstGeom>
            <a:solidFill>
              <a:srgbClr val="1F497D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Franklin Gothic Medium"/>
                  <a:cs typeface=""/>
                </a:rPr>
                <a:t>2016</a:t>
              </a:r>
              <a:endParaRPr lang="en-US" sz="1200" dirty="0">
                <a:solidFill>
                  <a:prstClr val="white"/>
                </a:solidFill>
                <a:latin typeface="Franklin Gothic Medium"/>
                <a:cs typeface="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870493" y="4679292"/>
            <a:ext cx="9318332" cy="840230"/>
            <a:chOff x="2869652" y="4679616"/>
            <a:chExt cx="9320759" cy="840449"/>
          </a:xfrm>
        </p:grpSpPr>
        <p:grpSp>
          <p:nvGrpSpPr>
            <p:cNvPr id="29" name="Group 28"/>
            <p:cNvGrpSpPr/>
            <p:nvPr/>
          </p:nvGrpSpPr>
          <p:grpSpPr>
            <a:xfrm>
              <a:off x="2869652" y="4844435"/>
              <a:ext cx="4670472" cy="280822"/>
              <a:chOff x="2462808" y="4949506"/>
              <a:chExt cx="4670472" cy="28082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TextBox 11"/>
              <p:cNvSpPr txBox="1"/>
              <p:nvPr/>
            </p:nvSpPr>
            <p:spPr>
              <a:xfrm>
                <a:off x="3021725" y="4953257"/>
                <a:ext cx="4111555" cy="277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Modeling a single multi-GeV-scale plasma accelerator stage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462808" y="4949506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Franklin Gothic Medium"/>
                    <a:cs typeface=""/>
                  </a:rPr>
                  <a:t>2018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9998126" y="4679616"/>
              <a:ext cx="2192285" cy="84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Open source release 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to community.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9562616" y="4980791"/>
              <a:ext cx="603360" cy="118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423171-FB9A-4241-9FF6-959FE5798F17}"/>
              </a:ext>
            </a:extLst>
          </p:cNvPr>
          <p:cNvGrpSpPr/>
          <p:nvPr/>
        </p:nvGrpSpPr>
        <p:grpSpPr>
          <a:xfrm>
            <a:off x="1751431" y="5458104"/>
            <a:ext cx="9988349" cy="878850"/>
            <a:chOff x="1750298" y="5458631"/>
            <a:chExt cx="9990951" cy="879079"/>
          </a:xfrm>
        </p:grpSpPr>
        <p:grpSp>
          <p:nvGrpSpPr>
            <p:cNvPr id="28" name="Group 27"/>
            <p:cNvGrpSpPr/>
            <p:nvPr/>
          </p:nvGrpSpPr>
          <p:grpSpPr>
            <a:xfrm>
              <a:off x="1750298" y="5627592"/>
              <a:ext cx="5627612" cy="276999"/>
              <a:chOff x="1301414" y="5564211"/>
              <a:chExt cx="5627612" cy="276999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TextBox 10"/>
              <p:cNvSpPr txBox="1"/>
              <p:nvPr/>
            </p:nvSpPr>
            <p:spPr>
              <a:xfrm>
                <a:off x="1860331" y="5564211"/>
                <a:ext cx="5068695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Modeling of single plasma accelerator stage with static mesh refinement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301414" y="5564211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Franklin Gothic Medium"/>
                    <a:cs typeface=""/>
                  </a:rPr>
                  <a:t>2017</a:t>
                </a: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CD65FB3-E7D9-AC4A-8CEA-DA3472556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48949" y="5458631"/>
              <a:ext cx="1192300" cy="879079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734BC5E-3404-D147-81FC-1CCEC189F53B}"/>
                </a:ext>
              </a:extLst>
            </p:cNvPr>
            <p:cNvCxnSpPr/>
            <p:nvPr/>
          </p:nvCxnSpPr>
          <p:spPr>
            <a:xfrm flipH="1">
              <a:off x="9555102" y="5766090"/>
              <a:ext cx="603360" cy="118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E50A23C-CC2B-754D-9AB0-5368856F5E0A}"/>
              </a:ext>
            </a:extLst>
          </p:cNvPr>
          <p:cNvGrpSpPr/>
          <p:nvPr/>
        </p:nvGrpSpPr>
        <p:grpSpPr>
          <a:xfrm>
            <a:off x="108858" y="685801"/>
            <a:ext cx="10994571" cy="54427"/>
            <a:chOff x="195943" y="1001487"/>
            <a:chExt cx="10994571" cy="5442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18C2648-CC45-9E4F-A0B1-4DF1E6DE7EB2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862446-7D88-624D-AA9D-494037C078B0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Slide Number Placeholder 69">
            <a:extLst>
              <a:ext uri="{FF2B5EF4-FFF2-40B4-BE49-F238E27FC236}">
                <a16:creationId xmlns:a16="http://schemas.microsoft.com/office/drawing/2014/main" id="{18F55051-B986-594A-AD2D-9F7518ACA5C4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33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79366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87432" y="827881"/>
            <a:ext cx="1988703" cy="40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9" b="1" dirty="0">
                <a:solidFill>
                  <a:srgbClr val="002060"/>
                </a:solidFill>
              </a:rPr>
              <a:t>Laser driven</a:t>
            </a:r>
          </a:p>
        </p:txBody>
      </p:sp>
      <p:sp>
        <p:nvSpPr>
          <p:cNvPr id="8" name="Rectangle 7"/>
          <p:cNvSpPr/>
          <p:nvPr/>
        </p:nvSpPr>
        <p:spPr>
          <a:xfrm>
            <a:off x="7707061" y="827881"/>
            <a:ext cx="3362084" cy="40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9" b="1" dirty="0">
                <a:solidFill>
                  <a:srgbClr val="002060"/>
                </a:solidFill>
              </a:rPr>
              <a:t>Particle  beam driven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561089" y="798650"/>
            <a:ext cx="875733" cy="45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799" dirty="0">
                <a:solidFill>
                  <a:srgbClr val="002060"/>
                </a:solidFill>
              </a:rPr>
              <a:t>3-D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44" y="3636631"/>
            <a:ext cx="4087583" cy="1949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6392" y="3560748"/>
            <a:ext cx="4517035" cy="206493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28327" y="3909842"/>
            <a:ext cx="2880203" cy="1015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9" dirty="0"/>
              <a:t>Mesh refinement focuses resolution only where needed</a:t>
            </a:r>
            <a:endParaRPr lang="en-US" sz="1999" b="1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FFF49A-E84F-A64E-9CA2-B7F71A82B8F8}"/>
              </a:ext>
            </a:extLst>
          </p:cNvPr>
          <p:cNvSpPr txBox="1">
            <a:spLocks/>
          </p:cNvSpPr>
          <p:nvPr/>
        </p:nvSpPr>
        <p:spPr>
          <a:xfrm>
            <a:off x="3174" y="893"/>
            <a:ext cx="12185651" cy="6602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16" tIns="45708" rIns="91416" bIns="45708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799" dirty="0" err="1">
                <a:solidFill>
                  <a:schemeClr val="tx1"/>
                </a:solidFill>
              </a:rPr>
              <a:t>WarpX</a:t>
            </a:r>
            <a:r>
              <a:rPr lang="en-US" sz="2799" dirty="0">
                <a:solidFill>
                  <a:schemeClr val="tx1"/>
                </a:solidFill>
              </a:rPr>
              <a:t> - first ever simulations of plasma accelerators with mesh refinement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2BC4C7-C5B5-EA42-9E62-F83B632A8F05}"/>
              </a:ext>
            </a:extLst>
          </p:cNvPr>
          <p:cNvSpPr/>
          <p:nvPr/>
        </p:nvSpPr>
        <p:spPr>
          <a:xfrm>
            <a:off x="1587" y="6174452"/>
            <a:ext cx="12185651" cy="6774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871DA2-52DF-974A-9FC1-FE0609982855}"/>
              </a:ext>
            </a:extLst>
          </p:cNvPr>
          <p:cNvSpPr txBox="1"/>
          <p:nvPr/>
        </p:nvSpPr>
        <p:spPr>
          <a:xfrm>
            <a:off x="1637025" y="5865750"/>
            <a:ext cx="9450223" cy="48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n</a:t>
            </a:r>
            <a:r>
              <a:rPr lang="en-US" sz="1400" baseline="-25000" dirty="0"/>
              <a:t>e</a:t>
            </a:r>
            <a:r>
              <a:rPr lang="en-US" sz="1400" dirty="0"/>
              <a:t>=10</a:t>
            </a:r>
            <a:r>
              <a:rPr lang="en-US" sz="1400" baseline="30000" dirty="0"/>
              <a:t>19</a:t>
            </a:r>
            <a:r>
              <a:rPr lang="en-US" sz="1400" dirty="0"/>
              <a:t>/cc, acceleration~100 MeV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Details of simulations: J.-L. </a:t>
            </a:r>
            <a:r>
              <a:rPr lang="en-US" sz="1400" dirty="0" err="1"/>
              <a:t>Vay</a:t>
            </a:r>
            <a:r>
              <a:rPr lang="en-US" sz="1400" dirty="0"/>
              <a:t> et al, NIM A, 909, 486-479 (2018) </a:t>
            </a:r>
            <a:r>
              <a:rPr lang="en-US" sz="1400" dirty="0">
                <a:hlinkClick r:id="rId4"/>
              </a:rPr>
              <a:t>https://doi.org/10.1016/j.nima.2018.01.035</a:t>
            </a:r>
            <a:r>
              <a:rPr lang="en-US" sz="1400" dirty="0"/>
              <a:t> 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228EF7-3636-2941-81CE-CA978DD742A2}"/>
              </a:ext>
            </a:extLst>
          </p:cNvPr>
          <p:cNvGrpSpPr/>
          <p:nvPr/>
        </p:nvGrpSpPr>
        <p:grpSpPr>
          <a:xfrm>
            <a:off x="163286" y="598715"/>
            <a:ext cx="10994571" cy="54427"/>
            <a:chOff x="195943" y="1001487"/>
            <a:chExt cx="10994571" cy="5442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68CE002-1A62-384C-97A6-54BE26C696A3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20835FD-00F2-4646-A343-95916F040099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32F3AA7-F3E6-7F4D-8CF3-32B6247C2B37}"/>
              </a:ext>
            </a:extLst>
          </p:cNvPr>
          <p:cNvSpPr/>
          <p:nvPr/>
        </p:nvSpPr>
        <p:spPr>
          <a:xfrm>
            <a:off x="11273190" y="468476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(09/17)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D488C8-9E9F-8549-9DC0-4C1196BC2643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34</a:t>
            </a:fld>
            <a:endParaRPr lang="en-US" altLang="x-none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DE0D5F-5A6B-9F49-A9AC-9CAEDEB98468}"/>
              </a:ext>
            </a:extLst>
          </p:cNvPr>
          <p:cNvGrpSpPr/>
          <p:nvPr/>
        </p:nvGrpSpPr>
        <p:grpSpPr>
          <a:xfrm>
            <a:off x="7198865" y="1244140"/>
            <a:ext cx="4991548" cy="2348915"/>
            <a:chOff x="1118795" y="2405965"/>
            <a:chExt cx="4991548" cy="234891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269891-45F1-C147-AD91-A6022E1A8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62" t="5560" r="25729" b="5941"/>
            <a:stretch/>
          </p:blipFill>
          <p:spPr>
            <a:xfrm>
              <a:off x="1118795" y="2409713"/>
              <a:ext cx="4303059" cy="234516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04D781-AF14-1A4C-980C-17461908B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6550" y="2405965"/>
              <a:ext cx="763793" cy="1959032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CBA41CD-79F9-9B48-88EF-95D134376D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99" r="25369"/>
          <a:stretch/>
        </p:blipFill>
        <p:spPr>
          <a:xfrm>
            <a:off x="149507" y="1122083"/>
            <a:ext cx="4316506" cy="24963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D2240EA-F53D-AA43-B309-027BE8790F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583" y="1118334"/>
            <a:ext cx="739589" cy="249631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30F33D9-3118-DD48-81DE-D18300BD5042}"/>
              </a:ext>
            </a:extLst>
          </p:cNvPr>
          <p:cNvSpPr/>
          <p:nvPr/>
        </p:nvSpPr>
        <p:spPr>
          <a:xfrm>
            <a:off x="2145397" y="2100058"/>
            <a:ext cx="883774" cy="717519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704C3B-D183-0C42-8E8C-BFC5569B461E}"/>
              </a:ext>
            </a:extLst>
          </p:cNvPr>
          <p:cNvSpPr/>
          <p:nvPr/>
        </p:nvSpPr>
        <p:spPr>
          <a:xfrm>
            <a:off x="9246619" y="2054711"/>
            <a:ext cx="587459" cy="763793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8D3EB33-0E63-D748-B2C7-40467CE416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3742" y="3203170"/>
            <a:ext cx="271549" cy="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66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045AE73A-782F-9540-A0CC-EDD39B16C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75" y="749564"/>
            <a:ext cx="4853907" cy="483480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D9DF2A1-6241-1E48-91B2-23147969B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621" y="746699"/>
            <a:ext cx="4833292" cy="4842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" y="66209"/>
            <a:ext cx="12185651" cy="660228"/>
          </a:xfrm>
          <a:noFill/>
        </p:spPr>
        <p:txBody>
          <a:bodyPr>
            <a:normAutofit/>
          </a:bodyPr>
          <a:lstStyle/>
          <a:p>
            <a:pPr>
              <a:spcBef>
                <a:spcPts val="1799"/>
              </a:spcBef>
            </a:pPr>
            <a:r>
              <a:rPr lang="en-US" dirty="0"/>
              <a:t>Movies from 3-D </a:t>
            </a:r>
            <a:r>
              <a:rPr lang="en-US" dirty="0" err="1"/>
              <a:t>WarpX</a:t>
            </a:r>
            <a:r>
              <a:rPr lang="en-US" dirty="0"/>
              <a:t> simulations with mesh refinement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F90412-AB2E-C142-B2D7-F28FE244D586}"/>
              </a:ext>
            </a:extLst>
          </p:cNvPr>
          <p:cNvGrpSpPr>
            <a:grpSpLocks noChangeAspect="1"/>
          </p:cNvGrpSpPr>
          <p:nvPr/>
        </p:nvGrpSpPr>
        <p:grpSpPr>
          <a:xfrm>
            <a:off x="5135543" y="734821"/>
            <a:ext cx="1893808" cy="826000"/>
            <a:chOff x="3305927" y="1782291"/>
            <a:chExt cx="2994005" cy="8519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49E269-84AF-714E-9EE4-2AB3D9394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927" y="1782291"/>
              <a:ext cx="2994005" cy="6077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215BDC-C64D-234C-A4A9-3B9142607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927" y="2390038"/>
              <a:ext cx="1038301" cy="24423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3257DC-336D-BA4B-A92C-7E1F6A451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237" y="2390038"/>
              <a:ext cx="1956695" cy="244239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190" y="4673444"/>
            <a:ext cx="1890510" cy="12703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898CA48-7DA6-8E4C-A163-D71E61B7F554}"/>
              </a:ext>
            </a:extLst>
          </p:cNvPr>
          <p:cNvSpPr/>
          <p:nvPr/>
        </p:nvSpPr>
        <p:spPr>
          <a:xfrm>
            <a:off x="1035362" y="747854"/>
            <a:ext cx="1988703" cy="40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9" b="1" dirty="0">
                <a:solidFill>
                  <a:schemeClr val="bg2">
                    <a:lumMod val="90000"/>
                  </a:schemeClr>
                </a:solidFill>
              </a:rPr>
              <a:t>Laser driven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292479-D283-414C-9E27-BB6911CA5726}"/>
              </a:ext>
            </a:extLst>
          </p:cNvPr>
          <p:cNvSpPr/>
          <p:nvPr/>
        </p:nvSpPr>
        <p:spPr>
          <a:xfrm>
            <a:off x="7793944" y="745707"/>
            <a:ext cx="3362084" cy="40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999" b="1" dirty="0">
                <a:solidFill>
                  <a:schemeClr val="bg2">
                    <a:lumMod val="90000"/>
                  </a:schemeClr>
                </a:solidFill>
              </a:rPr>
              <a:t>Particle  beam driven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14315A-B6AC-6F43-AE40-153541D6C965}"/>
              </a:ext>
            </a:extLst>
          </p:cNvPr>
          <p:cNvSpPr/>
          <p:nvPr/>
        </p:nvSpPr>
        <p:spPr>
          <a:xfrm>
            <a:off x="4421810" y="1873523"/>
            <a:ext cx="1988703" cy="33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Witness beam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AB2CE4-F84D-4448-AA86-1B869EB7890E}"/>
              </a:ext>
            </a:extLst>
          </p:cNvPr>
          <p:cNvCxnSpPr>
            <a:cxnSpLocks/>
          </p:cNvCxnSpPr>
          <p:nvPr/>
        </p:nvCxnSpPr>
        <p:spPr>
          <a:xfrm flipH="1">
            <a:off x="3762690" y="2160918"/>
            <a:ext cx="1701234" cy="103954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5B245D0-EB2F-174B-B63D-AD178311B14F}"/>
              </a:ext>
            </a:extLst>
          </p:cNvPr>
          <p:cNvSpPr/>
          <p:nvPr/>
        </p:nvSpPr>
        <p:spPr>
          <a:xfrm>
            <a:off x="6483954" y="4459389"/>
            <a:ext cx="1988703" cy="33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Driver beam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39070E8-ECF8-2F44-84CB-9DC4B5412682}"/>
              </a:ext>
            </a:extLst>
          </p:cNvPr>
          <p:cNvCxnSpPr>
            <a:cxnSpLocks/>
          </p:cNvCxnSpPr>
          <p:nvPr/>
        </p:nvCxnSpPr>
        <p:spPr>
          <a:xfrm flipH="1" flipV="1">
            <a:off x="5135544" y="3621510"/>
            <a:ext cx="2342300" cy="84415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220536-BB2A-014E-B55B-33256BB744F2}"/>
              </a:ext>
            </a:extLst>
          </p:cNvPr>
          <p:cNvCxnSpPr>
            <a:cxnSpLocks/>
          </p:cNvCxnSpPr>
          <p:nvPr/>
        </p:nvCxnSpPr>
        <p:spPr>
          <a:xfrm flipV="1">
            <a:off x="7478305" y="3798605"/>
            <a:ext cx="1762876" cy="66078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A5701531-BCB6-6640-AA0B-43F258FE5241}"/>
              </a:ext>
            </a:extLst>
          </p:cNvPr>
          <p:cNvSpPr/>
          <p:nvPr/>
        </p:nvSpPr>
        <p:spPr>
          <a:xfrm>
            <a:off x="1035362" y="5214633"/>
            <a:ext cx="3003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Longitudinal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FFFF00"/>
                </a:solidFill>
              </a:rPr>
              <a:t>electric </a:t>
            </a:r>
            <a:r>
              <a:rPr lang="en-US" sz="1600" b="1" dirty="0">
                <a:solidFill>
                  <a:schemeClr val="bg1"/>
                </a:solidFill>
              </a:rPr>
              <a:t>fields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5E7D0B-9CB1-5D4C-A6CB-ADF800C6B97A}"/>
              </a:ext>
            </a:extLst>
          </p:cNvPr>
          <p:cNvSpPr/>
          <p:nvPr/>
        </p:nvSpPr>
        <p:spPr>
          <a:xfrm>
            <a:off x="8349343" y="5210453"/>
            <a:ext cx="29903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Longitudinal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FFFF00"/>
                </a:solidFill>
              </a:rPr>
              <a:t>electric </a:t>
            </a:r>
            <a:r>
              <a:rPr lang="en-US" sz="1600" b="1" dirty="0">
                <a:solidFill>
                  <a:schemeClr val="bg1"/>
                </a:solidFill>
              </a:rPr>
              <a:t>fields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BFAE2D-0B93-644F-8952-464478560C07}"/>
              </a:ext>
            </a:extLst>
          </p:cNvPr>
          <p:cNvCxnSpPr>
            <a:cxnSpLocks/>
          </p:cNvCxnSpPr>
          <p:nvPr/>
        </p:nvCxnSpPr>
        <p:spPr>
          <a:xfrm flipH="1" flipV="1">
            <a:off x="8252075" y="4594627"/>
            <a:ext cx="945807" cy="61582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25A7ABB-ABDF-104B-AA19-19AFF42CBBE1}"/>
              </a:ext>
            </a:extLst>
          </p:cNvPr>
          <p:cNvCxnSpPr>
            <a:cxnSpLocks/>
          </p:cNvCxnSpPr>
          <p:nvPr/>
        </p:nvCxnSpPr>
        <p:spPr>
          <a:xfrm flipV="1">
            <a:off x="2605925" y="4070273"/>
            <a:ext cx="699752" cy="105977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3446" y="5580478"/>
            <a:ext cx="2220351" cy="258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Movies by </a:t>
            </a:r>
            <a:r>
              <a:rPr lang="en-US" sz="1200" dirty="0" err="1"/>
              <a:t>Maxence</a:t>
            </a:r>
            <a:r>
              <a:rPr lang="en-US" sz="1200" dirty="0"/>
              <a:t> </a:t>
            </a:r>
            <a:r>
              <a:rPr lang="en-US" sz="1200" dirty="0" err="1"/>
              <a:t>Thevenet</a:t>
            </a:r>
            <a:endParaRPr lang="en-US" sz="12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C28E0B-81EA-A949-976A-3E8F2DE81AAA}"/>
              </a:ext>
            </a:extLst>
          </p:cNvPr>
          <p:cNvCxnSpPr>
            <a:cxnSpLocks/>
          </p:cNvCxnSpPr>
          <p:nvPr/>
        </p:nvCxnSpPr>
        <p:spPr>
          <a:xfrm>
            <a:off x="5463923" y="2170216"/>
            <a:ext cx="2815556" cy="81670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8B28A48-5170-1E43-85AA-5B5D443ACAA9}"/>
              </a:ext>
            </a:extLst>
          </p:cNvPr>
          <p:cNvGrpSpPr/>
          <p:nvPr/>
        </p:nvGrpSpPr>
        <p:grpSpPr>
          <a:xfrm>
            <a:off x="7715961" y="2300809"/>
            <a:ext cx="1454679" cy="1563507"/>
            <a:chOff x="7717971" y="2300515"/>
            <a:chExt cx="1455058" cy="1563914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48721C6-3494-0D4F-BE6A-C1E5025A8A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8172" y="2304144"/>
              <a:ext cx="25400" cy="555171"/>
            </a:xfrm>
            <a:prstGeom prst="line">
              <a:avLst/>
            </a:prstGeom>
            <a:ln>
              <a:solidFill>
                <a:srgbClr val="E56C0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C7506F-E982-964D-B040-2CFD0073EA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8857" y="2852057"/>
              <a:ext cx="319314" cy="660400"/>
            </a:xfrm>
            <a:prstGeom prst="line">
              <a:avLst/>
            </a:prstGeom>
            <a:ln>
              <a:solidFill>
                <a:srgbClr val="E56C0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76910CB-314B-4B44-967D-803BDDB8BAD9}"/>
                </a:ext>
              </a:extLst>
            </p:cNvPr>
            <p:cNvGrpSpPr/>
            <p:nvPr/>
          </p:nvGrpSpPr>
          <p:grpSpPr>
            <a:xfrm>
              <a:off x="7717971" y="2300515"/>
              <a:ext cx="1455058" cy="1563914"/>
              <a:chOff x="7717971" y="2300515"/>
              <a:chExt cx="1455058" cy="1563914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3EFE418-04BB-D341-8153-9770250E24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24686" y="3309258"/>
                <a:ext cx="25400" cy="555171"/>
              </a:xfrm>
              <a:prstGeom prst="line">
                <a:avLst/>
              </a:prstGeom>
              <a:ln>
                <a:solidFill>
                  <a:srgbClr val="E5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5E4A0B9-8BE9-4244-A630-1E7EB50ED6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40372" y="2645230"/>
                <a:ext cx="25400" cy="555171"/>
              </a:xfrm>
              <a:prstGeom prst="line">
                <a:avLst/>
              </a:prstGeom>
              <a:ln>
                <a:solidFill>
                  <a:srgbClr val="E5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4499B1F-0FFE-344E-A8E1-715CECF506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25229" y="2964543"/>
                <a:ext cx="25400" cy="555171"/>
              </a:xfrm>
              <a:prstGeom prst="line">
                <a:avLst/>
              </a:prstGeom>
              <a:ln>
                <a:solidFill>
                  <a:srgbClr val="E5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592EECF-FD18-5347-B072-7E69E19100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24685" y="3196772"/>
                <a:ext cx="319314" cy="660400"/>
              </a:xfrm>
              <a:prstGeom prst="line">
                <a:avLst/>
              </a:prstGeom>
              <a:ln>
                <a:solidFill>
                  <a:srgbClr val="E5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66E2A1E-6DD9-204B-A229-167DC5A94E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50628" y="2300515"/>
                <a:ext cx="319314" cy="660400"/>
              </a:xfrm>
              <a:prstGeom prst="line">
                <a:avLst/>
              </a:prstGeom>
              <a:ln>
                <a:solidFill>
                  <a:srgbClr val="E5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01DCC17-9A90-F344-B6B2-C60C227D91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9943" y="2304143"/>
                <a:ext cx="1103086" cy="351972"/>
              </a:xfrm>
              <a:prstGeom prst="line">
                <a:avLst/>
              </a:prstGeom>
              <a:ln>
                <a:solidFill>
                  <a:srgbClr val="E5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6E1351B-3B7F-7D4B-A653-C85D5D5B92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8171" y="2852057"/>
                <a:ext cx="315686" cy="105229"/>
              </a:xfrm>
              <a:prstGeom prst="line">
                <a:avLst/>
              </a:prstGeom>
              <a:ln>
                <a:solidFill>
                  <a:srgbClr val="E5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8421D5E-0A67-CD41-B747-243B9EAD38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3372" y="2960914"/>
                <a:ext cx="1103086" cy="351972"/>
              </a:xfrm>
              <a:prstGeom prst="line">
                <a:avLst/>
              </a:prstGeom>
              <a:ln>
                <a:solidFill>
                  <a:srgbClr val="E5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361DD59-93A9-A14C-AF1E-8D9B70E2D1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17971" y="3508829"/>
                <a:ext cx="1110343" cy="348342"/>
              </a:xfrm>
              <a:prstGeom prst="line">
                <a:avLst/>
              </a:prstGeom>
              <a:ln>
                <a:solidFill>
                  <a:srgbClr val="E5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5D063C1-3555-164D-A357-D8D02ACCF5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6171" y="3015342"/>
                <a:ext cx="576943" cy="185058"/>
              </a:xfrm>
              <a:prstGeom prst="line">
                <a:avLst/>
              </a:prstGeom>
              <a:ln>
                <a:solidFill>
                  <a:srgbClr val="E5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5D71F75-6DEC-D644-8B5C-2592EE8F85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46457" y="2652486"/>
                <a:ext cx="319314" cy="660400"/>
              </a:xfrm>
              <a:prstGeom prst="line">
                <a:avLst/>
              </a:prstGeom>
              <a:ln>
                <a:solidFill>
                  <a:srgbClr val="E56C0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C19CEA4-6B38-EB44-96E3-7E5C23B811D5}"/>
              </a:ext>
            </a:extLst>
          </p:cNvPr>
          <p:cNvCxnSpPr>
            <a:cxnSpLocks/>
          </p:cNvCxnSpPr>
          <p:nvPr/>
        </p:nvCxnSpPr>
        <p:spPr>
          <a:xfrm flipV="1">
            <a:off x="3243387" y="3145610"/>
            <a:ext cx="0" cy="40724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1DE1033-0678-2645-8A7E-D06768201DE5}"/>
              </a:ext>
            </a:extLst>
          </p:cNvPr>
          <p:cNvCxnSpPr>
            <a:cxnSpLocks/>
          </p:cNvCxnSpPr>
          <p:nvPr/>
        </p:nvCxnSpPr>
        <p:spPr>
          <a:xfrm flipV="1">
            <a:off x="3907099" y="3405232"/>
            <a:ext cx="276105" cy="393292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8BDA20D-EBDA-1042-9698-F2BF46F0EF63}"/>
              </a:ext>
            </a:extLst>
          </p:cNvPr>
          <p:cNvCxnSpPr>
            <a:cxnSpLocks/>
          </p:cNvCxnSpPr>
          <p:nvPr/>
        </p:nvCxnSpPr>
        <p:spPr>
          <a:xfrm>
            <a:off x="3524615" y="2748344"/>
            <a:ext cx="665904" cy="25624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BE74A0C-A5EB-AF47-A4C3-654E512DD79E}"/>
              </a:ext>
            </a:extLst>
          </p:cNvPr>
          <p:cNvCxnSpPr>
            <a:cxnSpLocks/>
          </p:cNvCxnSpPr>
          <p:nvPr/>
        </p:nvCxnSpPr>
        <p:spPr>
          <a:xfrm>
            <a:off x="3562664" y="3161860"/>
            <a:ext cx="104954" cy="45913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4EE23CB-AD40-0744-9EEF-8ECAE199DE20}"/>
              </a:ext>
            </a:extLst>
          </p:cNvPr>
          <p:cNvCxnSpPr>
            <a:cxnSpLocks/>
          </p:cNvCxnSpPr>
          <p:nvPr/>
        </p:nvCxnSpPr>
        <p:spPr>
          <a:xfrm>
            <a:off x="3254339" y="3146036"/>
            <a:ext cx="665904" cy="25624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C17CE73-E655-AE43-BE10-281742BB27B6}"/>
              </a:ext>
            </a:extLst>
          </p:cNvPr>
          <p:cNvCxnSpPr>
            <a:cxnSpLocks/>
          </p:cNvCxnSpPr>
          <p:nvPr/>
        </p:nvCxnSpPr>
        <p:spPr>
          <a:xfrm>
            <a:off x="3239005" y="3544925"/>
            <a:ext cx="670284" cy="253598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1F04C24-0445-5043-BDCD-5C82DBD99770}"/>
              </a:ext>
            </a:extLst>
          </p:cNvPr>
          <p:cNvCxnSpPr>
            <a:cxnSpLocks/>
          </p:cNvCxnSpPr>
          <p:nvPr/>
        </p:nvCxnSpPr>
        <p:spPr>
          <a:xfrm>
            <a:off x="3707840" y="3222400"/>
            <a:ext cx="476866" cy="182088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3FE4E85-D526-2840-9DBA-7E7CCE6A2F84}"/>
              </a:ext>
            </a:extLst>
          </p:cNvPr>
          <p:cNvCxnSpPr>
            <a:cxnSpLocks/>
          </p:cNvCxnSpPr>
          <p:nvPr/>
        </p:nvCxnSpPr>
        <p:spPr>
          <a:xfrm flipV="1">
            <a:off x="3904022" y="3396700"/>
            <a:ext cx="0" cy="40724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7AE5446-B0D3-A44F-9530-BBDED24622C7}"/>
              </a:ext>
            </a:extLst>
          </p:cNvPr>
          <p:cNvCxnSpPr>
            <a:cxnSpLocks/>
          </p:cNvCxnSpPr>
          <p:nvPr/>
        </p:nvCxnSpPr>
        <p:spPr>
          <a:xfrm flipV="1">
            <a:off x="4181926" y="2998125"/>
            <a:ext cx="0" cy="40724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BCCAD2F-BC7C-0D49-BF18-197B15775B4E}"/>
              </a:ext>
            </a:extLst>
          </p:cNvPr>
          <p:cNvCxnSpPr>
            <a:cxnSpLocks/>
          </p:cNvCxnSpPr>
          <p:nvPr/>
        </p:nvCxnSpPr>
        <p:spPr>
          <a:xfrm flipV="1">
            <a:off x="3529824" y="2744598"/>
            <a:ext cx="0" cy="40724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1445638-EFAE-D34F-B382-351CD40E9DEE}"/>
              </a:ext>
            </a:extLst>
          </p:cNvPr>
          <p:cNvCxnSpPr>
            <a:cxnSpLocks/>
          </p:cNvCxnSpPr>
          <p:nvPr/>
        </p:nvCxnSpPr>
        <p:spPr>
          <a:xfrm flipV="1">
            <a:off x="3905881" y="3001782"/>
            <a:ext cx="276105" cy="393292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4EFEF69-2181-ED4D-BC24-DB2258DC296C}"/>
              </a:ext>
            </a:extLst>
          </p:cNvPr>
          <p:cNvCxnSpPr>
            <a:cxnSpLocks/>
          </p:cNvCxnSpPr>
          <p:nvPr/>
        </p:nvCxnSpPr>
        <p:spPr>
          <a:xfrm flipV="1">
            <a:off x="3247683" y="2747036"/>
            <a:ext cx="280981" cy="392073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40B9D830-84E1-7349-9AE6-2CF59C57EB01}"/>
              </a:ext>
            </a:extLst>
          </p:cNvPr>
          <p:cNvCxnSpPr>
            <a:cxnSpLocks/>
          </p:cNvCxnSpPr>
          <p:nvPr/>
        </p:nvCxnSpPr>
        <p:spPr>
          <a:xfrm flipV="1">
            <a:off x="3242808" y="3229714"/>
            <a:ext cx="231007" cy="317722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658D17EC-E545-B843-BF1E-0B895E1C1A80}"/>
              </a:ext>
            </a:extLst>
          </p:cNvPr>
          <p:cNvSpPr txBox="1"/>
          <p:nvPr/>
        </p:nvSpPr>
        <p:spPr>
          <a:xfrm>
            <a:off x="1637025" y="5865750"/>
            <a:ext cx="9450223" cy="48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n</a:t>
            </a:r>
            <a:r>
              <a:rPr lang="en-US" sz="1400" baseline="-25000" dirty="0"/>
              <a:t>e</a:t>
            </a:r>
            <a:r>
              <a:rPr lang="en-US" sz="1400" dirty="0"/>
              <a:t>=10</a:t>
            </a:r>
            <a:r>
              <a:rPr lang="en-US" sz="1400" baseline="30000" dirty="0"/>
              <a:t>19</a:t>
            </a:r>
            <a:r>
              <a:rPr lang="en-US" sz="1400" dirty="0"/>
              <a:t>/cc, acceleration~100 MeV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Details of simulations: J.-L. </a:t>
            </a:r>
            <a:r>
              <a:rPr lang="en-US" sz="1400" dirty="0" err="1"/>
              <a:t>Vay</a:t>
            </a:r>
            <a:r>
              <a:rPr lang="en-US" sz="1400" dirty="0"/>
              <a:t> et al, NIM A, 909, 486-479 (2018) </a:t>
            </a:r>
            <a:r>
              <a:rPr lang="en-US" sz="1400" dirty="0">
                <a:hlinkClick r:id="rId8"/>
              </a:rPr>
              <a:t>https://doi.org/10.1016/j.nima.2018.01.035</a:t>
            </a:r>
            <a:r>
              <a:rPr lang="en-US" sz="1400" dirty="0"/>
              <a:t>  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8CC4FA8-5396-414D-AABD-3700B4A999C6}"/>
              </a:ext>
            </a:extLst>
          </p:cNvPr>
          <p:cNvGrpSpPr/>
          <p:nvPr/>
        </p:nvGrpSpPr>
        <p:grpSpPr>
          <a:xfrm>
            <a:off x="163286" y="598715"/>
            <a:ext cx="10994571" cy="54427"/>
            <a:chOff x="195943" y="1001487"/>
            <a:chExt cx="10994571" cy="5442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B195AB1-B5C6-1A40-A511-F2F2CADE3A2B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7F0AD9F-036E-784B-8970-CD49A5100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D61BA5B-03AB-A94E-B087-4D041D89D0CB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35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68559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utput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4126" y="745707"/>
            <a:ext cx="4838654" cy="4838654"/>
          </a:xfrm>
          <a:prstGeom prst="rect">
            <a:avLst/>
          </a:prstGeom>
        </p:spPr>
      </p:pic>
      <p:pic>
        <p:nvPicPr>
          <p:cNvPr id="3" name="LWFA_smal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113" y="745707"/>
            <a:ext cx="4838654" cy="483865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D761727-B937-DE43-AC50-1754F9EE69D4}"/>
              </a:ext>
            </a:extLst>
          </p:cNvPr>
          <p:cNvGrpSpPr>
            <a:grpSpLocks noChangeAspect="1"/>
          </p:cNvGrpSpPr>
          <p:nvPr/>
        </p:nvGrpSpPr>
        <p:grpSpPr>
          <a:xfrm>
            <a:off x="5135543" y="734821"/>
            <a:ext cx="1893808" cy="826000"/>
            <a:chOff x="3305927" y="1782291"/>
            <a:chExt cx="2994005" cy="85198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FF4C94D-B5DB-C94D-B284-8E316BA67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927" y="1782291"/>
              <a:ext cx="2994005" cy="6077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AF46900-6497-3348-9C11-0B4E7C07C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927" y="2390038"/>
              <a:ext cx="1038301" cy="24423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DBF7483-A3C4-D54A-B350-E9AD52BB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237" y="2390038"/>
              <a:ext cx="1956695" cy="244239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63F0D2F-606F-2845-B556-2D8378D6574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190" y="4673444"/>
            <a:ext cx="1890510" cy="127033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F63067A-A404-E34E-99BE-59D01DBA38AC}"/>
              </a:ext>
            </a:extLst>
          </p:cNvPr>
          <p:cNvSpPr/>
          <p:nvPr/>
        </p:nvSpPr>
        <p:spPr>
          <a:xfrm>
            <a:off x="1035362" y="747854"/>
            <a:ext cx="1988703" cy="40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9" b="1" dirty="0">
                <a:solidFill>
                  <a:schemeClr val="bg2">
                    <a:lumMod val="90000"/>
                  </a:schemeClr>
                </a:solidFill>
              </a:rPr>
              <a:t>Laser driven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072D157-48BE-B54D-B4BA-7346935D7B55}"/>
              </a:ext>
            </a:extLst>
          </p:cNvPr>
          <p:cNvSpPr/>
          <p:nvPr/>
        </p:nvSpPr>
        <p:spPr>
          <a:xfrm>
            <a:off x="7793944" y="745707"/>
            <a:ext cx="3362084" cy="40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999" b="1" dirty="0">
                <a:solidFill>
                  <a:schemeClr val="bg2">
                    <a:lumMod val="90000"/>
                  </a:schemeClr>
                </a:solidFill>
              </a:rPr>
              <a:t>Particle  beam driven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EA65ED-71DE-3543-B4C3-C8F784238766}"/>
              </a:ext>
            </a:extLst>
          </p:cNvPr>
          <p:cNvSpPr/>
          <p:nvPr/>
        </p:nvSpPr>
        <p:spPr>
          <a:xfrm>
            <a:off x="4421810" y="1873523"/>
            <a:ext cx="1988703" cy="33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Witness beam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61E382D-E202-2946-8916-5B6A3DB5CED1}"/>
              </a:ext>
            </a:extLst>
          </p:cNvPr>
          <p:cNvCxnSpPr>
            <a:cxnSpLocks/>
          </p:cNvCxnSpPr>
          <p:nvPr/>
        </p:nvCxnSpPr>
        <p:spPr>
          <a:xfrm flipH="1">
            <a:off x="3762690" y="2160918"/>
            <a:ext cx="1701234" cy="103954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46C46C00-77BE-5945-9277-ED70AAB50636}"/>
              </a:ext>
            </a:extLst>
          </p:cNvPr>
          <p:cNvSpPr/>
          <p:nvPr/>
        </p:nvSpPr>
        <p:spPr>
          <a:xfrm>
            <a:off x="6483954" y="4459389"/>
            <a:ext cx="1988703" cy="33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85000"/>
                  </a:schemeClr>
                </a:solidFill>
              </a:rPr>
              <a:t>Driver beam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91B7140-082B-AF44-8FFD-EBCC80B4A565}"/>
              </a:ext>
            </a:extLst>
          </p:cNvPr>
          <p:cNvCxnSpPr>
            <a:cxnSpLocks/>
          </p:cNvCxnSpPr>
          <p:nvPr/>
        </p:nvCxnSpPr>
        <p:spPr>
          <a:xfrm flipH="1" flipV="1">
            <a:off x="5135544" y="3621510"/>
            <a:ext cx="2342300" cy="84415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79FC75E-59BB-C144-AF73-D2BD2CAB2FC8}"/>
              </a:ext>
            </a:extLst>
          </p:cNvPr>
          <p:cNvCxnSpPr>
            <a:cxnSpLocks/>
          </p:cNvCxnSpPr>
          <p:nvPr/>
        </p:nvCxnSpPr>
        <p:spPr>
          <a:xfrm flipV="1">
            <a:off x="7478305" y="3798605"/>
            <a:ext cx="1762876" cy="66078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E476363-55DA-C64D-A6D0-7399A2DEA8D1}"/>
              </a:ext>
            </a:extLst>
          </p:cNvPr>
          <p:cNvCxnSpPr>
            <a:cxnSpLocks/>
          </p:cNvCxnSpPr>
          <p:nvPr/>
        </p:nvCxnSpPr>
        <p:spPr>
          <a:xfrm flipH="1" flipV="1">
            <a:off x="8252075" y="4594627"/>
            <a:ext cx="945807" cy="61582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1088723-E22B-344B-9514-6547649FD3A0}"/>
              </a:ext>
            </a:extLst>
          </p:cNvPr>
          <p:cNvCxnSpPr>
            <a:cxnSpLocks/>
          </p:cNvCxnSpPr>
          <p:nvPr/>
        </p:nvCxnSpPr>
        <p:spPr>
          <a:xfrm flipV="1">
            <a:off x="2605925" y="4070273"/>
            <a:ext cx="699752" cy="105977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33E8799-40CC-6E4D-9E39-301599EC0374}"/>
              </a:ext>
            </a:extLst>
          </p:cNvPr>
          <p:cNvCxnSpPr>
            <a:cxnSpLocks/>
          </p:cNvCxnSpPr>
          <p:nvPr/>
        </p:nvCxnSpPr>
        <p:spPr>
          <a:xfrm flipV="1">
            <a:off x="8046076" y="2304438"/>
            <a:ext cx="25393" cy="555026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5F8516D-4F69-C643-969F-F439E9B77556}"/>
              </a:ext>
            </a:extLst>
          </p:cNvPr>
          <p:cNvCxnSpPr>
            <a:cxnSpLocks/>
          </p:cNvCxnSpPr>
          <p:nvPr/>
        </p:nvCxnSpPr>
        <p:spPr>
          <a:xfrm flipV="1">
            <a:off x="7726844" y="2852207"/>
            <a:ext cx="319231" cy="660228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06BD996-4CF7-D94F-B685-652B3F7020AB}"/>
              </a:ext>
            </a:extLst>
          </p:cNvPr>
          <p:cNvCxnSpPr>
            <a:cxnSpLocks/>
          </p:cNvCxnSpPr>
          <p:nvPr/>
        </p:nvCxnSpPr>
        <p:spPr>
          <a:xfrm flipV="1">
            <a:off x="8822388" y="3309290"/>
            <a:ext cx="25393" cy="555026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48A630B-DCDF-BC42-92DD-FB343217D014}"/>
              </a:ext>
            </a:extLst>
          </p:cNvPr>
          <p:cNvCxnSpPr>
            <a:cxnSpLocks/>
          </p:cNvCxnSpPr>
          <p:nvPr/>
        </p:nvCxnSpPr>
        <p:spPr>
          <a:xfrm flipV="1">
            <a:off x="9137991" y="2645435"/>
            <a:ext cx="25393" cy="555026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00F8524-69A7-0948-A1D9-A49517453ECA}"/>
              </a:ext>
            </a:extLst>
          </p:cNvPr>
          <p:cNvCxnSpPr>
            <a:cxnSpLocks/>
          </p:cNvCxnSpPr>
          <p:nvPr/>
        </p:nvCxnSpPr>
        <p:spPr>
          <a:xfrm flipV="1">
            <a:off x="7723217" y="2964665"/>
            <a:ext cx="25393" cy="555026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B8793B5-4018-9F44-A534-F74E61B7E2CD}"/>
              </a:ext>
            </a:extLst>
          </p:cNvPr>
          <p:cNvCxnSpPr>
            <a:cxnSpLocks/>
          </p:cNvCxnSpPr>
          <p:nvPr/>
        </p:nvCxnSpPr>
        <p:spPr>
          <a:xfrm flipV="1">
            <a:off x="8822386" y="3196832"/>
            <a:ext cx="319231" cy="660228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BA546D1-A4F8-BF44-94F5-72B8118A1E7B}"/>
              </a:ext>
            </a:extLst>
          </p:cNvPr>
          <p:cNvCxnSpPr>
            <a:cxnSpLocks/>
          </p:cNvCxnSpPr>
          <p:nvPr/>
        </p:nvCxnSpPr>
        <p:spPr>
          <a:xfrm>
            <a:off x="8067841" y="2304436"/>
            <a:ext cx="1102799" cy="35188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8C25C7E-EDC6-9945-A2BE-4D12C49D1AA7}"/>
              </a:ext>
            </a:extLst>
          </p:cNvPr>
          <p:cNvCxnSpPr>
            <a:cxnSpLocks/>
          </p:cNvCxnSpPr>
          <p:nvPr/>
        </p:nvCxnSpPr>
        <p:spPr>
          <a:xfrm>
            <a:off x="8046075" y="2852208"/>
            <a:ext cx="315604" cy="105202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830EEF1-2D92-2D4C-944F-AC0F4D23157B}"/>
              </a:ext>
            </a:extLst>
          </p:cNvPr>
          <p:cNvCxnSpPr>
            <a:cxnSpLocks/>
          </p:cNvCxnSpPr>
          <p:nvPr/>
        </p:nvCxnSpPr>
        <p:spPr>
          <a:xfrm>
            <a:off x="7741355" y="2961036"/>
            <a:ext cx="1102799" cy="35188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C2843DE-205C-CC4D-AC10-770908999D53}"/>
              </a:ext>
            </a:extLst>
          </p:cNvPr>
          <p:cNvCxnSpPr>
            <a:cxnSpLocks/>
          </p:cNvCxnSpPr>
          <p:nvPr/>
        </p:nvCxnSpPr>
        <p:spPr>
          <a:xfrm>
            <a:off x="7715961" y="3508808"/>
            <a:ext cx="1110054" cy="348251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88905E0-0A64-EE49-8C65-3BF674DC0304}"/>
              </a:ext>
            </a:extLst>
          </p:cNvPr>
          <p:cNvCxnSpPr>
            <a:cxnSpLocks/>
          </p:cNvCxnSpPr>
          <p:nvPr/>
        </p:nvCxnSpPr>
        <p:spPr>
          <a:xfrm>
            <a:off x="8553943" y="3015450"/>
            <a:ext cx="576793" cy="185010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99D812A-F33A-7845-8A1C-430C279215EE}"/>
              </a:ext>
            </a:extLst>
          </p:cNvPr>
          <p:cNvCxnSpPr>
            <a:cxnSpLocks/>
          </p:cNvCxnSpPr>
          <p:nvPr/>
        </p:nvCxnSpPr>
        <p:spPr>
          <a:xfrm flipV="1">
            <a:off x="8844153" y="2652688"/>
            <a:ext cx="319231" cy="660228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973F170-2162-0843-817D-3483BACB0317}"/>
              </a:ext>
            </a:extLst>
          </p:cNvPr>
          <p:cNvCxnSpPr>
            <a:cxnSpLocks/>
          </p:cNvCxnSpPr>
          <p:nvPr/>
        </p:nvCxnSpPr>
        <p:spPr>
          <a:xfrm>
            <a:off x="5463923" y="2170216"/>
            <a:ext cx="2815556" cy="81670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3C8B987-D009-FF4A-908B-3C5B0BDC2DAE}"/>
              </a:ext>
            </a:extLst>
          </p:cNvPr>
          <p:cNvCxnSpPr>
            <a:cxnSpLocks/>
          </p:cNvCxnSpPr>
          <p:nvPr/>
        </p:nvCxnSpPr>
        <p:spPr>
          <a:xfrm flipV="1">
            <a:off x="7748609" y="2300809"/>
            <a:ext cx="319231" cy="660228"/>
          </a:xfrm>
          <a:prstGeom prst="line">
            <a:avLst/>
          </a:prstGeom>
          <a:ln>
            <a:solidFill>
              <a:srgbClr val="E5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6885FC66-7903-E846-9448-3BC48BB8AB7B}"/>
              </a:ext>
            </a:extLst>
          </p:cNvPr>
          <p:cNvSpPr txBox="1"/>
          <p:nvPr/>
        </p:nvSpPr>
        <p:spPr>
          <a:xfrm>
            <a:off x="893446" y="5580478"/>
            <a:ext cx="2220351" cy="258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Movies by </a:t>
            </a:r>
            <a:r>
              <a:rPr lang="en-US" sz="1200" dirty="0" err="1"/>
              <a:t>Maxence</a:t>
            </a:r>
            <a:r>
              <a:rPr lang="en-US" sz="1200" dirty="0"/>
              <a:t> </a:t>
            </a:r>
            <a:r>
              <a:rPr lang="en-US" sz="1200" dirty="0" err="1"/>
              <a:t>Thevenet</a:t>
            </a:r>
            <a:endParaRPr lang="en-US" sz="12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62AC58E-1B33-9A46-86F1-2296A4DC5D65}"/>
              </a:ext>
            </a:extLst>
          </p:cNvPr>
          <p:cNvSpPr txBox="1"/>
          <p:nvPr/>
        </p:nvSpPr>
        <p:spPr>
          <a:xfrm>
            <a:off x="1637025" y="5865750"/>
            <a:ext cx="9450223" cy="48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n</a:t>
            </a:r>
            <a:r>
              <a:rPr lang="en-US" sz="1400" baseline="-25000" dirty="0"/>
              <a:t>e</a:t>
            </a:r>
            <a:r>
              <a:rPr lang="en-US" sz="1400" dirty="0"/>
              <a:t>=10</a:t>
            </a:r>
            <a:r>
              <a:rPr lang="en-US" sz="1400" baseline="30000" dirty="0"/>
              <a:t>19</a:t>
            </a:r>
            <a:r>
              <a:rPr lang="en-US" sz="1400" dirty="0"/>
              <a:t>/cc, acceleration~100 MeV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Details of simulations: J.-L. </a:t>
            </a:r>
            <a:r>
              <a:rPr lang="en-US" sz="1400" dirty="0" err="1"/>
              <a:t>Vay</a:t>
            </a:r>
            <a:r>
              <a:rPr lang="en-US" sz="1400" dirty="0"/>
              <a:t> et al, NIM A, 909, 486-479 (2018) </a:t>
            </a:r>
            <a:r>
              <a:rPr lang="en-US" sz="1400" dirty="0">
                <a:hlinkClick r:id="rId12"/>
              </a:rPr>
              <a:t>https://doi.org/10.1016/j.nima.2018.01.035</a:t>
            </a:r>
            <a:r>
              <a:rPr lang="en-US" sz="1400" dirty="0"/>
              <a:t>   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703F1AC2-517D-2641-8013-FF926638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" y="66209"/>
            <a:ext cx="12185651" cy="660228"/>
          </a:xfrm>
          <a:noFill/>
        </p:spPr>
        <p:txBody>
          <a:bodyPr>
            <a:normAutofit/>
          </a:bodyPr>
          <a:lstStyle/>
          <a:p>
            <a:pPr>
              <a:spcBef>
                <a:spcPts val="1799"/>
              </a:spcBef>
            </a:pPr>
            <a:r>
              <a:rPr lang="en-US" dirty="0"/>
              <a:t>Movies from 3-D </a:t>
            </a:r>
            <a:r>
              <a:rPr lang="en-US" dirty="0" err="1"/>
              <a:t>WarpX</a:t>
            </a:r>
            <a:r>
              <a:rPr lang="en-US" dirty="0"/>
              <a:t> simulations with mesh refinement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7735064-4CB3-9247-A5CD-4FB4209AC1B9}"/>
              </a:ext>
            </a:extLst>
          </p:cNvPr>
          <p:cNvGrpSpPr/>
          <p:nvPr/>
        </p:nvGrpSpPr>
        <p:grpSpPr>
          <a:xfrm>
            <a:off x="163286" y="598715"/>
            <a:ext cx="10994571" cy="54427"/>
            <a:chOff x="195943" y="1001487"/>
            <a:chExt cx="10994571" cy="5442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9D765A-D551-0B4C-9E91-85D013370542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8F6CC2-F3C6-9748-9FE9-1B5EC8197AF7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C97B8384-D387-1F4B-8A32-9915DBAC4DC5}"/>
              </a:ext>
            </a:extLst>
          </p:cNvPr>
          <p:cNvSpPr/>
          <p:nvPr/>
        </p:nvSpPr>
        <p:spPr>
          <a:xfrm>
            <a:off x="1035362" y="5214633"/>
            <a:ext cx="3003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Longitudinal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FFFF00"/>
                </a:solidFill>
              </a:rPr>
              <a:t>electric </a:t>
            </a:r>
            <a:r>
              <a:rPr lang="en-US" sz="1600" b="1" dirty="0">
                <a:solidFill>
                  <a:schemeClr val="bg1"/>
                </a:solidFill>
              </a:rPr>
              <a:t>fields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FCE2E2C-EB91-8D46-A8CC-8325DF263F2C}"/>
              </a:ext>
            </a:extLst>
          </p:cNvPr>
          <p:cNvSpPr/>
          <p:nvPr/>
        </p:nvSpPr>
        <p:spPr>
          <a:xfrm>
            <a:off x="8349343" y="5210453"/>
            <a:ext cx="29903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Longitudinal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FFFF00"/>
                </a:solidFill>
              </a:rPr>
              <a:t>electric </a:t>
            </a:r>
            <a:r>
              <a:rPr lang="en-US" sz="1600" b="1" dirty="0">
                <a:solidFill>
                  <a:schemeClr val="bg1"/>
                </a:solidFill>
              </a:rPr>
              <a:t>fields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EE4D6C8-CB68-B444-92E0-3D67FF49382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36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073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8325" y="770177"/>
            <a:ext cx="9141619" cy="59954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25" y="1385696"/>
            <a:ext cx="9141619" cy="4171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01"/>
            <a:ext cx="12187238" cy="6811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Plan for </a:t>
            </a:r>
            <a:r>
              <a:rPr lang="en-US" dirty="0" err="1"/>
              <a:t>Exascale</a:t>
            </a:r>
            <a:r>
              <a:rPr lang="en-US" dirty="0"/>
              <a:t> project </a:t>
            </a:r>
            <a:r>
              <a:rPr lang="en-US" dirty="0" err="1"/>
              <a:t>WarpX</a:t>
            </a:r>
            <a:r>
              <a:rPr lang="en-US" dirty="0"/>
              <a:t> for existing ECP project &amp; beyond</a:t>
            </a:r>
            <a:br>
              <a:rPr lang="en-US" dirty="0"/>
            </a:br>
            <a:r>
              <a:rPr lang="en-US" sz="1999" dirty="0"/>
              <a:t>From initial code coupling to ensemble of multi-GeV stages</a:t>
            </a:r>
          </a:p>
        </p:txBody>
      </p:sp>
      <p:sp>
        <p:nvSpPr>
          <p:cNvPr id="5" name="Up Arrow 4"/>
          <p:cNvSpPr/>
          <p:nvPr/>
        </p:nvSpPr>
        <p:spPr>
          <a:xfrm rot="3418565">
            <a:off x="4938597" y="-1569200"/>
            <a:ext cx="263268" cy="10651772"/>
          </a:xfrm>
          <a:prstGeom prst="upArrow">
            <a:avLst>
              <a:gd name="adj1" fmla="val 50000"/>
              <a:gd name="adj2" fmla="val 193313"/>
            </a:avLst>
          </a:prstGeom>
          <a:gradFill>
            <a:gsLst>
              <a:gs pos="0">
                <a:srgbClr val="4895F0"/>
              </a:gs>
              <a:gs pos="100000">
                <a:srgbClr val="C8494B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507976" y="1999266"/>
            <a:ext cx="5288130" cy="276999"/>
            <a:chOff x="2341937" y="2075738"/>
            <a:chExt cx="5289507" cy="27707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TextBox 15"/>
            <p:cNvSpPr txBox="1"/>
            <p:nvPr/>
          </p:nvSpPr>
          <p:spPr>
            <a:xfrm>
              <a:off x="2341937" y="2075738"/>
              <a:ext cx="4734910" cy="2770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1F497D"/>
                  </a:solidFill>
                  <a:latin typeface="Franklin Gothic Medium"/>
                  <a:cs typeface=""/>
                </a:rPr>
                <a:t>Modeling chain of 20-50 multi-GeV-scale plasma accelerator stages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72527" y="2075738"/>
              <a:ext cx="558917" cy="276999"/>
            </a:xfrm>
            <a:prstGeom prst="rect">
              <a:avLst/>
            </a:prstGeom>
            <a:solidFill>
              <a:srgbClr val="1F497D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Franklin Gothic Medium"/>
                  <a:cs typeface=""/>
                </a:rPr>
                <a:t>2022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3036" y="6351807"/>
            <a:ext cx="3515543" cy="277267"/>
            <a:chOff x="114711" y="6290709"/>
            <a:chExt cx="3516458" cy="27734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TextBox 6"/>
            <p:cNvSpPr txBox="1"/>
            <p:nvPr/>
          </p:nvSpPr>
          <p:spPr>
            <a:xfrm>
              <a:off x="673628" y="6290977"/>
              <a:ext cx="2957541" cy="277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9BBB59">
                      <a:lumMod val="50000"/>
                    </a:srgbClr>
                  </a:solidFill>
                  <a:latin typeface="Franklin Gothic Medium"/>
                  <a:cs typeface=""/>
                </a:rPr>
                <a:t>Initial coupling of </a:t>
              </a:r>
              <a:r>
                <a:rPr lang="en-US" sz="1200" dirty="0" err="1">
                  <a:solidFill>
                    <a:srgbClr val="9BBB59">
                      <a:lumMod val="50000"/>
                    </a:srgbClr>
                  </a:solidFill>
                  <a:latin typeface="Franklin Gothic Medium"/>
                  <a:cs typeface=""/>
                </a:rPr>
                <a:t>WarpX+AMReX+PICSAR</a:t>
              </a:r>
              <a:endParaRPr lang="en-US" sz="1200" dirty="0">
                <a:solidFill>
                  <a:srgbClr val="9BBB59">
                    <a:lumMod val="50000"/>
                  </a:srgbClr>
                </a:solidFill>
                <a:latin typeface="Franklin Gothic Medium"/>
                <a:cs typeface="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4711" y="6290709"/>
              <a:ext cx="558917" cy="276999"/>
            </a:xfrm>
            <a:prstGeom prst="rect">
              <a:avLst/>
            </a:prstGeom>
            <a:solidFill>
              <a:srgbClr val="1F497D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Franklin Gothic Medium"/>
                  <a:cs typeface=""/>
                </a:rPr>
                <a:t>2016</a:t>
              </a:r>
              <a:endParaRPr lang="en-US" sz="1200" dirty="0">
                <a:solidFill>
                  <a:prstClr val="white"/>
                </a:solidFill>
                <a:latin typeface="Franklin Gothic Medium"/>
                <a:cs typeface="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62116" y="3448837"/>
            <a:ext cx="5207135" cy="277074"/>
            <a:chOff x="17019" y="3437601"/>
            <a:chExt cx="5208491" cy="277146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TextBox 13"/>
            <p:cNvSpPr txBox="1"/>
            <p:nvPr/>
          </p:nvSpPr>
          <p:spPr>
            <a:xfrm>
              <a:off x="17019" y="3437675"/>
              <a:ext cx="4649573" cy="277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1F497D"/>
                  </a:solidFill>
                  <a:latin typeface="Franklin Gothic Medium"/>
                  <a:cs typeface=""/>
                </a:rPr>
                <a:t>Modeling chain of 5-10 multi-GeV-scale plasma accelerator stages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6593" y="3437601"/>
              <a:ext cx="558917" cy="276999"/>
            </a:xfrm>
            <a:prstGeom prst="rect">
              <a:avLst/>
            </a:prstGeom>
            <a:solidFill>
              <a:srgbClr val="1F497D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Franklin Gothic Medium"/>
                  <a:cs typeface=""/>
                </a:rPr>
                <a:t>2020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870493" y="4679292"/>
            <a:ext cx="9318332" cy="840230"/>
            <a:chOff x="2869652" y="4679616"/>
            <a:chExt cx="9320759" cy="840449"/>
          </a:xfrm>
        </p:grpSpPr>
        <p:grpSp>
          <p:nvGrpSpPr>
            <p:cNvPr id="29" name="Group 28"/>
            <p:cNvGrpSpPr/>
            <p:nvPr/>
          </p:nvGrpSpPr>
          <p:grpSpPr>
            <a:xfrm>
              <a:off x="2869652" y="4844435"/>
              <a:ext cx="4670472" cy="280822"/>
              <a:chOff x="2462808" y="4949506"/>
              <a:chExt cx="4670472" cy="28082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TextBox 11"/>
              <p:cNvSpPr txBox="1"/>
              <p:nvPr/>
            </p:nvSpPr>
            <p:spPr>
              <a:xfrm>
                <a:off x="3021725" y="4953257"/>
                <a:ext cx="4111555" cy="277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Modeling a single multi-GeV-scale plasma accelerator stage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462808" y="4949506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Franklin Gothic Medium"/>
                    <a:cs typeface=""/>
                  </a:rPr>
                  <a:t>2018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9998126" y="4679616"/>
              <a:ext cx="2192285" cy="84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Open source release 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to community.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9562616" y="4980791"/>
              <a:ext cx="603360" cy="118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435510" y="2171214"/>
            <a:ext cx="10861851" cy="775428"/>
            <a:chOff x="1434295" y="2170879"/>
            <a:chExt cx="10864680" cy="775629"/>
          </a:xfrm>
        </p:grpSpPr>
        <p:grpSp>
          <p:nvGrpSpPr>
            <p:cNvPr id="32" name="Group 31"/>
            <p:cNvGrpSpPr/>
            <p:nvPr/>
          </p:nvGrpSpPr>
          <p:grpSpPr>
            <a:xfrm>
              <a:off x="1434295" y="2669437"/>
              <a:ext cx="5275368" cy="277071"/>
              <a:chOff x="1169342" y="2736007"/>
              <a:chExt cx="5275368" cy="277071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TextBox 14"/>
              <p:cNvSpPr txBox="1"/>
              <p:nvPr/>
            </p:nvSpPr>
            <p:spPr>
              <a:xfrm>
                <a:off x="1169342" y="2736007"/>
                <a:ext cx="4716452" cy="277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Modeling chain of 10-20 multi-GeV-scale plasma accelerator stages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885793" y="2736007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Franklin Gothic Medium"/>
                    <a:cs typeface=""/>
                  </a:rPr>
                  <a:t>2021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0106690" y="2170879"/>
              <a:ext cx="2192285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A21 ANL</a:t>
              </a:r>
              <a:r>
                <a:rPr lang="mr-IN" b="1" dirty="0">
                  <a:solidFill>
                    <a:srgbClr val="C00000"/>
                  </a:solidFill>
                </a:rPr>
                <a:t>–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1  </a:t>
              </a:r>
              <a:r>
                <a:rPr lang="en-US" b="1" dirty="0" err="1">
                  <a:solidFill>
                    <a:srgbClr val="C00000"/>
                  </a:solidFill>
                </a:rPr>
                <a:t>ExaFlops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9570013" y="2465691"/>
              <a:ext cx="603360" cy="118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858986" y="1147213"/>
            <a:ext cx="9426680" cy="840230"/>
            <a:chOff x="2858143" y="1146617"/>
            <a:chExt cx="9429136" cy="840449"/>
          </a:xfrm>
        </p:grpSpPr>
        <p:grpSp>
          <p:nvGrpSpPr>
            <p:cNvPr id="34" name="Group 33"/>
            <p:cNvGrpSpPr/>
            <p:nvPr/>
          </p:nvGrpSpPr>
          <p:grpSpPr>
            <a:xfrm>
              <a:off x="2858143" y="1219421"/>
              <a:ext cx="6061082" cy="277071"/>
              <a:chOff x="2771866" y="1360135"/>
              <a:chExt cx="6061082" cy="277071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TextBox 16"/>
              <p:cNvSpPr txBox="1"/>
              <p:nvPr/>
            </p:nvSpPr>
            <p:spPr>
              <a:xfrm>
                <a:off x="2771866" y="1360135"/>
                <a:ext cx="5502165" cy="277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953636"/>
                    </a:solidFill>
                    <a:latin typeface="Franklin Gothic Medium"/>
                    <a:cs typeface=""/>
                  </a:rPr>
                  <a:t>Modeling ensemble of chain of 10s of multi-GeV-scale plasma accelerator stages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274031" y="1360200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prstClr val="white"/>
                    </a:solidFill>
                    <a:latin typeface="Franklin Gothic Medium"/>
                    <a:cs typeface=""/>
                  </a:rPr>
                  <a:t>2023</a:t>
                </a:r>
                <a:endParaRPr lang="en-US" sz="1200" dirty="0">
                  <a:solidFill>
                    <a:prstClr val="white"/>
                  </a:solidFill>
                  <a:latin typeface="Franklin Gothic Medium"/>
                  <a:cs typeface=""/>
                </a:endParaRPr>
              </a:p>
            </p:txBody>
          </p:sp>
        </p:grpSp>
        <p:cxnSp>
          <p:nvCxnSpPr>
            <p:cNvPr id="53" name="Straight Arrow Connector 52"/>
            <p:cNvCxnSpPr/>
            <p:nvPr/>
          </p:nvCxnSpPr>
          <p:spPr>
            <a:xfrm flipH="1">
              <a:off x="9570013" y="1412071"/>
              <a:ext cx="603360" cy="118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9819884" y="1146617"/>
              <a:ext cx="2467395" cy="84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ORNL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1.5-3 </a:t>
              </a:r>
              <a:r>
                <a:rPr lang="en-US" b="1" dirty="0" err="1">
                  <a:solidFill>
                    <a:srgbClr val="C00000"/>
                  </a:solidFill>
                </a:rPr>
                <a:t>ExaFlop</a:t>
              </a:r>
              <a:r>
                <a:rPr lang="en-US" b="1" dirty="0">
                  <a:solidFill>
                    <a:srgbClr val="C00000"/>
                  </a:solidFill>
                </a:rPr>
                <a:t> system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F2548DD-1E05-1545-86AF-8F89BC7EABFE}"/>
              </a:ext>
            </a:extLst>
          </p:cNvPr>
          <p:cNvGrpSpPr/>
          <p:nvPr/>
        </p:nvGrpSpPr>
        <p:grpSpPr>
          <a:xfrm>
            <a:off x="9524108" y="376569"/>
            <a:ext cx="2109136" cy="477382"/>
            <a:chOff x="9525000" y="375774"/>
            <a:chExt cx="2109685" cy="47750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4885D7E-EF39-7C43-A2E1-1C4017C60C43}"/>
                </a:ext>
              </a:extLst>
            </p:cNvPr>
            <p:cNvGrpSpPr/>
            <p:nvPr/>
          </p:nvGrpSpPr>
          <p:grpSpPr>
            <a:xfrm>
              <a:off x="9849534" y="375774"/>
              <a:ext cx="1785151" cy="277000"/>
              <a:chOff x="8274031" y="1360199"/>
              <a:chExt cx="1785151" cy="277000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8C0188D-6A50-154B-BEDC-8A1D84ACBBAA}"/>
                  </a:ext>
                </a:extLst>
              </p:cNvPr>
              <p:cNvSpPr txBox="1"/>
              <p:nvPr/>
            </p:nvSpPr>
            <p:spPr>
              <a:xfrm>
                <a:off x="8832948" y="1360199"/>
                <a:ext cx="1226234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953636"/>
                    </a:solidFill>
                    <a:latin typeface="Franklin Gothic Medium"/>
                    <a:cs typeface=""/>
                  </a:rPr>
                  <a:t>Collider designs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480F4D5-FB9D-0640-9EA9-F6D374A839A2}"/>
                  </a:ext>
                </a:extLst>
              </p:cNvPr>
              <p:cNvSpPr txBox="1"/>
              <p:nvPr/>
            </p:nvSpPr>
            <p:spPr>
              <a:xfrm>
                <a:off x="8274031" y="1360200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Franklin Gothic Medium"/>
                    <a:cs typeface=""/>
                  </a:rPr>
                  <a:t>2030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774E12C-2740-724E-B51B-501AC47BBA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5000" y="652773"/>
              <a:ext cx="324534" cy="20050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423171-FB9A-4241-9FF6-959FE5798F17}"/>
              </a:ext>
            </a:extLst>
          </p:cNvPr>
          <p:cNvGrpSpPr/>
          <p:nvPr/>
        </p:nvGrpSpPr>
        <p:grpSpPr>
          <a:xfrm>
            <a:off x="1751431" y="5458104"/>
            <a:ext cx="9988349" cy="878850"/>
            <a:chOff x="1750298" y="5458631"/>
            <a:chExt cx="9990951" cy="879079"/>
          </a:xfrm>
        </p:grpSpPr>
        <p:grpSp>
          <p:nvGrpSpPr>
            <p:cNvPr id="28" name="Group 27"/>
            <p:cNvGrpSpPr/>
            <p:nvPr/>
          </p:nvGrpSpPr>
          <p:grpSpPr>
            <a:xfrm>
              <a:off x="1750298" y="5627592"/>
              <a:ext cx="5627612" cy="276999"/>
              <a:chOff x="1301414" y="5564211"/>
              <a:chExt cx="5627612" cy="276999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TextBox 10"/>
              <p:cNvSpPr txBox="1"/>
              <p:nvPr/>
            </p:nvSpPr>
            <p:spPr>
              <a:xfrm>
                <a:off x="1860331" y="5564211"/>
                <a:ext cx="5068695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Modeling of single plasma accelerator stage with static mesh refinement 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301414" y="5564211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Franklin Gothic Medium"/>
                    <a:cs typeface=""/>
                  </a:rPr>
                  <a:t>2017</a:t>
                </a: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CD65FB3-E7D9-AC4A-8CEA-DA3472556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48949" y="5458631"/>
              <a:ext cx="1192300" cy="879079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734BC5E-3404-D147-81FC-1CCEC189F53B}"/>
                </a:ext>
              </a:extLst>
            </p:cNvPr>
            <p:cNvCxnSpPr/>
            <p:nvPr/>
          </p:nvCxnSpPr>
          <p:spPr>
            <a:xfrm flipH="1">
              <a:off x="9555102" y="5766090"/>
              <a:ext cx="603360" cy="118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E5D9A6-590A-0040-A2F5-55DE44D29D66}"/>
              </a:ext>
            </a:extLst>
          </p:cNvPr>
          <p:cNvGrpSpPr/>
          <p:nvPr/>
        </p:nvGrpSpPr>
        <p:grpSpPr>
          <a:xfrm>
            <a:off x="3980263" y="4173697"/>
            <a:ext cx="8289820" cy="451000"/>
            <a:chOff x="3981300" y="4173891"/>
            <a:chExt cx="8291980" cy="451118"/>
          </a:xfrm>
        </p:grpSpPr>
        <p:grpSp>
          <p:nvGrpSpPr>
            <p:cNvPr id="30" name="Group 29"/>
            <p:cNvGrpSpPr/>
            <p:nvPr/>
          </p:nvGrpSpPr>
          <p:grpSpPr>
            <a:xfrm>
              <a:off x="3981300" y="4173891"/>
              <a:ext cx="4919492" cy="277071"/>
              <a:chOff x="3620163" y="4277842"/>
              <a:chExt cx="4919492" cy="27707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TextBox 12"/>
              <p:cNvSpPr txBox="1"/>
              <p:nvPr/>
            </p:nvSpPr>
            <p:spPr>
              <a:xfrm>
                <a:off x="4179080" y="4277842"/>
                <a:ext cx="4360575" cy="2770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Modeling chain of 3 multi-GeV-scale plasma accelerator stages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620163" y="4277842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Franklin Gothic Medium"/>
                    <a:cs typeface=""/>
                  </a:rPr>
                  <a:t>2019</a:t>
                </a: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7484671-6A85-9B44-B653-9381D9C2B289}"/>
                </a:ext>
              </a:extLst>
            </p:cNvPr>
            <p:cNvSpPr txBox="1"/>
            <p:nvPr/>
          </p:nvSpPr>
          <p:spPr>
            <a:xfrm>
              <a:off x="10080995" y="4283377"/>
              <a:ext cx="219228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Port to GPUs.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5BD7C5C-B308-E94F-B0B1-0859171BACFB}"/>
                </a:ext>
              </a:extLst>
            </p:cNvPr>
            <p:cNvCxnSpPr/>
            <p:nvPr/>
          </p:nvCxnSpPr>
          <p:spPr>
            <a:xfrm flipH="1">
              <a:off x="9561442" y="4443074"/>
              <a:ext cx="603360" cy="118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E50A23C-CC2B-754D-9AB0-5368856F5E0A}"/>
              </a:ext>
            </a:extLst>
          </p:cNvPr>
          <p:cNvGrpSpPr/>
          <p:nvPr/>
        </p:nvGrpSpPr>
        <p:grpSpPr>
          <a:xfrm>
            <a:off x="108858" y="685801"/>
            <a:ext cx="10994571" cy="54427"/>
            <a:chOff x="195943" y="1001487"/>
            <a:chExt cx="10994571" cy="5442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18C2648-CC45-9E4F-A0B1-4DF1E6DE7EB2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862446-7D88-624D-AA9D-494037C078B0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Slide Number Placeholder 69">
            <a:extLst>
              <a:ext uri="{FF2B5EF4-FFF2-40B4-BE49-F238E27FC236}">
                <a16:creationId xmlns:a16="http://schemas.microsoft.com/office/drawing/2014/main" id="{18F55051-B986-594A-AD2D-9F7518ACA5C4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37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2315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DA0A4-4A18-054A-9419-50D4E580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74" y="2849880"/>
            <a:ext cx="11375136" cy="877824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WarpX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is available on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github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hlinkClick r:id="rId2"/>
              </a:rPr>
              <a:t>https://github.com/ECP-WarpX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and in use for production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8EC42B-AD99-7E43-91E7-8041FC8CC1E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38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5043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BCA618-0C73-5B4B-A2AE-16F432527819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39</a:t>
            </a:fld>
            <a:endParaRPr lang="en-US" altLang="x-none"/>
          </a:p>
        </p:txBody>
      </p:sp>
      <p:pic>
        <p:nvPicPr>
          <p:cNvPr id="4" name="Picture 48">
            <a:extLst>
              <a:ext uri="{FF2B5EF4-FFF2-40B4-BE49-F238E27FC236}">
                <a16:creationId xmlns:a16="http://schemas.microsoft.com/office/drawing/2014/main" id="{16EEE724-EFFD-C54F-A913-5654751A0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99" y="2830875"/>
            <a:ext cx="3616046" cy="2565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229774-AE13-2C47-96B2-C80C8CF0BB9D}"/>
              </a:ext>
            </a:extLst>
          </p:cNvPr>
          <p:cNvSpPr txBox="1"/>
          <p:nvPr/>
        </p:nvSpPr>
        <p:spPr>
          <a:xfrm>
            <a:off x="863289" y="5808585"/>
            <a:ext cx="453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  <a:latin typeface="+mn-lt"/>
              </a:rPr>
              <a:t>M. </a:t>
            </a:r>
            <a:r>
              <a:rPr lang="en-US" sz="1400" dirty="0" err="1">
                <a:solidFill>
                  <a:srgbClr val="1F497D"/>
                </a:solidFill>
                <a:latin typeface="+mn-lt"/>
              </a:rPr>
              <a:t>Thévenet</a:t>
            </a:r>
            <a:r>
              <a:rPr lang="en-US" sz="1400" dirty="0">
                <a:solidFill>
                  <a:srgbClr val="1F497D"/>
                </a:solidFill>
                <a:latin typeface="+mn-lt"/>
              </a:rPr>
              <a:t> </a:t>
            </a:r>
            <a:r>
              <a:rPr lang="en-US" sz="1400" i="1" dirty="0">
                <a:solidFill>
                  <a:srgbClr val="1F497D"/>
                </a:solidFill>
                <a:latin typeface="+mn-lt"/>
              </a:rPr>
              <a:t>et al.</a:t>
            </a:r>
            <a:r>
              <a:rPr lang="en-US" sz="1400" dirty="0">
                <a:solidFill>
                  <a:srgbClr val="1F497D"/>
                </a:solidFill>
                <a:latin typeface="+mn-lt"/>
              </a:rPr>
              <a:t>, ALEGRO-2019 workshop (CERN); submitted to PRAB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20929-9007-A74A-81FB-4158DB5D7986}"/>
              </a:ext>
            </a:extLst>
          </p:cNvPr>
          <p:cNvSpPr txBox="1"/>
          <p:nvPr/>
        </p:nvSpPr>
        <p:spPr>
          <a:xfrm>
            <a:off x="0" y="1740798"/>
            <a:ext cx="6778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 model of emittance growth from misalignments.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Misalignment tolerances for a collider.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261C08-E734-8E41-8306-E9265D794D3F}"/>
              </a:ext>
            </a:extLst>
          </p:cNvPr>
          <p:cNvGrpSpPr/>
          <p:nvPr/>
        </p:nvGrpSpPr>
        <p:grpSpPr>
          <a:xfrm>
            <a:off x="7639780" y="2855179"/>
            <a:ext cx="3206898" cy="2496974"/>
            <a:chOff x="5144079" y="962856"/>
            <a:chExt cx="3559458" cy="27714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879D9A-79B6-AF40-A282-C299263F3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4079" y="962856"/>
              <a:ext cx="3559458" cy="277148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152C95-4178-FC44-999E-5697DAA3148D}"/>
                </a:ext>
              </a:extLst>
            </p:cNvPr>
            <p:cNvSpPr/>
            <p:nvPr/>
          </p:nvSpPr>
          <p:spPr bwMode="auto">
            <a:xfrm flipH="1">
              <a:off x="6045400" y="2130380"/>
              <a:ext cx="99678" cy="9967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2400">
                <a:latin typeface="Avenir Roman" panose="02000503020000020003" pitchFamily="2" charset="0"/>
                <a:cs typeface="ＭＳ Ｐゴシック" charset="-128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7E9A0D5-7E2B-504A-95D6-DAEB5892D87B}"/>
              </a:ext>
            </a:extLst>
          </p:cNvPr>
          <p:cNvSpPr txBox="1"/>
          <p:nvPr/>
        </p:nvSpPr>
        <p:spPr>
          <a:xfrm>
            <a:off x="6600827" y="1456945"/>
            <a:ext cx="5587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plasma transverse gradient and laser </a:t>
            </a:r>
            <a:r>
              <a:rPr lang="en-US" dirty="0" err="1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-temporal couplings.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of acceptable transverse asymmetries.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4B910B-0FD2-F041-B752-66C26355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5" y="165674"/>
            <a:ext cx="11845904" cy="510909"/>
          </a:xfrm>
        </p:spPr>
        <p:txBody>
          <a:bodyPr/>
          <a:lstStyle/>
          <a:p>
            <a:r>
              <a:rPr lang="en-US" dirty="0"/>
              <a:t>Studies of effects of misalignment &amp; laser pointing errors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EF5C3B-85EE-0242-A9A0-8B3498CC2C1D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53C664-8E73-164C-86DA-1F21D488F38B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874CE3D-0ACC-054B-84BD-6ECA09206FF2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538C8D6-3C0D-1640-A0E0-54FBD70259F7}"/>
              </a:ext>
            </a:extLst>
          </p:cNvPr>
          <p:cNvSpPr txBox="1"/>
          <p:nvPr/>
        </p:nvSpPr>
        <p:spPr>
          <a:xfrm>
            <a:off x="1262743" y="1036855"/>
            <a:ext cx="10130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New studies theoretical 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WarpX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3D simulations studies establish: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28F619-59B5-7747-8364-F23E91284D34}"/>
              </a:ext>
            </a:extLst>
          </p:cNvPr>
          <p:cNvSpPr txBox="1"/>
          <p:nvPr/>
        </p:nvSpPr>
        <p:spPr>
          <a:xfrm>
            <a:off x="7015074" y="5808585"/>
            <a:ext cx="4944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  <a:latin typeface="+mn-lt"/>
              </a:rPr>
              <a:t>M. </a:t>
            </a:r>
            <a:r>
              <a:rPr lang="en-US" sz="1400" dirty="0" err="1">
                <a:solidFill>
                  <a:srgbClr val="1F497D"/>
                </a:solidFill>
                <a:latin typeface="+mn-lt"/>
              </a:rPr>
              <a:t>Thévenet</a:t>
            </a:r>
            <a:r>
              <a:rPr lang="en-US" sz="1400" dirty="0">
                <a:solidFill>
                  <a:srgbClr val="1F497D"/>
                </a:solidFill>
                <a:latin typeface="+mn-lt"/>
              </a:rPr>
              <a:t> </a:t>
            </a:r>
            <a:r>
              <a:rPr lang="en-US" sz="1400" i="1" dirty="0">
                <a:solidFill>
                  <a:srgbClr val="1F497D"/>
                </a:solidFill>
                <a:latin typeface="+mn-lt"/>
              </a:rPr>
              <a:t>et al.</a:t>
            </a:r>
            <a:r>
              <a:rPr lang="en-US" sz="1400" dirty="0">
                <a:solidFill>
                  <a:srgbClr val="1F497D"/>
                </a:solidFill>
                <a:latin typeface="+mn-lt"/>
              </a:rPr>
              <a:t>, APS-DPP 2018 (Portland OR, USA); submitted to PRAB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9A617B-8DE6-0249-B96D-96011D0E0291}"/>
              </a:ext>
            </a:extLst>
          </p:cNvPr>
          <p:cNvCxnSpPr/>
          <p:nvPr/>
        </p:nvCxnSpPr>
        <p:spPr>
          <a:xfrm>
            <a:off x="6357257" y="1785257"/>
            <a:ext cx="0" cy="4804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28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127A440-D91B-EA49-8608-161EB31AAD03}"/>
              </a:ext>
            </a:extLst>
          </p:cNvPr>
          <p:cNvSpPr/>
          <p:nvPr/>
        </p:nvSpPr>
        <p:spPr>
          <a:xfrm>
            <a:off x="3176" y="6214022"/>
            <a:ext cx="12185650" cy="6421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Warp_NDCXII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" b="89577" l="1643" r="98286">
                        <a14:foregroundMark x1="2714" y1="51629" x2="2714" y2="51629"/>
                        <a14:foregroundMark x1="74929" y1="33876" x2="74929" y2="33876"/>
                        <a14:foregroundMark x1="83071" y1="28502" x2="83071" y2="28502"/>
                        <a14:foregroundMark x1="9214" y1="60912" x2="9214" y2="60912"/>
                        <a14:backgroundMark x1="8214" y1="60912" x2="8214" y2="60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94" y="2953681"/>
            <a:ext cx="3017988" cy="1323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50000" endPos="75000" dist="12700" dir="5400000" sy="-100000" algn="bl" rotWithShape="0"/>
          </a:effectLst>
        </p:spPr>
      </p:pic>
      <p:grpSp>
        <p:nvGrpSpPr>
          <p:cNvPr id="7" name="Group 6"/>
          <p:cNvGrpSpPr/>
          <p:nvPr/>
        </p:nvGrpSpPr>
        <p:grpSpPr>
          <a:xfrm>
            <a:off x="442908" y="1009068"/>
            <a:ext cx="3858053" cy="1752103"/>
            <a:chOff x="1652552" y="1183132"/>
            <a:chExt cx="3860063" cy="1753016"/>
          </a:xfrm>
        </p:grpSpPr>
        <p:pic>
          <p:nvPicPr>
            <p:cNvPr id="8" name="Picture 7" descr="Screen Shot 2016-02-25 at 2.09.02 PM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2552" y="1183132"/>
              <a:ext cx="3860063" cy="175301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725571" y="1581021"/>
              <a:ext cx="1582896" cy="400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99" dirty="0" err="1">
                  <a:latin typeface="Avenir Book"/>
                  <a:cs typeface="Avenir Book"/>
                </a:rPr>
                <a:t>blast.lbl.gov</a:t>
              </a:r>
              <a:endParaRPr lang="en-US" sz="1999" dirty="0">
                <a:latin typeface="Avenir Book"/>
                <a:cs typeface="Avenir Book"/>
              </a:endParaRPr>
            </a:p>
          </p:txBody>
        </p:sp>
      </p:grpSp>
      <p:pic>
        <p:nvPicPr>
          <p:cNvPr id="19" name="Picture 2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" b="99133" l="0" r="100000">
                        <a14:foregroundMark x1="37500" y1="24177" x2="37500" y2="24177"/>
                        <a14:foregroundMark x1="37847" y1="29809" x2="37847" y2="29809"/>
                        <a14:foregroundMark x1="32242" y1="25737" x2="32242" y2="25737"/>
                        <a14:foregroundMark x1="33284" y1="21057" x2="33284" y2="21057"/>
                        <a14:foregroundMark x1="34821" y1="18024" x2="34821" y2="18024"/>
                        <a14:foregroundMark x1="28175" y1="29116" x2="28175" y2="29116"/>
                        <a14:foregroundMark x1="7490" y1="27643" x2="7490" y2="27643"/>
                        <a14:foregroundMark x1="9772" y1="24523" x2="9772" y2="24523"/>
                        <a14:foregroundMark x1="1587" y1="34402" x2="1587" y2="34402"/>
                        <a14:foregroundMark x1="10218" y1="35962" x2="10218" y2="35962"/>
                        <a14:foregroundMark x1="12946" y1="30416" x2="12946" y2="30416"/>
                        <a14:foregroundMark x1="12450" y1="88388" x2="12450" y2="88388"/>
                        <a14:foregroundMark x1="40079" y1="86568" x2="40079" y2="86568"/>
                        <a14:foregroundMark x1="11855" y1="91508" x2="11855" y2="91508"/>
                        <a14:foregroundMark x1="39782" y1="21057" x2="39782" y2="21057"/>
                        <a14:foregroundMark x1="36905" y1="19237" x2="36905" y2="19237"/>
                        <a14:foregroundMark x1="9474" y1="29463" x2="9474" y2="29463"/>
                        <a14:foregroundMark x1="5060" y1="30416" x2="5060" y2="30416"/>
                        <a14:foregroundMark x1="8234" y1="24523" x2="8234" y2="24523"/>
                        <a14:foregroundMark x1="4167" y1="28250" x2="4167" y2="28250"/>
                        <a14:foregroundMark x1="10516" y1="22357" x2="10516" y2="22357"/>
                        <a14:foregroundMark x1="64534" y1="10572" x2="64534" y2="10572"/>
                        <a14:foregroundMark x1="66071" y1="7106" x2="66071" y2="7106"/>
                        <a14:foregroundMark x1="66667" y1="10572" x2="66667" y2="10572"/>
                        <a14:foregroundMark x1="60169" y1="11179" x2="60169" y2="11179"/>
                        <a14:foregroundMark x1="84921" y1="19497" x2="84921" y2="19497"/>
                        <a14:foregroundMark x1="60020" y1="81889" x2="60020" y2="81889"/>
                        <a14:foregroundMark x1="64980" y1="85875" x2="64980" y2="85875"/>
                        <a14:foregroundMark x1="66815" y1="87782" x2="66815" y2="87782"/>
                        <a14:foregroundMark x1="66518" y1="82842" x2="66518" y2="82842"/>
                        <a14:foregroundMark x1="81597" y1="85875" x2="81597" y2="85875"/>
                        <a14:foregroundMark x1="81300" y1="79723" x2="81300" y2="79723"/>
                        <a14:foregroundMark x1="83879" y1="78163" x2="83879" y2="78163"/>
                        <a14:foregroundMark x1="85069" y1="78769" x2="85069" y2="78769"/>
                        <a14:foregroundMark x1="84028" y1="86222" x2="84028" y2="86222"/>
                        <a14:foregroundMark x1="87798" y1="73224" x2="87798" y2="73224"/>
                        <a14:foregroundMark x1="94891" y1="71057" x2="94891" y2="71057"/>
                        <a14:foregroundMark x1="91716" y1="84315" x2="91716" y2="84315"/>
                        <a14:foregroundMark x1="88690" y1="85269" x2="88690" y2="85269"/>
                        <a14:foregroundMark x1="83730" y1="93674" x2="83730" y2="93674"/>
                        <a14:foregroundMark x1="85218" y1="27296" x2="85218" y2="27296"/>
                        <a14:foregroundMark x1="85665" y1="7712" x2="85665" y2="7712"/>
                        <a14:foregroundMark x1="11855" y1="22617" x2="11855" y2="22617"/>
                        <a14:foregroundMark x1="14881" y1="90208" x2="14881" y2="90208"/>
                        <a14:foregroundMark x1="39633" y1="26950" x2="39633" y2="26950"/>
                        <a14:foregroundMark x1="38889" y1="35962" x2="38889" y2="35962"/>
                        <a14:foregroundMark x1="90823" y1="78163" x2="90823" y2="78163"/>
                        <a14:foregroundMark x1="3571" y1="84055" x2="3571" y2="84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908" y="3769053"/>
            <a:ext cx="2379112" cy="1157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002865" y="1237934"/>
            <a:ext cx="7062964" cy="498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8" b="1" dirty="0">
                <a:solidFill>
                  <a:srgbClr val="0C0D58"/>
                </a:solidFill>
                <a:latin typeface="Franklin Gothic Medium"/>
                <a:ea typeface="ＭＳ Ｐゴシック" charset="0"/>
                <a:cs typeface="Calibri"/>
              </a:rPr>
              <a:t>Extensive set of accelerator/plasma codes*:</a:t>
            </a:r>
            <a:endParaRPr lang="en-US" sz="2398" b="1" dirty="0">
              <a:solidFill>
                <a:prstClr val="black"/>
              </a:solidFill>
              <a:latin typeface="Franklin Gothic Medium"/>
              <a:cs typeface="Calibri"/>
            </a:endParaRPr>
          </a:p>
          <a:p>
            <a:pPr marL="342694" indent="-223704">
              <a:buFont typeface="Arial"/>
              <a:buChar char="•"/>
            </a:pPr>
            <a:r>
              <a:rPr lang="en-US" sz="1998" b="1" i="1" dirty="0">
                <a:latin typeface="+mj-lt"/>
                <a:cs typeface="Calibri"/>
              </a:rPr>
              <a:t>Multi-physics frameworks</a:t>
            </a:r>
            <a:r>
              <a:rPr lang="en-US" sz="1998" b="1" dirty="0">
                <a:latin typeface="+mj-lt"/>
                <a:cs typeface="Calibri"/>
              </a:rPr>
              <a:t>:</a:t>
            </a:r>
            <a:r>
              <a:rPr lang="en-US" sz="1998" b="1" dirty="0">
                <a:cs typeface="Calibri"/>
              </a:rPr>
              <a:t> </a:t>
            </a:r>
            <a:r>
              <a:rPr lang="en-US" sz="1998" dirty="0">
                <a:cs typeface="Calibri"/>
              </a:rPr>
              <a:t>IMPACT, </a:t>
            </a:r>
            <a:r>
              <a:rPr lang="en-US" sz="1998" b="1" dirty="0">
                <a:solidFill>
                  <a:srgbClr val="C00000"/>
                </a:solidFill>
                <a:cs typeface="Calibri"/>
              </a:rPr>
              <a:t>Warp, </a:t>
            </a:r>
            <a:r>
              <a:rPr lang="en-US" sz="1998" b="1" u="sng" dirty="0" err="1">
                <a:solidFill>
                  <a:srgbClr val="C00000"/>
                </a:solidFill>
                <a:cs typeface="Calibri"/>
              </a:rPr>
              <a:t>WarpX</a:t>
            </a:r>
            <a:r>
              <a:rPr lang="en-US" sz="1998" b="1" dirty="0">
                <a:solidFill>
                  <a:srgbClr val="C00000"/>
                </a:solidFill>
                <a:cs typeface="Calibri"/>
              </a:rPr>
              <a:t>.</a:t>
            </a:r>
          </a:p>
          <a:p>
            <a:pPr marL="342694" indent="-223704">
              <a:buFont typeface="Arial"/>
              <a:buChar char="•"/>
            </a:pPr>
            <a:r>
              <a:rPr lang="en-US" sz="1998" b="1" i="1" dirty="0">
                <a:latin typeface="+mj-lt"/>
                <a:cs typeface="Calibri"/>
              </a:rPr>
              <a:t>Specialized codes</a:t>
            </a:r>
            <a:r>
              <a:rPr lang="en-US" sz="1998" b="1" dirty="0">
                <a:latin typeface="+mj-lt"/>
                <a:cs typeface="Calibri"/>
              </a:rPr>
              <a:t>: </a:t>
            </a:r>
            <a:r>
              <a:rPr lang="en-US" sz="1998" dirty="0">
                <a:cs typeface="Calibri"/>
              </a:rPr>
              <a:t>BeamBeam3D, </a:t>
            </a:r>
            <a:r>
              <a:rPr lang="en-US" sz="1998" b="1" dirty="0">
                <a:solidFill>
                  <a:srgbClr val="C00000"/>
                </a:solidFill>
                <a:cs typeface="Calibri"/>
              </a:rPr>
              <a:t>FBPIC, </a:t>
            </a:r>
            <a:r>
              <a:rPr lang="en-US" sz="1998" b="1" dirty="0" err="1">
                <a:solidFill>
                  <a:srgbClr val="C00000"/>
                </a:solidFill>
                <a:cs typeface="Calibri"/>
              </a:rPr>
              <a:t>HiPace</a:t>
            </a:r>
            <a:r>
              <a:rPr lang="en-US" sz="1998" b="1" dirty="0">
                <a:solidFill>
                  <a:srgbClr val="C00000"/>
                </a:solidFill>
                <a:cs typeface="Calibri"/>
              </a:rPr>
              <a:t>, INF&amp;RNO,</a:t>
            </a:r>
            <a:r>
              <a:rPr lang="en-US" sz="1998" dirty="0">
                <a:cs typeface="Calibri"/>
              </a:rPr>
              <a:t> LW3D, POSINST.</a:t>
            </a:r>
          </a:p>
          <a:p>
            <a:pPr marL="342694" indent="-223704">
              <a:buFont typeface="Arial"/>
              <a:buChar char="•"/>
            </a:pPr>
            <a:r>
              <a:rPr lang="en-US" sz="1998" b="1" i="1" dirty="0">
                <a:latin typeface="+mj-lt"/>
                <a:cs typeface="Calibri"/>
              </a:rPr>
              <a:t>Library</a:t>
            </a:r>
            <a:r>
              <a:rPr lang="en-US" sz="1998" b="1" dirty="0">
                <a:latin typeface="+mj-lt"/>
                <a:cs typeface="Calibri"/>
              </a:rPr>
              <a:t>: </a:t>
            </a:r>
            <a:r>
              <a:rPr lang="en-US" sz="1998" b="1" dirty="0">
                <a:solidFill>
                  <a:srgbClr val="C00000"/>
                </a:solidFill>
                <a:cs typeface="Calibri"/>
              </a:rPr>
              <a:t>PICSAR.</a:t>
            </a:r>
          </a:p>
          <a:p>
            <a:endParaRPr lang="en-US" sz="800" dirty="0">
              <a:solidFill>
                <a:prstClr val="black"/>
              </a:solidFill>
              <a:latin typeface="Franklin Gothic Book"/>
              <a:cs typeface="Calibri"/>
            </a:endParaRPr>
          </a:p>
          <a:p>
            <a:r>
              <a:rPr lang="en-US" sz="2398" b="1" dirty="0">
                <a:solidFill>
                  <a:srgbClr val="0C0D58"/>
                </a:solidFill>
                <a:latin typeface="Franklin Gothic Medium"/>
                <a:ea typeface="ＭＳ Ｐゴシック" charset="0"/>
                <a:cs typeface="Calibri"/>
              </a:rPr>
              <a:t>Wide set of physics &amp; components for conventional and advanced concepts accelerators:</a:t>
            </a:r>
            <a:endParaRPr lang="en-US" sz="2398" b="1" dirty="0">
              <a:solidFill>
                <a:prstClr val="black"/>
              </a:solidFill>
              <a:latin typeface="Franklin Gothic Medium"/>
              <a:cs typeface="Calibri"/>
            </a:endParaRPr>
          </a:p>
          <a:p>
            <a:pPr marL="342694" indent="-223704">
              <a:buFont typeface="Arial"/>
              <a:buChar char="•"/>
            </a:pPr>
            <a:r>
              <a:rPr lang="en-US" sz="1998" dirty="0">
                <a:latin typeface="Franklin Gothic Book"/>
                <a:cs typeface="Calibri"/>
              </a:rPr>
              <a:t>beams, plasmas, lasers, structures,</a:t>
            </a:r>
            <a:r>
              <a:rPr lang="is-IS" sz="1998" dirty="0">
                <a:latin typeface="Franklin Gothic Book"/>
                <a:cs typeface="Calibri"/>
              </a:rPr>
              <a:t> beam-beam, e</a:t>
            </a:r>
            <a:r>
              <a:rPr lang="is-IS" sz="1998" baseline="30000" dirty="0">
                <a:latin typeface="Franklin Gothic Book"/>
                <a:cs typeface="Calibri"/>
              </a:rPr>
              <a:t>-</a:t>
            </a:r>
            <a:r>
              <a:rPr lang="is-IS" sz="1998" dirty="0">
                <a:latin typeface="Franklin Gothic Book"/>
                <a:cs typeface="Calibri"/>
              </a:rPr>
              <a:t> clouds, ...</a:t>
            </a:r>
          </a:p>
          <a:p>
            <a:pPr marL="342694" indent="-223704">
              <a:buFont typeface="Arial"/>
              <a:buChar char="•"/>
            </a:pPr>
            <a:r>
              <a:rPr lang="en-US" sz="1998" dirty="0" err="1">
                <a:latin typeface="Franklin Gothic Book"/>
                <a:cs typeface="Calibri"/>
              </a:rPr>
              <a:t>linacs</a:t>
            </a:r>
            <a:r>
              <a:rPr lang="en-US" sz="1998" dirty="0">
                <a:latin typeface="Franklin Gothic Book"/>
                <a:cs typeface="Calibri"/>
              </a:rPr>
              <a:t>, rings, injectors, traps, …</a:t>
            </a:r>
          </a:p>
          <a:p>
            <a:pPr marL="342694" indent="-342694">
              <a:buFont typeface="Arial"/>
              <a:buChar char="•"/>
            </a:pPr>
            <a:endParaRPr lang="en-US" sz="800" dirty="0">
              <a:solidFill>
                <a:prstClr val="black"/>
              </a:solidFill>
              <a:latin typeface="Franklin Gothic Book"/>
              <a:cs typeface="Calibri"/>
            </a:endParaRPr>
          </a:p>
          <a:p>
            <a:pPr marL="342694" indent="-342694">
              <a:buFont typeface="Arial"/>
              <a:buChar char="•"/>
            </a:pPr>
            <a:endParaRPr lang="en-US" sz="600" dirty="0">
              <a:solidFill>
                <a:prstClr val="black"/>
              </a:solidFill>
              <a:cs typeface="Calibri"/>
            </a:endParaRPr>
          </a:p>
          <a:p>
            <a:r>
              <a:rPr lang="en-US" sz="2398" b="1" dirty="0">
                <a:solidFill>
                  <a:srgbClr val="0C0D58"/>
                </a:solidFill>
                <a:latin typeface="Franklin Gothic Medium"/>
                <a:ea typeface="ＭＳ Ｐゴシック" charset="0"/>
                <a:cs typeface="Calibri"/>
              </a:rPr>
              <a:t>At the forefront of computing:</a:t>
            </a:r>
            <a:endParaRPr lang="en-US" sz="2398" b="1" dirty="0">
              <a:solidFill>
                <a:prstClr val="black"/>
              </a:solidFill>
              <a:latin typeface="Franklin Gothic Medium"/>
              <a:cs typeface="Calibri"/>
            </a:endParaRPr>
          </a:p>
          <a:p>
            <a:pPr marL="342694" indent="-223704">
              <a:buFont typeface="Arial"/>
              <a:buChar char="•"/>
            </a:pPr>
            <a:r>
              <a:rPr lang="en-US" sz="1998" b="1" i="1" dirty="0">
                <a:solidFill>
                  <a:prstClr val="black"/>
                </a:solidFill>
                <a:latin typeface="+mj-lt"/>
                <a:cs typeface="Calibri"/>
              </a:rPr>
              <a:t>Novel algorithms: </a:t>
            </a:r>
            <a:r>
              <a:rPr lang="en-US" sz="1998" dirty="0">
                <a:solidFill>
                  <a:prstClr val="black"/>
                </a:solidFill>
                <a:cs typeface="Calibri"/>
              </a:rPr>
              <a:t>boosted frame, spectral solvers, </a:t>
            </a:r>
            <a:r>
              <a:rPr lang="en-US" sz="1998" dirty="0" err="1">
                <a:solidFill>
                  <a:prstClr val="black"/>
                </a:solidFill>
                <a:cs typeface="Calibri"/>
              </a:rPr>
              <a:t>symplectic</a:t>
            </a:r>
            <a:r>
              <a:rPr lang="en-US" sz="1998" dirty="0">
                <a:solidFill>
                  <a:prstClr val="black"/>
                </a:solidFill>
                <a:cs typeface="Calibri"/>
              </a:rPr>
              <a:t> solvers, Galilean solver, Lorentz invariant particle pushers, etc.</a:t>
            </a:r>
          </a:p>
          <a:p>
            <a:pPr marL="342694" indent="-223704">
              <a:buFont typeface="Arial"/>
              <a:buChar char="•"/>
            </a:pPr>
            <a:r>
              <a:rPr lang="en-US" sz="1998" b="1" i="1" dirty="0">
                <a:solidFill>
                  <a:prstClr val="black"/>
                </a:solidFill>
                <a:latin typeface="+mj-lt"/>
                <a:cs typeface="Calibri"/>
              </a:rPr>
              <a:t>Supercomputing: </a:t>
            </a:r>
            <a:r>
              <a:rPr lang="en-US" sz="1998" dirty="0">
                <a:solidFill>
                  <a:prstClr val="black"/>
                </a:solidFill>
                <a:cs typeface="Calibri"/>
              </a:rPr>
              <a:t>DOE </a:t>
            </a:r>
            <a:r>
              <a:rPr lang="en-US" sz="1998" dirty="0" err="1">
                <a:solidFill>
                  <a:prstClr val="black"/>
                </a:solidFill>
                <a:cs typeface="Calibri"/>
              </a:rPr>
              <a:t>Exascale</a:t>
            </a:r>
            <a:r>
              <a:rPr lang="en-US" sz="1998" dirty="0">
                <a:solidFill>
                  <a:prstClr val="black"/>
                </a:solidFill>
                <a:cs typeface="Calibri"/>
              </a:rPr>
              <a:t>, INCITE.</a:t>
            </a:r>
          </a:p>
        </p:txBody>
      </p:sp>
      <p:pic>
        <p:nvPicPr>
          <p:cNvPr id="28" name="Picture 110" descr="C:\Users\jiqiang\mystuff\png2eps\phasefel21020Snap47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551" r="95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5614" y="2953680"/>
            <a:ext cx="1179528" cy="93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50000" endPos="75000" dist="317500" dir="5400000" sy="-100000" algn="bl" rotWithShape="0"/>
          </a:effectLst>
          <a:scene3d>
            <a:camera prst="orthographicFront"/>
            <a:lightRig rig="threePt" dir="t"/>
          </a:scene3d>
          <a:sp3d extrusionH="82550" prstMaterial="softEdge">
            <a:bevelT/>
            <a:bevelB/>
          </a:sp3d>
        </p:spPr>
      </p:pic>
      <p:grpSp>
        <p:nvGrpSpPr>
          <p:cNvPr id="29" name="Group 64"/>
          <p:cNvGrpSpPr>
            <a:grpSpLocks/>
          </p:cNvGrpSpPr>
          <p:nvPr/>
        </p:nvGrpSpPr>
        <p:grpSpPr bwMode="auto">
          <a:xfrm>
            <a:off x="3556020" y="4041326"/>
            <a:ext cx="1181018" cy="885478"/>
            <a:chOff x="4338" y="2990"/>
            <a:chExt cx="920" cy="7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50000" endPos="75000" dist="12700" dir="5400000" sy="-100000" algn="bl" rotWithShape="0"/>
          </a:effectLst>
        </p:grpSpPr>
        <p:pic>
          <p:nvPicPr>
            <p:cNvPr id="30" name="Picture 6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" y="2990"/>
              <a:ext cx="920" cy="724"/>
            </a:xfrm>
            <a:prstGeom prst="rect">
              <a:avLst/>
            </a:prstGeom>
            <a:ln/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sp>
          <p:nvSpPr>
            <p:cNvPr id="31" name="Oval 66"/>
            <p:cNvSpPr>
              <a:spLocks noChangeArrowheads="1"/>
            </p:cNvSpPr>
            <p:nvPr/>
          </p:nvSpPr>
          <p:spPr bwMode="auto">
            <a:xfrm>
              <a:off x="4584" y="3352"/>
              <a:ext cx="56" cy="32"/>
            </a:xfrm>
            <a:prstGeom prst="ellipse">
              <a:avLst/>
            </a:prstGeom>
            <a:solidFill>
              <a:srgbClr val="CFE7F5"/>
            </a:solidFill>
            <a:ln w="9360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Franklin Gothic Book"/>
              </a:endParaRPr>
            </a:p>
          </p:txBody>
        </p:sp>
        <p:sp>
          <p:nvSpPr>
            <p:cNvPr id="32" name="Oval 67"/>
            <p:cNvSpPr>
              <a:spLocks noChangeArrowheads="1"/>
            </p:cNvSpPr>
            <p:nvPr/>
          </p:nvSpPr>
          <p:spPr bwMode="auto">
            <a:xfrm>
              <a:off x="4561" y="3352"/>
              <a:ext cx="56" cy="32"/>
            </a:xfrm>
            <a:prstGeom prst="ellipse">
              <a:avLst/>
            </a:prstGeom>
            <a:solidFill>
              <a:srgbClr val="CFE7F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Franklin Gothic Book"/>
              </a:endParaRPr>
            </a:p>
          </p:txBody>
        </p:sp>
      </p:grpSp>
      <p:pic>
        <p:nvPicPr>
          <p:cNvPr id="33" name="Picture 15" descr="ciaihccc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485" y="3580437"/>
            <a:ext cx="1212080" cy="460891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50000" endPos="75000" dist="3175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1" name="TextBox 20"/>
          <p:cNvSpPr txBox="1"/>
          <p:nvPr/>
        </p:nvSpPr>
        <p:spPr>
          <a:xfrm>
            <a:off x="83531" y="6228191"/>
            <a:ext cx="6642963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694" indent="-3426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cs typeface="Calibri"/>
              </a:rPr>
              <a:t>*Most codes open source, available at </a:t>
            </a:r>
            <a:r>
              <a:rPr lang="en-US" sz="1600" dirty="0" err="1">
                <a:solidFill>
                  <a:prstClr val="black"/>
                </a:solidFill>
                <a:cs typeface="Calibri"/>
              </a:rPr>
              <a:t>blast.lbl.gov</a:t>
            </a:r>
            <a:r>
              <a:rPr lang="en-US" sz="1600" dirty="0">
                <a:solidFill>
                  <a:prstClr val="black"/>
                </a:solidFill>
                <a:cs typeface="Calibri"/>
              </a:rPr>
              <a:t> or upon request.</a:t>
            </a:r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A3D55602-DC38-3142-828F-44758C5EDF46}"/>
              </a:ext>
            </a:extLst>
          </p:cNvPr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063" algn="l"/>
                <a:tab pos="914126" algn="l"/>
                <a:tab pos="1371189" algn="l"/>
                <a:tab pos="1828251" algn="l"/>
                <a:tab pos="2285314" algn="l"/>
                <a:tab pos="2742377" algn="l"/>
                <a:tab pos="3199440" algn="l"/>
                <a:tab pos="3656503" algn="l"/>
                <a:tab pos="4113566" algn="l"/>
                <a:tab pos="4570628" algn="l"/>
                <a:tab pos="5027691" algn="l"/>
                <a:tab pos="5484754" algn="l"/>
                <a:tab pos="5941817" algn="l"/>
                <a:tab pos="6398880" algn="l"/>
                <a:tab pos="6855943" algn="l"/>
                <a:tab pos="7313005" algn="l"/>
                <a:tab pos="7770068" algn="l"/>
                <a:tab pos="8227131" algn="l"/>
                <a:tab pos="8684194" algn="l"/>
                <a:tab pos="9141257" algn="l"/>
              </a:tabLst>
              <a:defRPr>
                <a:solidFill>
                  <a:srgbClr val="002060"/>
                </a:solidFill>
                <a:ea typeface="+mn-ea"/>
                <a:cs typeface="+mn-cs"/>
              </a:defRPr>
            </a:lvl1pPr>
          </a:lstStyle>
          <a:p>
            <a:fld id="{929A8685-9CBD-5D48-90F4-6955DC9A7A72}" type="slidenum">
              <a:rPr lang="en-US" altLang="x-none" smtClean="0"/>
              <a:pPr/>
              <a:t>4</a:t>
            </a:fld>
            <a:endParaRPr lang="en-US" altLang="x-none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49270B2-62D3-994C-A598-BCFAE261318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01" y="2980975"/>
            <a:ext cx="923675" cy="118219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4E02C19-836D-394C-8AB8-0C9A97F725E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603" y="4190798"/>
            <a:ext cx="920105" cy="12167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9949F7-8209-AD41-AAD5-505C86A44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18" y="136177"/>
            <a:ext cx="11372473" cy="510909"/>
          </a:xfrm>
        </p:spPr>
        <p:txBody>
          <a:bodyPr>
            <a:noAutofit/>
          </a:bodyPr>
          <a:lstStyle/>
          <a:p>
            <a:r>
              <a:rPr lang="en-US" sz="3099" dirty="0"/>
              <a:t>The </a:t>
            </a:r>
            <a:r>
              <a:rPr lang="en-US" sz="3099" i="1" dirty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en-US" sz="3099" i="1" dirty="0"/>
              <a:t>erkeley </a:t>
            </a:r>
            <a:r>
              <a:rPr lang="en-US" sz="3099" i="1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en-US" sz="3099" i="1" dirty="0"/>
              <a:t>ab </a:t>
            </a:r>
            <a:r>
              <a:rPr lang="en-US" sz="3099" i="1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US" sz="3099" i="1" dirty="0"/>
              <a:t>ccelerator </a:t>
            </a:r>
            <a:r>
              <a:rPr lang="en-US" sz="3099" i="1" dirty="0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n-US" sz="3099" i="1" dirty="0"/>
              <a:t>imulation </a:t>
            </a:r>
            <a:r>
              <a:rPr lang="en-US" sz="3099" i="1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sz="3099" i="1" dirty="0"/>
              <a:t>oolkit </a:t>
            </a:r>
            <a:r>
              <a:rPr lang="en-US" sz="2699" i="1" dirty="0"/>
              <a:t>provides </a:t>
            </a:r>
            <a:r>
              <a:rPr lang="en-US" sz="2699" dirty="0"/>
              <a:t>advanced simulation tools for laser-plasma accelerator physics</a:t>
            </a:r>
            <a:endParaRPr lang="en-US" sz="2699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46F8CD-A64A-A14F-995E-084EAFC617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77"/>
          <a:stretch/>
        </p:blipFill>
        <p:spPr>
          <a:xfrm>
            <a:off x="184543" y="5428957"/>
            <a:ext cx="928212" cy="40388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4074747-3D37-5545-B2CA-292C42EAA774}"/>
              </a:ext>
            </a:extLst>
          </p:cNvPr>
          <p:cNvGrpSpPr/>
          <p:nvPr/>
        </p:nvGrpSpPr>
        <p:grpSpPr>
          <a:xfrm>
            <a:off x="195943" y="1001487"/>
            <a:ext cx="10994571" cy="54427"/>
            <a:chOff x="195943" y="1001487"/>
            <a:chExt cx="10994571" cy="5442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11EA03B-7CE9-BA45-BB6F-06C6D30A0E23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4316D75-3F56-2944-AAB5-838116078876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552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DA0A4-4A18-054A-9419-50D4E580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74" y="2849880"/>
            <a:ext cx="11375136" cy="877824"/>
          </a:xfrm>
        </p:spPr>
        <p:txBody>
          <a:bodyPr/>
          <a:lstStyle/>
          <a:p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WarpX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is also used for modeling of laser-ion acceleration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8EC42B-AD99-7E43-91E7-8041FC8CC1E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40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87335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7355" y="-143909"/>
            <a:ext cx="6136028" cy="5681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46" y="150223"/>
            <a:ext cx="12040779" cy="5109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WarpX</a:t>
            </a:r>
            <a:r>
              <a:rPr lang="en-US" dirty="0"/>
              <a:t> is also being applied to study Laser-driven ion acceleration from the Magnetic Vortex Acceleration (MVA) scheme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41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3187" y="4855581"/>
            <a:ext cx="4156383" cy="83099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Target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1600" dirty="0"/>
              <a:t>e- + p NCD plasma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Laser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1600" dirty="0" err="1">
                <a:solidFill>
                  <a:srgbClr val="000000"/>
                </a:solidFill>
              </a:rPr>
              <a:t>λ</a:t>
            </a:r>
            <a:r>
              <a:rPr lang="en-US" sz="1600" dirty="0">
                <a:solidFill>
                  <a:srgbClr val="000000"/>
                </a:solidFill>
              </a:rPr>
              <a:t>=0.8μm, P=1 PW, I=3x10</a:t>
            </a:r>
            <a:r>
              <a:rPr lang="en-US" sz="1600" baseline="30000" dirty="0">
                <a:solidFill>
                  <a:srgbClr val="000000"/>
                </a:solidFill>
              </a:rPr>
              <a:t>22</a:t>
            </a:r>
            <a:r>
              <a:rPr lang="en-US" sz="1600" dirty="0">
                <a:solidFill>
                  <a:srgbClr val="000000"/>
                </a:solidFill>
              </a:rPr>
              <a:t> W/cm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τ</a:t>
            </a:r>
            <a:r>
              <a:rPr lang="en-US" sz="1600" dirty="0">
                <a:solidFill>
                  <a:srgbClr val="000000"/>
                </a:solidFill>
              </a:rPr>
              <a:t>=27fs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3511" y="3886363"/>
            <a:ext cx="373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+mj-lt"/>
              </a:rPr>
              <a:t>Dynamic load balancing speeds up the simulation by x2 or more!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714" y="1220715"/>
            <a:ext cx="3739413" cy="26274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209" y="1502781"/>
            <a:ext cx="3856305" cy="29546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Purpose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1600" dirty="0"/>
              <a:t>To achieve laser-produced energetic ions in a realistic 3D model.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Method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1600" dirty="0"/>
              <a:t>3D WarpX simulation with dynamic load balancing </a:t>
            </a:r>
            <a:r>
              <a:rPr lang="en-US" sz="1400" dirty="0"/>
              <a:t>(512x512x2400 cells, 5e8 particles, and 4000 time steps)</a:t>
            </a:r>
          </a:p>
          <a:p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Outcome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1600" dirty="0"/>
              <a:t>Mega-Tesla magnetic field inside the co-axial channel produces highly collimating and energetic protons (&gt;200 MeV)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70708D-23C4-D44C-A258-69C5F3B63FDF}"/>
              </a:ext>
            </a:extLst>
          </p:cNvPr>
          <p:cNvGrpSpPr/>
          <p:nvPr/>
        </p:nvGrpSpPr>
        <p:grpSpPr>
          <a:xfrm>
            <a:off x="235858" y="1092201"/>
            <a:ext cx="10994571" cy="54427"/>
            <a:chOff x="195943" y="1001487"/>
            <a:chExt cx="10994571" cy="5442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5E20A6-884B-F049-8C7E-A592256D7405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F54782B-6548-1F42-BE6F-6E6C105E07A4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BC7BC60-A71D-8441-8364-932A79105A71}"/>
              </a:ext>
            </a:extLst>
          </p:cNvPr>
          <p:cNvSpPr txBox="1"/>
          <p:nvPr/>
        </p:nvSpPr>
        <p:spPr>
          <a:xfrm>
            <a:off x="333829" y="5950857"/>
            <a:ext cx="11117942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Park,  S. S. Bulanov, J. Bin, Q. Ji, S. Steinke, J.-L. </a:t>
            </a:r>
            <a:r>
              <a:rPr lang="en-US" sz="1400" dirty="0" err="1"/>
              <a:t>Vay</a:t>
            </a:r>
            <a:r>
              <a:rPr lang="en-US" sz="1400" dirty="0"/>
              <a:t>, C. G. R. Geddes, C. B. Schroeder, W. P. </a:t>
            </a:r>
            <a:r>
              <a:rPr lang="en-US" sz="1400" dirty="0" err="1"/>
              <a:t>Leemans</a:t>
            </a:r>
            <a:r>
              <a:rPr lang="en-US" sz="1400" dirty="0"/>
              <a:t>, T. Schenkel and E. </a:t>
            </a:r>
            <a:r>
              <a:rPr lang="en-US" sz="1400" dirty="0" err="1"/>
              <a:t>Esarey</a:t>
            </a:r>
            <a:r>
              <a:rPr lang="en-US" sz="1400" dirty="0"/>
              <a:t>, “Ion Acceleration in Laser Generated Mega Tesla Magnetic Vortex”, </a:t>
            </a:r>
            <a:r>
              <a:rPr lang="en-US" sz="1400" i="1" dirty="0"/>
              <a:t>under review</a:t>
            </a:r>
            <a:r>
              <a:rPr lang="en-US" sz="1400" dirty="0"/>
              <a:t>.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628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0395">
            <a:off x="6085959" y="2257256"/>
            <a:ext cx="5840729" cy="2583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31" y="179251"/>
            <a:ext cx="11372473" cy="510909"/>
          </a:xfrm>
        </p:spPr>
        <p:txBody>
          <a:bodyPr>
            <a:noAutofit/>
          </a:bodyPr>
          <a:lstStyle/>
          <a:p>
            <a:r>
              <a:rPr lang="en-US" sz="2900" dirty="0"/>
              <a:t>Enabled study of how 3D Mega-Tesla B-field inside the co-axial channel produces highly collimating and energetic protons.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1326" y="1397854"/>
            <a:ext cx="4026615" cy="83099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A strong mega-Tesla magnetic field inside </a:t>
            </a:r>
          </a:p>
          <a:p>
            <a:r>
              <a:rPr lang="en-US" sz="1600" dirty="0"/>
              <a:t>the laser-driven channel was first</a:t>
            </a:r>
          </a:p>
          <a:p>
            <a:r>
              <a:rPr lang="en-US" sz="1600" dirty="0"/>
              <a:t>seen in our 3D simulations.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2332142"/>
            <a:ext cx="2823694" cy="2412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928" y="2273540"/>
            <a:ext cx="2823694" cy="23094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14598" y="1649381"/>
            <a:ext cx="5644494" cy="338554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Resulting in a highly collimating proton beam up to 200 MeV.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2822" y="4726749"/>
            <a:ext cx="21369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Density distribution</a:t>
            </a:r>
          </a:p>
          <a:p>
            <a:r>
              <a:rPr lang="en-US" sz="1400" dirty="0"/>
              <a:t>in the cross-section of the channel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81176" y="4709108"/>
            <a:ext cx="2187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Current density and the B field  lines in the cross-section of the channel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63E246-623D-A440-B558-4D9F13B2DCBE}"/>
              </a:ext>
            </a:extLst>
          </p:cNvPr>
          <p:cNvGrpSpPr/>
          <p:nvPr/>
        </p:nvGrpSpPr>
        <p:grpSpPr>
          <a:xfrm>
            <a:off x="235858" y="1092201"/>
            <a:ext cx="10994571" cy="54427"/>
            <a:chOff x="195943" y="1001487"/>
            <a:chExt cx="10994571" cy="5442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0969456-A567-C847-94E4-FE213D800228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68D3B8-2D4D-A649-9D30-04F7B19C776E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F891B7-8A2D-2649-8F9E-DE886F7FF7D8}"/>
              </a:ext>
            </a:extLst>
          </p:cNvPr>
          <p:cNvSpPr txBox="1"/>
          <p:nvPr/>
        </p:nvSpPr>
        <p:spPr>
          <a:xfrm>
            <a:off x="333829" y="5950857"/>
            <a:ext cx="11117942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J. Park,  S. S. Bulanov, J. Bin, Q. Ji, S. Steinke, J.-L. </a:t>
            </a:r>
            <a:r>
              <a:rPr lang="en-US" sz="1400" dirty="0" err="1"/>
              <a:t>Vay</a:t>
            </a:r>
            <a:r>
              <a:rPr lang="en-US" sz="1400" dirty="0"/>
              <a:t>, C. G. R. Geddes, C. B. Schroeder, W. P. </a:t>
            </a:r>
            <a:r>
              <a:rPr lang="en-US" sz="1400" dirty="0" err="1"/>
              <a:t>Leemans</a:t>
            </a:r>
            <a:r>
              <a:rPr lang="en-US" sz="1400" dirty="0"/>
              <a:t>, T. Schenkel and E. </a:t>
            </a:r>
            <a:r>
              <a:rPr lang="en-US" sz="1400" dirty="0" err="1"/>
              <a:t>Esarey</a:t>
            </a:r>
            <a:r>
              <a:rPr lang="en-US" sz="1400" dirty="0"/>
              <a:t>, “Ion Acceleration in Laser Generated Mega Tesla Magnetic Vortex”, </a:t>
            </a:r>
            <a:r>
              <a:rPr lang="en-US" sz="1400" i="1" dirty="0"/>
              <a:t>under review</a:t>
            </a:r>
            <a:r>
              <a:rPr lang="en-US" sz="1400" dirty="0"/>
              <a:t>.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4994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DA0A4-4A18-054A-9419-50D4E580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74" y="2849880"/>
            <a:ext cx="11375136" cy="877824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Novel algorithms application beyond particle acceleration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8EC42B-AD99-7E43-91E7-8041FC8CC1E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43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06231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A872-D9F2-9643-B2C3-19FBF86E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5" y="165674"/>
            <a:ext cx="11845904" cy="510909"/>
          </a:xfrm>
        </p:spPr>
        <p:txBody>
          <a:bodyPr/>
          <a:lstStyle/>
          <a:p>
            <a:r>
              <a:rPr lang="en-US" dirty="0"/>
              <a:t>PSATD solver enables accurate modeling of plasma mirrors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4958C-E953-1446-8EB8-ECBB1F8D7145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44</a:t>
            </a:fld>
            <a:endParaRPr lang="en-US" altLang="x-none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1543CFC0-EC8D-ED43-99B7-53EB290A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20" y="6432215"/>
            <a:ext cx="60271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400" dirty="0"/>
              <a:t>G. </a:t>
            </a:r>
            <a:r>
              <a:rPr lang="fr-FR" sz="1400" dirty="0" err="1"/>
              <a:t>Blaclard</a:t>
            </a:r>
            <a:r>
              <a:rPr lang="fr-FR" sz="1400" dirty="0"/>
              <a:t>, H. </a:t>
            </a:r>
            <a:r>
              <a:rPr lang="fr-FR" sz="1400" dirty="0" err="1"/>
              <a:t>Vincenti</a:t>
            </a:r>
            <a:r>
              <a:rPr lang="fr-FR" sz="1400" dirty="0"/>
              <a:t>, R. </a:t>
            </a:r>
            <a:r>
              <a:rPr lang="fr-FR" sz="1400" dirty="0" err="1"/>
              <a:t>Lehe</a:t>
            </a:r>
            <a:r>
              <a:rPr lang="fr-FR" sz="1400" dirty="0"/>
              <a:t> and J-L Vay,  PRE </a:t>
            </a:r>
            <a:r>
              <a:rPr lang="en-US" sz="1400" b="1" dirty="0"/>
              <a:t>96</a:t>
            </a:r>
            <a:r>
              <a:rPr lang="en-US" sz="1400" dirty="0"/>
              <a:t>, 033305 </a:t>
            </a:r>
            <a:r>
              <a:rPr lang="fr-FR" sz="1400" dirty="0"/>
              <a:t>(2017) </a:t>
            </a:r>
            <a:endParaRPr lang="da-DK" sz="1400" dirty="0"/>
          </a:p>
        </p:txBody>
      </p:sp>
      <p:pic>
        <p:nvPicPr>
          <p:cNvPr id="7" name="Image 2" descr="model_spectrum.png">
            <a:extLst>
              <a:ext uri="{FF2B5EF4-FFF2-40B4-BE49-F238E27FC236}">
                <a16:creationId xmlns:a16="http://schemas.microsoft.com/office/drawing/2014/main" id="{47AD1667-0788-C848-8398-812B14C52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351" y="3830555"/>
            <a:ext cx="4589463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2" descr="model_spectrum.png">
            <a:extLst>
              <a:ext uri="{FF2B5EF4-FFF2-40B4-BE49-F238E27FC236}">
                <a16:creationId xmlns:a16="http://schemas.microsoft.com/office/drawing/2014/main" id="{97A82107-8581-6841-9FF6-96121668F9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5482" y="3830555"/>
            <a:ext cx="2522607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32">
            <a:extLst>
              <a:ext uri="{FF2B5EF4-FFF2-40B4-BE49-F238E27FC236}">
                <a16:creationId xmlns:a16="http://schemas.microsoft.com/office/drawing/2014/main" id="{9C4CCB71-AB90-864D-84DC-AEDD7193C489}"/>
              </a:ext>
            </a:extLst>
          </p:cNvPr>
          <p:cNvCxnSpPr>
            <a:cxnSpLocks/>
          </p:cNvCxnSpPr>
          <p:nvPr/>
        </p:nvCxnSpPr>
        <p:spPr bwMode="auto">
          <a:xfrm>
            <a:off x="8022100" y="1268361"/>
            <a:ext cx="0" cy="4939142"/>
          </a:xfrm>
          <a:prstGeom prst="line">
            <a:avLst/>
          </a:prstGeom>
          <a:ln w="476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4E48333-2AF0-F84C-9486-3FAFC0EED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46" r="52707"/>
          <a:stretch/>
        </p:blipFill>
        <p:spPr>
          <a:xfrm>
            <a:off x="8261402" y="1233948"/>
            <a:ext cx="3193180" cy="24334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C76112-6665-DC46-A45E-77BD03A770CD}"/>
              </a:ext>
            </a:extLst>
          </p:cNvPr>
          <p:cNvGrpSpPr/>
          <p:nvPr/>
        </p:nvGrpSpPr>
        <p:grpSpPr>
          <a:xfrm>
            <a:off x="4109884" y="924231"/>
            <a:ext cx="3386600" cy="2743201"/>
            <a:chOff x="4385187" y="1042219"/>
            <a:chExt cx="3386600" cy="27432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26270F-6E77-4D42-B493-419804049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842"/>
            <a:stretch/>
          </p:blipFill>
          <p:spPr>
            <a:xfrm>
              <a:off x="4385187" y="1161846"/>
              <a:ext cx="3386600" cy="262357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613FBB-2F9F-484D-A8C8-4F3C62C2CCA7}"/>
                </a:ext>
              </a:extLst>
            </p:cNvPr>
            <p:cNvSpPr/>
            <p:nvPr/>
          </p:nvSpPr>
          <p:spPr>
            <a:xfrm>
              <a:off x="4434348" y="1042219"/>
              <a:ext cx="432620" cy="38345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B79C4D-8A2F-8B48-9B20-DF724E4EFE4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C1476B-59FC-4D45-A3B4-8AB5752C8FD9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86534C-93C7-4046-9FF8-FBB9A52644C2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B81307-59D5-614C-B2A7-E9D102746696}"/>
              </a:ext>
            </a:extLst>
          </p:cNvPr>
          <p:cNvSpPr txBox="1"/>
          <p:nvPr/>
        </p:nvSpPr>
        <p:spPr>
          <a:xfrm>
            <a:off x="3685195" y="983226"/>
            <a:ext cx="80021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FDTD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E2C46F-7446-AE45-9B5C-353CE994C216}"/>
              </a:ext>
            </a:extLst>
          </p:cNvPr>
          <p:cNvSpPr txBox="1"/>
          <p:nvPr/>
        </p:nvSpPr>
        <p:spPr>
          <a:xfrm>
            <a:off x="10750114" y="983226"/>
            <a:ext cx="93698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PSATD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1FE90D-CA73-7546-AC84-38D3399CE71F}"/>
              </a:ext>
            </a:extLst>
          </p:cNvPr>
          <p:cNvSpPr txBox="1"/>
          <p:nvPr/>
        </p:nvSpPr>
        <p:spPr>
          <a:xfrm>
            <a:off x="151307" y="1211802"/>
            <a:ext cx="33096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second-order Maxwell solvers lead to angular dispersion.</a:t>
            </a:r>
          </a:p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Solution: </a:t>
            </a:r>
            <a:r>
              <a:rPr lang="en-US" dirty="0">
                <a:solidFill>
                  <a:srgbClr val="1F4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PSATD solver gives correct reflection angle at all wavelength.</a:t>
            </a:r>
          </a:p>
          <a:p>
            <a:endParaRPr lang="en-US" dirty="0">
              <a:solidFill>
                <a:srgbClr val="1F49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1F49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761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A872-D9F2-9643-B2C3-19FBF86E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5" y="165674"/>
            <a:ext cx="11845904" cy="510909"/>
          </a:xfrm>
        </p:spPr>
        <p:txBody>
          <a:bodyPr/>
          <a:lstStyle/>
          <a:p>
            <a:r>
              <a:rPr lang="en-US" dirty="0"/>
              <a:t>This led to unprecedented 3D modeling of plasma mirrors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4958C-E953-1446-8EB8-ECBB1F8D7145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45</a:t>
            </a:fld>
            <a:endParaRPr lang="en-US" altLang="x-none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1543CFC0-EC8D-ED43-99B7-53EB290A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35" y="5843448"/>
            <a:ext cx="5643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A. Leblanc, S. </a:t>
            </a:r>
            <a:r>
              <a:rPr lang="en-US" sz="1400" dirty="0" err="1"/>
              <a:t>Monchocé</a:t>
            </a:r>
            <a:r>
              <a:rPr lang="en-US" sz="1400" dirty="0"/>
              <a:t>, H. </a:t>
            </a:r>
            <a:r>
              <a:rPr lang="en-US" sz="1400" dirty="0" err="1"/>
              <a:t>Vincenti</a:t>
            </a:r>
            <a:r>
              <a:rPr lang="en-US" sz="1400" dirty="0"/>
              <a:t>, S. </a:t>
            </a:r>
            <a:r>
              <a:rPr lang="en-US" sz="1400" dirty="0" err="1"/>
              <a:t>Kahaly</a:t>
            </a:r>
            <a:r>
              <a:rPr lang="en-US" sz="1400" dirty="0"/>
              <a:t>, J.-L. </a:t>
            </a:r>
            <a:r>
              <a:rPr lang="en-US" sz="1400" dirty="0" err="1"/>
              <a:t>Vay</a:t>
            </a:r>
            <a:r>
              <a:rPr lang="en-US" sz="1400" dirty="0"/>
              <a:t>, F. </a:t>
            </a:r>
            <a:r>
              <a:rPr lang="en-US" sz="1400" dirty="0" err="1"/>
              <a:t>Quéré</a:t>
            </a:r>
            <a:r>
              <a:rPr lang="en-US" sz="1400" dirty="0"/>
              <a:t>, </a:t>
            </a:r>
            <a:r>
              <a:rPr lang="en-US" sz="1400" i="1" dirty="0"/>
              <a:t>Phys. Rev. Lett. </a:t>
            </a:r>
            <a:r>
              <a:rPr lang="en-US" sz="1400" b="1" dirty="0"/>
              <a:t>119</a:t>
            </a:r>
            <a:r>
              <a:rPr lang="en-US" sz="1400" dirty="0"/>
              <a:t>, 155001 (2017)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B79C4D-8A2F-8B48-9B20-DF724E4EFE44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C1476B-59FC-4D45-A3B4-8AB5752C8FD9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86534C-93C7-4046-9FF8-FBB9A52644C2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C627D78-3EFB-7440-8498-F6376CFB4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209" y="5843448"/>
            <a:ext cx="53929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L. </a:t>
            </a:r>
            <a:r>
              <a:rPr lang="en-US" sz="1400" dirty="0" err="1"/>
              <a:t>Chopineau</a:t>
            </a:r>
            <a:r>
              <a:rPr lang="en-US" sz="1400" dirty="0"/>
              <a:t>, A. Leblanc, G. </a:t>
            </a:r>
            <a:r>
              <a:rPr lang="en-US" sz="1400" dirty="0" err="1"/>
              <a:t>Blaclard</a:t>
            </a:r>
            <a:r>
              <a:rPr lang="en-US" sz="1400" dirty="0"/>
              <a:t>, A. </a:t>
            </a:r>
            <a:r>
              <a:rPr lang="en-US" sz="1400" dirty="0" err="1"/>
              <a:t>Denoeud</a:t>
            </a:r>
            <a:r>
              <a:rPr lang="en-US" sz="1400" dirty="0"/>
              <a:t>, M. </a:t>
            </a:r>
            <a:r>
              <a:rPr lang="en-US" sz="1400" dirty="0" err="1"/>
              <a:t>Thévenet</a:t>
            </a:r>
            <a:r>
              <a:rPr lang="en-US" sz="1400" dirty="0"/>
              <a:t>, J-L. </a:t>
            </a:r>
            <a:r>
              <a:rPr lang="en-US" sz="1400" dirty="0" err="1"/>
              <a:t>Vay</a:t>
            </a:r>
            <a:r>
              <a:rPr lang="en-US" sz="1400" dirty="0"/>
              <a:t>, G. </a:t>
            </a:r>
            <a:r>
              <a:rPr lang="en-US" sz="1400" dirty="0" err="1"/>
              <a:t>Bonnaud</a:t>
            </a:r>
            <a:r>
              <a:rPr lang="en-US" sz="1400" dirty="0"/>
              <a:t>, P. Martin, H. </a:t>
            </a:r>
            <a:r>
              <a:rPr lang="en-US" sz="1400" dirty="0" err="1"/>
              <a:t>Vincenti</a:t>
            </a:r>
            <a:r>
              <a:rPr lang="en-US" sz="1400" dirty="0"/>
              <a:t>, and F. </a:t>
            </a:r>
            <a:r>
              <a:rPr lang="en-US" sz="1400" dirty="0" err="1"/>
              <a:t>Quéré</a:t>
            </a:r>
            <a:r>
              <a:rPr lang="en-US" sz="1400" dirty="0"/>
              <a:t>, </a:t>
            </a:r>
            <a:r>
              <a:rPr lang="en-US" sz="1400" i="1" dirty="0"/>
              <a:t>Phys. Rev. X</a:t>
            </a:r>
            <a:r>
              <a:rPr lang="en-US" sz="1400" dirty="0"/>
              <a:t> </a:t>
            </a:r>
            <a:r>
              <a:rPr lang="en-US" sz="1400" b="1" dirty="0"/>
              <a:t>9</a:t>
            </a:r>
            <a:r>
              <a:rPr lang="en-US" sz="1400" dirty="0"/>
              <a:t>, 011050 (2019</a:t>
            </a:r>
            <a:r>
              <a:rPr lang="fr-FR" sz="1400" dirty="0"/>
              <a:t>) </a:t>
            </a:r>
            <a:endParaRPr lang="da-DK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773572-20FD-414D-B6DF-05B14CAC5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46" y="947148"/>
            <a:ext cx="4929290" cy="2464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220259-DC1F-4A4F-8716-C1C9B7BF3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27813" r="25694" b="25878"/>
          <a:stretch/>
        </p:blipFill>
        <p:spPr>
          <a:xfrm>
            <a:off x="2532508" y="1018811"/>
            <a:ext cx="3284949" cy="23066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7EEE73-BB25-B842-B2DD-E94069A4E9E6}"/>
              </a:ext>
            </a:extLst>
          </p:cNvPr>
          <p:cNvGrpSpPr/>
          <p:nvPr/>
        </p:nvGrpSpPr>
        <p:grpSpPr>
          <a:xfrm>
            <a:off x="580571" y="3332439"/>
            <a:ext cx="2757715" cy="2320873"/>
            <a:chOff x="1611085" y="3361469"/>
            <a:chExt cx="2757715" cy="23208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CAB4A9-15B3-1443-8099-5322D21F3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776" r="22599" b="54607"/>
            <a:stretch/>
          </p:blipFill>
          <p:spPr>
            <a:xfrm>
              <a:off x="1611085" y="3361469"/>
              <a:ext cx="2757715" cy="20378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E2D882-EB19-D948-977C-779DBA610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670" t="53961" r="24564" b="29227"/>
            <a:stretch/>
          </p:blipFill>
          <p:spPr>
            <a:xfrm>
              <a:off x="2148115" y="4597283"/>
              <a:ext cx="1393371" cy="58431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6B7D6F6-294E-B341-95C5-13B2331C9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434" t="95344" r="21646" b="-678"/>
            <a:stretch/>
          </p:blipFill>
          <p:spPr>
            <a:xfrm>
              <a:off x="2786742" y="5442856"/>
              <a:ext cx="1574801" cy="23948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D414042-832B-7940-8DBA-C745434AC273}"/>
              </a:ext>
            </a:extLst>
          </p:cNvPr>
          <p:cNvSpPr txBox="1"/>
          <p:nvPr/>
        </p:nvSpPr>
        <p:spPr>
          <a:xfrm>
            <a:off x="130629" y="1015999"/>
            <a:ext cx="23475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Spatial Properties 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of High-Order Harmonic Beams from Plasma Mirrors</a:t>
            </a:r>
          </a:p>
          <a:p>
            <a:pPr algn="r">
              <a:lnSpc>
                <a:spcPct val="90000"/>
              </a:lnSpc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C07781-1B91-7542-9CC6-ECDCE62DCA54}"/>
              </a:ext>
            </a:extLst>
          </p:cNvPr>
          <p:cNvSpPr txBox="1"/>
          <p:nvPr/>
        </p:nvSpPr>
        <p:spPr>
          <a:xfrm>
            <a:off x="3374573" y="3955143"/>
            <a:ext cx="201022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PSATD enable correct prediction of source size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2F2FFF-6D08-1044-BF9E-24C63544436E}"/>
              </a:ext>
            </a:extLst>
          </p:cNvPr>
          <p:cNvSpPr txBox="1"/>
          <p:nvPr/>
        </p:nvSpPr>
        <p:spPr>
          <a:xfrm>
            <a:off x="6666764" y="1045028"/>
            <a:ext cx="4872095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Identication</a:t>
            </a:r>
            <a:r>
              <a:rPr lang="en-US" dirty="0">
                <a:solidFill>
                  <a:schemeClr val="bg1"/>
                </a:solidFill>
              </a:rPr>
              <a:t> of coupling mechanisms between </a:t>
            </a:r>
            <a:r>
              <a:rPr lang="en-US" dirty="0" err="1">
                <a:solidFill>
                  <a:schemeClr val="bg1"/>
                </a:solidFill>
              </a:rPr>
              <a:t>ultraintense</a:t>
            </a:r>
            <a:r>
              <a:rPr lang="en-US" dirty="0">
                <a:solidFill>
                  <a:schemeClr val="bg1"/>
                </a:solidFill>
              </a:rPr>
              <a:t> laser light and dense plasmas</a:t>
            </a:r>
          </a:p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826661-FBAE-C240-B25D-603A73586E0F}"/>
              </a:ext>
            </a:extLst>
          </p:cNvPr>
          <p:cNvSpPr txBox="1"/>
          <p:nvPr/>
        </p:nvSpPr>
        <p:spPr>
          <a:xfrm>
            <a:off x="6850742" y="3468914"/>
            <a:ext cx="4382819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Comprehensive experimental and numerical study reveals a clear transition from the temporally-periodic Brunel mechanism to a chaotic dynamic associated to stochastic heating.</a:t>
            </a:r>
          </a:p>
          <a:p>
            <a:pPr algn="ctr">
              <a:lnSpc>
                <a:spcPct val="90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B687DE-ED68-DC43-B2DB-2DF2E7AC5E73}"/>
              </a:ext>
            </a:extLst>
          </p:cNvPr>
          <p:cNvSpPr txBox="1"/>
          <p:nvPr/>
        </p:nvSpPr>
        <p:spPr>
          <a:xfrm>
            <a:off x="7083809" y="5050970"/>
            <a:ext cx="4070345" cy="590931"/>
          </a:xfrm>
          <a:prstGeom prst="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See Plenary talk by Philippe Martin 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Tuesday 11AM  </a:t>
            </a:r>
          </a:p>
        </p:txBody>
      </p:sp>
    </p:spTree>
    <p:extLst>
      <p:ext uri="{BB962C8B-B14F-4D97-AF65-F5344CB8AC3E}">
        <p14:creationId xmlns:p14="http://schemas.microsoft.com/office/powerpoint/2010/main" val="568320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80" y="208148"/>
            <a:ext cx="11372473" cy="5109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43" y="1000008"/>
            <a:ext cx="11840482" cy="58579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The Theory and Computing Working Group is definitely the more interesting!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U.S. DOE has launched an ambitious </a:t>
            </a:r>
            <a:r>
              <a:rPr lang="en-US" sz="2400" b="1" dirty="0" err="1">
                <a:solidFill>
                  <a:srgbClr val="002060"/>
                </a:solidFill>
              </a:rPr>
              <a:t>Exascale</a:t>
            </a:r>
            <a:r>
              <a:rPr lang="en-US" sz="2400" b="1" dirty="0">
                <a:solidFill>
                  <a:srgbClr val="002060"/>
                </a:solidFill>
              </a:rPr>
              <a:t> program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One application project is on “</a:t>
            </a:r>
            <a:r>
              <a:rPr lang="en-US" sz="2000" dirty="0" err="1"/>
              <a:t>Exascale</a:t>
            </a:r>
            <a:r>
              <a:rPr lang="en-US" sz="2000" dirty="0"/>
              <a:t> modeling of plasma accelerators”.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End goal: enable modeling of 100s-1000s stages by 2025-&gt;2035 for 1-&gt;30 </a:t>
            </a:r>
            <a:r>
              <a:rPr lang="en-US" sz="2000" dirty="0" err="1"/>
              <a:t>TeV</a:t>
            </a:r>
            <a:r>
              <a:rPr lang="en-US" sz="2000" dirty="0"/>
              <a:t> collider design.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New code </a:t>
            </a:r>
            <a:r>
              <a:rPr lang="en-US" sz="2400" b="1" dirty="0" err="1">
                <a:solidFill>
                  <a:srgbClr val="002060"/>
                </a:solidFill>
              </a:rPr>
              <a:t>WarpX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Being ported on newest architectures (manycore, </a:t>
            </a:r>
            <a:r>
              <a:rPr lang="en-US" sz="2000" b="1" u="sng" dirty="0"/>
              <a:t>GPUs</a:t>
            </a:r>
            <a:r>
              <a:rPr lang="en-US" sz="2000" dirty="0"/>
              <a:t>, …).</a:t>
            </a:r>
            <a:endParaRPr lang="en-US" sz="2400" b="1" dirty="0">
              <a:solidFill>
                <a:srgbClr val="00206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2000" dirty="0"/>
              <a:t>Combines most advanced algorithms (boosted frame, spectral solvers, AMR, …).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Community effort and all levels of approximation needed to reach goal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3-D PIC + </a:t>
            </a:r>
            <a:r>
              <a:rPr lang="en-US" sz="2000" dirty="0" err="1"/>
              <a:t>quasistatic</a:t>
            </a:r>
            <a:r>
              <a:rPr lang="en-US" sz="2000" dirty="0"/>
              <a:t> + reduced models; common libraries, data &amp; input standard can help; need to leverage huge investments in machine learning.</a:t>
            </a:r>
          </a:p>
          <a:p>
            <a:pPr marL="346075" lvl="1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ED767-D491-B445-AC61-3EFE1275B49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46</a:t>
            </a:fld>
            <a:endParaRPr lang="en-US" altLang="x-non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4F22F4-0C14-F14F-BED7-8ADB2ED7F1E1}"/>
              </a:ext>
            </a:extLst>
          </p:cNvPr>
          <p:cNvGrpSpPr/>
          <p:nvPr/>
        </p:nvGrpSpPr>
        <p:grpSpPr>
          <a:xfrm>
            <a:off x="174172" y="827315"/>
            <a:ext cx="10994571" cy="54427"/>
            <a:chOff x="195943" y="1001487"/>
            <a:chExt cx="10994571" cy="5442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EFA65A-D5A8-B946-9B36-D41BB7957FA2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F8ABB18-EA67-8340-81D0-EDBBE02850B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50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856A04-66F7-E24C-8D82-871BD1411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" b="4714"/>
          <a:stretch/>
        </p:blipFill>
        <p:spPr>
          <a:xfrm>
            <a:off x="0" y="0"/>
            <a:ext cx="1220570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C7A4A-AB6B-9745-80D7-5583E13E8DD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47</a:t>
            </a:fld>
            <a:endParaRPr lang="en-US" alt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DB7C18-5061-4249-8AC3-447451890840}"/>
              </a:ext>
            </a:extLst>
          </p:cNvPr>
          <p:cNvSpPr txBox="1"/>
          <p:nvPr/>
        </p:nvSpPr>
        <p:spPr>
          <a:xfrm>
            <a:off x="145143" y="0"/>
            <a:ext cx="7503886" cy="254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Looking forward to hear about all the exciting progress in theory and computation in WG4, 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as well as from the other WGs.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0A1B9F-ACCA-974E-BE78-B5A1BE0BB538}"/>
              </a:ext>
            </a:extLst>
          </p:cNvPr>
          <p:cNvSpPr txBox="1"/>
          <p:nvPr/>
        </p:nvSpPr>
        <p:spPr>
          <a:xfrm>
            <a:off x="3984171" y="4216401"/>
            <a:ext cx="7503886" cy="1682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2800" dirty="0"/>
              <a:t>Thank you for your attention.</a:t>
            </a:r>
          </a:p>
          <a:p>
            <a:pPr algn="r">
              <a:lnSpc>
                <a:spcPct val="200000"/>
              </a:lnSpc>
            </a:pPr>
            <a:r>
              <a:rPr lang="en-US" sz="2800" dirty="0"/>
              <a:t>Questions?</a:t>
            </a:r>
          </a:p>
        </p:txBody>
      </p:sp>
      <p:pic>
        <p:nvPicPr>
          <p:cNvPr id="11" name="LWFA_small">
            <a:hlinkClick r:id="" action="ppaction://media"/>
            <a:extLst>
              <a:ext uri="{FF2B5EF4-FFF2-40B4-BE49-F238E27FC236}">
                <a16:creationId xmlns:a16="http://schemas.microsoft.com/office/drawing/2014/main" id="{F806A864-7330-4145-99A4-0093C39928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434" y="2946399"/>
            <a:ext cx="3468279" cy="346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8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516733-9A73-1044-95BA-D6EC2C082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2"/>
          <a:stretch/>
        </p:blipFill>
        <p:spPr>
          <a:xfrm>
            <a:off x="0" y="570270"/>
            <a:ext cx="12188825" cy="62877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9806C-24EE-F14C-869A-AB605603C3E9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5</a:t>
            </a:fld>
            <a:endParaRPr lang="en-US" alt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371E6-CAE3-5649-947C-E5395B120286}"/>
              </a:ext>
            </a:extLst>
          </p:cNvPr>
          <p:cNvSpPr txBox="1"/>
          <p:nvPr/>
        </p:nvSpPr>
        <p:spPr>
          <a:xfrm>
            <a:off x="9069643" y="6571768"/>
            <a:ext cx="206498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D. </a:t>
            </a:r>
            <a:r>
              <a:rPr lang="en-US" sz="1400" dirty="0" err="1"/>
              <a:t>Kothe</a:t>
            </a:r>
            <a:r>
              <a:rPr lang="en-US" sz="1400" dirty="0"/>
              <a:t> – May 2,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BE225-E7FB-2A41-BFA5-C9298736019F}"/>
              </a:ext>
            </a:extLst>
          </p:cNvPr>
          <p:cNvSpPr/>
          <p:nvPr/>
        </p:nvSpPr>
        <p:spPr>
          <a:xfrm>
            <a:off x="275303" y="403123"/>
            <a:ext cx="1337187" cy="589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9312B0-89AC-D943-A66E-8314EC50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5" y="120788"/>
            <a:ext cx="11372473" cy="510909"/>
          </a:xfrm>
        </p:spPr>
        <p:txBody>
          <a:bodyPr/>
          <a:lstStyle/>
          <a:p>
            <a:r>
              <a:rPr lang="en-US" dirty="0"/>
              <a:t>U.S. DOE </a:t>
            </a:r>
            <a:r>
              <a:rPr lang="en-US" dirty="0" err="1"/>
              <a:t>Exascale</a:t>
            </a:r>
            <a:r>
              <a:rPr lang="en-US" dirty="0"/>
              <a:t> Computing Initiative (ECI)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A95205-B0AC-8C47-A8E8-337EACC1670E}"/>
              </a:ext>
            </a:extLst>
          </p:cNvPr>
          <p:cNvGrpSpPr/>
          <p:nvPr/>
        </p:nvGrpSpPr>
        <p:grpSpPr>
          <a:xfrm>
            <a:off x="333595" y="706519"/>
            <a:ext cx="10994571" cy="54427"/>
            <a:chOff x="195943" y="1001487"/>
            <a:chExt cx="10994571" cy="5442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491D0BD-6D0A-E44D-9FB3-D39CDF876845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51D0EE3-684B-7349-A97C-48AF51ECFC85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23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77" y="266364"/>
            <a:ext cx="10273933" cy="827151"/>
          </a:xfrm>
        </p:spPr>
        <p:txBody>
          <a:bodyPr/>
          <a:lstStyle/>
          <a:p>
            <a:r>
              <a:rPr lang="en-US" dirty="0"/>
              <a:t>U.S. DOE </a:t>
            </a:r>
            <a:r>
              <a:rPr lang="en-US" dirty="0" err="1"/>
              <a:t>Exascale</a:t>
            </a:r>
            <a:r>
              <a:rPr lang="en-US" dirty="0"/>
              <a:t> Computing Project (ECP)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53" y="1276114"/>
            <a:ext cx="11858586" cy="4739537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Goal: </a:t>
            </a:r>
            <a:r>
              <a:rPr lang="en-US" dirty="0"/>
              <a:t>accelerate delivery of a </a:t>
            </a:r>
            <a:r>
              <a:rPr lang="en-US" b="1" dirty="0"/>
              <a:t>capable </a:t>
            </a:r>
            <a:r>
              <a:rPr lang="en-US" b="1" dirty="0" err="1"/>
              <a:t>exascale</a:t>
            </a:r>
            <a:r>
              <a:rPr lang="en-US" b="1" dirty="0"/>
              <a:t> </a:t>
            </a:r>
            <a:r>
              <a:rPr lang="en-US" dirty="0"/>
              <a:t>computing system </a:t>
            </a:r>
          </a:p>
          <a:p>
            <a:pPr>
              <a:spcBef>
                <a:spcPts val="200"/>
              </a:spcBef>
            </a:pPr>
            <a:endParaRPr lang="en-US" sz="1999" dirty="0"/>
          </a:p>
          <a:p>
            <a:pPr>
              <a:spcBef>
                <a:spcPts val="200"/>
              </a:spcBef>
            </a:pPr>
            <a:r>
              <a:rPr lang="en-US" sz="1999" dirty="0"/>
              <a:t>to deliver approximately </a:t>
            </a:r>
            <a:r>
              <a:rPr lang="en-US" sz="1999" b="1" dirty="0"/>
              <a:t>5-10 times more performance </a:t>
            </a:r>
            <a:r>
              <a:rPr lang="en-US" sz="1999" dirty="0"/>
              <a:t>than </a:t>
            </a:r>
            <a:r>
              <a:rPr lang="en-US" sz="1999" b="1" dirty="0"/>
              <a:t>today’s fastest &gt;100-petaflops </a:t>
            </a:r>
            <a:r>
              <a:rPr lang="en-US" sz="1999" dirty="0"/>
              <a:t>machines on mission critical applications.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i="1" dirty="0"/>
              <a:t>US DOE ECP encompasses:</a:t>
            </a:r>
          </a:p>
          <a:p>
            <a:pPr>
              <a:spcBef>
                <a:spcPts val="200"/>
              </a:spcBef>
            </a:pPr>
            <a:r>
              <a:rPr lang="en-US" sz="1999" dirty="0"/>
              <a:t>hardware technologies &amp; architectures, </a:t>
            </a:r>
          </a:p>
          <a:p>
            <a:pPr>
              <a:spcBef>
                <a:spcPts val="200"/>
              </a:spcBef>
            </a:pPr>
            <a:r>
              <a:rPr lang="en-US" sz="1999" dirty="0"/>
              <a:t>system software, </a:t>
            </a:r>
          </a:p>
          <a:p>
            <a:pPr>
              <a:spcBef>
                <a:spcPts val="200"/>
              </a:spcBef>
            </a:pPr>
            <a:r>
              <a:rPr lang="en-US" sz="1999" dirty="0"/>
              <a:t>applications, </a:t>
            </a:r>
          </a:p>
          <a:p>
            <a:pPr>
              <a:spcBef>
                <a:spcPts val="200"/>
              </a:spcBef>
            </a:pPr>
            <a:r>
              <a:rPr lang="en-US" sz="1999" dirty="0"/>
              <a:t>workforce development.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dirty="0" err="1"/>
              <a:t>Exascale</a:t>
            </a:r>
            <a:r>
              <a:rPr lang="en-US" dirty="0"/>
              <a:t> research programs also developed in China, Japan and Europe.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9F07B-3776-4E4F-9031-31D40D43DF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381" y="89347"/>
            <a:ext cx="1615928" cy="7371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C8B8BB-B2CC-3E45-AF8F-86206EF69497}"/>
              </a:ext>
            </a:extLst>
          </p:cNvPr>
          <p:cNvGrpSpPr/>
          <p:nvPr/>
        </p:nvGrpSpPr>
        <p:grpSpPr>
          <a:xfrm>
            <a:off x="195943" y="1001487"/>
            <a:ext cx="10994571" cy="54427"/>
            <a:chOff x="195943" y="1001487"/>
            <a:chExt cx="10994571" cy="5442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9B48F68-D180-7143-92EA-DCD38385FA89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8A45C26-47A8-244D-8B9C-74EB5C18F06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579345B-41D2-7A4A-A4FD-E9D1D6373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6</a:t>
            </a:fld>
            <a:endParaRPr lang="en-US" alt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294708-F5AE-544B-ADC1-B059A54E2EF4}"/>
              </a:ext>
            </a:extLst>
          </p:cNvPr>
          <p:cNvSpPr/>
          <p:nvPr/>
        </p:nvSpPr>
        <p:spPr>
          <a:xfrm>
            <a:off x="478971" y="4093029"/>
            <a:ext cx="1712686" cy="319314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46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CCE2F8-C317-AF4C-B5FA-02C8028B9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94"/>
            <a:ext cx="12188825" cy="68807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36E7-A9F2-D347-97DD-E09AF64B434A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7</a:t>
            </a:fld>
            <a:endParaRPr lang="en-US" alt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E52DE-9F01-6447-B4AD-035D125351D7}"/>
              </a:ext>
            </a:extLst>
          </p:cNvPr>
          <p:cNvSpPr txBox="1"/>
          <p:nvPr/>
        </p:nvSpPr>
        <p:spPr>
          <a:xfrm>
            <a:off x="9069643" y="6571768"/>
            <a:ext cx="206498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D. </a:t>
            </a:r>
            <a:r>
              <a:rPr lang="en-US" sz="1400" dirty="0" err="1"/>
              <a:t>Kothe</a:t>
            </a:r>
            <a:r>
              <a:rPr lang="en-US" sz="1400" dirty="0"/>
              <a:t> – May 2, 2019</a:t>
            </a:r>
          </a:p>
        </p:txBody>
      </p:sp>
    </p:spTree>
    <p:extLst>
      <p:ext uri="{BB962C8B-B14F-4D97-AF65-F5344CB8AC3E}">
        <p14:creationId xmlns:p14="http://schemas.microsoft.com/office/powerpoint/2010/main" val="173907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85" y="897"/>
            <a:ext cx="8411840" cy="855542"/>
          </a:xfrm>
        </p:spPr>
        <p:txBody>
          <a:bodyPr>
            <a:normAutofit/>
          </a:bodyPr>
          <a:lstStyle/>
          <a:p>
            <a:r>
              <a:rPr lang="en-US" dirty="0"/>
              <a:t>DOE </a:t>
            </a:r>
            <a:r>
              <a:rPr lang="en-US" dirty="0" err="1"/>
              <a:t>Exascale</a:t>
            </a:r>
            <a:r>
              <a:rPr lang="en-US" dirty="0"/>
              <a:t> Computing Project Applications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0245010" y="9320"/>
            <a:ext cx="1942228" cy="847118"/>
            <a:chOff x="3305927" y="1782291"/>
            <a:chExt cx="2994005" cy="851986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927" y="1782291"/>
              <a:ext cx="2994005" cy="6077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927" y="2390038"/>
              <a:ext cx="1038301" cy="24423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237" y="2390038"/>
              <a:ext cx="1956695" cy="244239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9A8685-9CBD-5D48-90F4-6955DC9A7A72}" type="slidenum">
              <a:rPr lang="en-US" altLang="x-none" smtClean="0"/>
              <a:pPr/>
              <a:t>8</a:t>
            </a:fld>
            <a:endParaRPr lang="en-US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13747-D8CC-4444-91A2-255F01ADF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893"/>
            <a:ext cx="12185651" cy="665279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940D601-484F-3048-9F7A-A542B252663C}"/>
              </a:ext>
            </a:extLst>
          </p:cNvPr>
          <p:cNvGrpSpPr/>
          <p:nvPr/>
        </p:nvGrpSpPr>
        <p:grpSpPr>
          <a:xfrm>
            <a:off x="197480" y="1002121"/>
            <a:ext cx="10991708" cy="54413"/>
            <a:chOff x="195943" y="1001487"/>
            <a:chExt cx="10994571" cy="5442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922EB5-680E-A248-BAE6-B9621C908D4B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0D87C4-071B-B640-8E07-DBF9B364304D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0D0B56CB-E066-8B42-8566-41D2012B851F}"/>
              </a:ext>
            </a:extLst>
          </p:cNvPr>
          <p:cNvSpPr/>
          <p:nvPr/>
        </p:nvSpPr>
        <p:spPr>
          <a:xfrm>
            <a:off x="6177647" y="2623668"/>
            <a:ext cx="1889515" cy="541665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77C9465-FE39-634B-A027-5EA85ABC1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8</a:t>
            </a:fld>
            <a:endParaRPr lang="en-US" altLang="x-non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80D237-021A-0C4E-9CA7-99F0ACD937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162" y="2863091"/>
            <a:ext cx="968576" cy="652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B5D28E-452C-834E-A141-FB5A9B83AE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351" y="2133937"/>
            <a:ext cx="435315" cy="54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7AD5E3-4D46-AC44-BA78-2867412826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0665" y="2133937"/>
            <a:ext cx="435315" cy="544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2BE6A6-4D4B-6C4D-9BF9-F435ECFB1DE3}"/>
              </a:ext>
            </a:extLst>
          </p:cNvPr>
          <p:cNvSpPr/>
          <p:nvPr/>
        </p:nvSpPr>
        <p:spPr>
          <a:xfrm>
            <a:off x="1588" y="6356495"/>
            <a:ext cx="2024216" cy="293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6A359-AB89-F84D-91F2-89171542338A}"/>
              </a:ext>
            </a:extLst>
          </p:cNvPr>
          <p:cNvSpPr/>
          <p:nvPr/>
        </p:nvSpPr>
        <p:spPr>
          <a:xfrm>
            <a:off x="1775497" y="501506"/>
            <a:ext cx="1643315" cy="65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24B78C-C860-8246-834A-7D2C558D1EF9}"/>
              </a:ext>
            </a:extLst>
          </p:cNvPr>
          <p:cNvSpPr/>
          <p:nvPr/>
        </p:nvSpPr>
        <p:spPr>
          <a:xfrm>
            <a:off x="3407930" y="5670873"/>
            <a:ext cx="772684" cy="97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93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47" y="1204961"/>
            <a:ext cx="3473972" cy="261256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873" y="3598913"/>
            <a:ext cx="3662658" cy="259468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247" y="1235364"/>
            <a:ext cx="3667517" cy="24504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540" y="3561329"/>
            <a:ext cx="3416182" cy="259186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B6C492B-CF54-8343-9D7B-6DF9832FC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4"/>
            <a:ext cx="12185651" cy="947606"/>
          </a:xfrm>
        </p:spPr>
        <p:txBody>
          <a:bodyPr/>
          <a:lstStyle/>
          <a:p>
            <a:r>
              <a:rPr lang="en-US" dirty="0"/>
              <a:t>Goal: deliver simulation tools for plasma-based collider design by 2030-2035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F09756-6678-CF48-BD8B-C6C7CACBC269}"/>
              </a:ext>
            </a:extLst>
          </p:cNvPr>
          <p:cNvSpPr txBox="1">
            <a:spLocks/>
          </p:cNvSpPr>
          <p:nvPr/>
        </p:nvSpPr>
        <p:spPr>
          <a:xfrm>
            <a:off x="3885624" y="1797283"/>
            <a:ext cx="2772958" cy="947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16" tIns="45708" rIns="91416" bIns="4570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99" dirty="0">
                <a:solidFill>
                  <a:schemeClr val="accent1">
                    <a:lumMod val="50000"/>
                  </a:schemeClr>
                </a:solidFill>
              </a:rPr>
              <a:t>In sync with recent community roadmaps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E046D8B-649B-6140-ADD9-5FBECB357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4007" y="6392593"/>
            <a:ext cx="544117" cy="30154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9977" tIns="46788" rIns="89977" bIns="4678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ern="1200">
                <a:solidFill>
                  <a:srgbClr val="00206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929A8685-9CBD-5D48-90F4-6955DC9A7A72}" type="slidenum">
              <a:rPr lang="en-US" altLang="x-none" smtClean="0"/>
              <a:pPr/>
              <a:t>9</a:t>
            </a:fld>
            <a:endParaRPr lang="en-US" altLang="x-non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D792D4-3A93-2C49-9807-ACA264E48809}"/>
              </a:ext>
            </a:extLst>
          </p:cNvPr>
          <p:cNvGrpSpPr/>
          <p:nvPr/>
        </p:nvGrpSpPr>
        <p:grpSpPr>
          <a:xfrm>
            <a:off x="197480" y="1002121"/>
            <a:ext cx="10991708" cy="54413"/>
            <a:chOff x="195943" y="1001487"/>
            <a:chExt cx="10994571" cy="5442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32F11FE-FC4F-1F44-9C3A-BE5DF607D4C1}"/>
                </a:ext>
              </a:extLst>
            </p:cNvPr>
            <p:cNvCxnSpPr/>
            <p:nvPr/>
          </p:nvCxnSpPr>
          <p:spPr>
            <a:xfrm>
              <a:off x="195943" y="1001487"/>
              <a:ext cx="9818914" cy="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C87DC3-337E-8C4D-B6CF-CD6AD2BFCC8C}"/>
                </a:ext>
              </a:extLst>
            </p:cNvPr>
            <p:cNvCxnSpPr>
              <a:cxnSpLocks/>
            </p:cNvCxnSpPr>
            <p:nvPr/>
          </p:nvCxnSpPr>
          <p:spPr>
            <a:xfrm>
              <a:off x="511628" y="1055914"/>
              <a:ext cx="1067888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54AC7D-4734-D541-837B-8CC520432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132" y="2654709"/>
            <a:ext cx="1330944" cy="80522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D611E5D-F84F-8A42-BE2E-D39167585635}"/>
              </a:ext>
            </a:extLst>
          </p:cNvPr>
          <p:cNvSpPr txBox="1">
            <a:spLocks/>
          </p:cNvSpPr>
          <p:nvPr/>
        </p:nvSpPr>
        <p:spPr>
          <a:xfrm>
            <a:off x="10137058" y="1585890"/>
            <a:ext cx="2278311" cy="947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16" tIns="45708" rIns="91416" bIns="4570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99" dirty="0">
                <a:solidFill>
                  <a:schemeClr val="accent1">
                    <a:lumMod val="50000"/>
                  </a:schemeClr>
                </a:solidFill>
              </a:rPr>
              <a:t>and</a:t>
            </a:r>
          </a:p>
          <a:p>
            <a:pPr fontAlgn="auto">
              <a:spcAft>
                <a:spcPts val="0"/>
              </a:spcAft>
            </a:pPr>
            <a:r>
              <a:rPr lang="en-US" sz="2799" dirty="0">
                <a:solidFill>
                  <a:schemeClr val="accent1">
                    <a:lumMod val="50000"/>
                  </a:schemeClr>
                </a:solidFill>
              </a:rPr>
              <a:t>studies.</a:t>
            </a:r>
          </a:p>
        </p:txBody>
      </p:sp>
    </p:spTree>
    <p:extLst>
      <p:ext uri="{BB962C8B-B14F-4D97-AF65-F5344CB8AC3E}">
        <p14:creationId xmlns:p14="http://schemas.microsoft.com/office/powerpoint/2010/main" val="150623662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3156C96291C349BBF8B640319D465D" ma:contentTypeVersion="0" ma:contentTypeDescription="Create a new document." ma:contentTypeScope="" ma:versionID="8a71be8d30b42e8e74cf70a4a4cbda4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5F602D-FF92-4BDD-B4C2-093468CCF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A50EC660-24D0-43A0-AE5E-E274115E726B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55381</TotalTime>
  <Words>3800</Words>
  <Application>Microsoft Macintosh PowerPoint</Application>
  <PresentationFormat>Custom</PresentationFormat>
  <Paragraphs>640</Paragraphs>
  <Slides>47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Batang</vt:lpstr>
      <vt:lpstr>ＭＳ Ｐゴシック</vt:lpstr>
      <vt:lpstr>ヒラギノ角ゴ Pro W3</vt:lpstr>
      <vt:lpstr>Arial</vt:lpstr>
      <vt:lpstr>Arial Black</vt:lpstr>
      <vt:lpstr>Arial Narrow</vt:lpstr>
      <vt:lpstr>Avenir Book</vt:lpstr>
      <vt:lpstr>Avenir Roman</vt:lpstr>
      <vt:lpstr>Bookman Old Style</vt:lpstr>
      <vt:lpstr>Calibri</vt:lpstr>
      <vt:lpstr>Franklin Gothic Book</vt:lpstr>
      <vt:lpstr>Franklin Gothic Medium</vt:lpstr>
      <vt:lpstr>Helvetica</vt:lpstr>
      <vt:lpstr>Symbol</vt:lpstr>
      <vt:lpstr>TH SarabunPSK</vt:lpstr>
      <vt:lpstr>Wingdings</vt:lpstr>
      <vt:lpstr>Presentations (Wide Screen)</vt:lpstr>
      <vt:lpstr>1_Presentations (Wide Screen)</vt:lpstr>
      <vt:lpstr>PowerPoint Presentation</vt:lpstr>
      <vt:lpstr>PowerPoint Presentation</vt:lpstr>
      <vt:lpstr>Theory &amp; Modeling of Laser-Plasma Acceleration involves   complex physics with a wide range of space &amp; time scales </vt:lpstr>
      <vt:lpstr>The Berkeley Lab Accelerator Simulation Toolkit provides advanced simulation tools for laser-plasma accelerator physics</vt:lpstr>
      <vt:lpstr>U.S. DOE Exascale Computing Initiative (ECI)</vt:lpstr>
      <vt:lpstr>U.S. DOE Exascale Computing Project (ECP)</vt:lpstr>
      <vt:lpstr>PowerPoint Presentation</vt:lpstr>
      <vt:lpstr>DOE Exascale Computing Project Applications</vt:lpstr>
      <vt:lpstr>Goal: deliver simulation tools for plasma-based collider design by 2030-2035</vt:lpstr>
      <vt:lpstr>Plasma accelerators are challenging to model</vt:lpstr>
      <vt:lpstr>ECP Project WarpX: “Exascale Modeling of Advanced Particle Accelerators”</vt:lpstr>
      <vt:lpstr>Advanced algorithms are essential to reach goal</vt:lpstr>
      <vt:lpstr>Advanced algorithms are essential to reach goal</vt:lpstr>
      <vt:lpstr>Advanced algorithms are essential to reach goal</vt:lpstr>
      <vt:lpstr>Advanced algorithms are essential to reach goal</vt:lpstr>
      <vt:lpstr>Advanced algorithms are essential to reach goal</vt:lpstr>
      <vt:lpstr>Advanced algorithms are essential to reach goal</vt:lpstr>
      <vt:lpstr>Advanced algorithms are essential to reach goal</vt:lpstr>
      <vt:lpstr>Advanced algorithms are essential to reach goal</vt:lpstr>
      <vt:lpstr>Mesh refinement requires special algorithm1,2</vt:lpstr>
      <vt:lpstr>Mesh refinement requires special algorithm1,2</vt:lpstr>
      <vt:lpstr>Advanced algorithms are essential to reach goal</vt:lpstr>
      <vt:lpstr>Ultrahigh-order analytical Pseudo-spectral Maxwell solver</vt:lpstr>
      <vt:lpstr>Advanced algorithms are essential to reach goal</vt:lpstr>
      <vt:lpstr>Relativistic plasmas PIC subject to “numerical Cherenkov”</vt:lpstr>
      <vt:lpstr> </vt:lpstr>
      <vt:lpstr> </vt:lpstr>
      <vt:lpstr>PowerPoint Presentation</vt:lpstr>
      <vt:lpstr>PowerPoint Presentation</vt:lpstr>
      <vt:lpstr>PowerPoint Presentation</vt:lpstr>
      <vt:lpstr>Advanced algorithms are essential to reach goal</vt:lpstr>
      <vt:lpstr>Advanced algorithms are essential to reach goal</vt:lpstr>
      <vt:lpstr>Progress of Exascale project WarpX go as planned</vt:lpstr>
      <vt:lpstr>PowerPoint Presentation</vt:lpstr>
      <vt:lpstr>Movies from 3-D WarpX simulations with mesh refinement</vt:lpstr>
      <vt:lpstr>Movies from 3-D WarpX simulations with mesh refinement</vt:lpstr>
      <vt:lpstr>Plan for Exascale project WarpX for existing ECP project &amp; beyond From initial code coupling to ensemble of multi-GeV stages</vt:lpstr>
      <vt:lpstr>WarpX is available on github  https://github.com/ECP-WarpX  and in use for production</vt:lpstr>
      <vt:lpstr>Studies of effects of misalignment &amp; laser pointing errors</vt:lpstr>
      <vt:lpstr>WarpX is also used for modeling of laser-ion acceleration</vt:lpstr>
      <vt:lpstr>WarpX is also being applied to study Laser-driven ion acceleration from the Magnetic Vortex Acceleration (MVA) scheme</vt:lpstr>
      <vt:lpstr>Enabled study of how 3D Mega-Tesla B-field inside the co-axial channel produces highly collimating and energetic protons.</vt:lpstr>
      <vt:lpstr>Novel algorithms application beyond particle acceleration</vt:lpstr>
      <vt:lpstr>PSATD solver enables accurate modeling of plasma mirrors</vt:lpstr>
      <vt:lpstr>This led to unprecedented 3D modeling of plasma mirrors</vt:lpstr>
      <vt:lpstr>Summary</vt:lpstr>
      <vt:lpstr>PowerPoint Presentation</vt:lpstr>
    </vt:vector>
  </TitlesOfParts>
  <Company>ORNL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Microsoft Office User</cp:lastModifiedBy>
  <cp:revision>1573</cp:revision>
  <cp:lastPrinted>2018-08-15T04:54:00Z</cp:lastPrinted>
  <dcterms:created xsi:type="dcterms:W3CDTF">2015-03-03T13:47:39Z</dcterms:created>
  <dcterms:modified xsi:type="dcterms:W3CDTF">2019-05-05T20:19:41Z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0x010100693156C96291C349BBF8B640319D465D</vt:lpwstr>
  </property>
</Properties>
</file>