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270" r:id="rId2"/>
    <p:sldId id="292" r:id="rId3"/>
    <p:sldId id="291" r:id="rId4"/>
    <p:sldId id="297" r:id="rId5"/>
    <p:sldId id="294" r:id="rId6"/>
    <p:sldId id="295" r:id="rId7"/>
    <p:sldId id="296" r:id="rId8"/>
    <p:sldId id="29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2" pos="23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howGuides="1">
      <p:cViewPr varScale="1">
        <p:scale>
          <a:sx n="99" d="100"/>
          <a:sy n="99" d="100"/>
        </p:scale>
        <p:origin x="208" y="696"/>
      </p:cViewPr>
      <p:guideLst>
        <p:guide orient="horz" pos="1026"/>
        <p:guide pos="23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97" d="100"/>
          <a:sy n="97" d="100"/>
        </p:scale>
        <p:origin x="3534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E1389CC-567B-462D-9606-5A6D48725E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2223E6-8DEC-4459-8B52-D06E9BD3DA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9E86A-6679-4EC8-847C-9F954F45BF68}" type="datetimeFigureOut">
              <a:rPr lang="de-DE" smtClean="0"/>
              <a:t>20.06.25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E09F90-192B-4C21-A710-7EFC4BA93B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77B6243-ABD9-472E-9641-6E7B2B863D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8E8B7-5326-4A3E-8AE4-83D3CDA8A9F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575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3C419-10E8-4216-A6CC-B7C8A23909AD}" type="datetimeFigureOut">
              <a:rPr lang="de-DE" smtClean="0"/>
              <a:t>20.06.25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6CAD1-FD47-46B0-9C16-1B81F4E690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1325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2444192"/>
            <a:ext cx="107283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1088740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7CEB1C7-3CEB-41C0-967D-A5811A09D9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8" name="Bild 9" descr="Slogan_FZ_Jülich_grasgruen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428" y="5769260"/>
            <a:ext cx="1894868" cy="84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20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8" y="2660216"/>
            <a:ext cx="10728324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1124744"/>
            <a:ext cx="10728325" cy="136180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390AF7B-9835-4AEF-ADBF-224AF53FB4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8" name="Bild 9" descr="Slogan_FZ_Jülich_grasgruen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428" y="5769260"/>
            <a:ext cx="1894868" cy="84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04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70822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185084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2F77179-7DE6-490F-AFDB-836C5B895F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11" name="Bild 9" descr="Slogan_FZ_Jülich_grasgruen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428" y="5769260"/>
            <a:ext cx="1894868" cy="84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94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11514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221088"/>
            <a:ext cx="107283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1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1F0FB68E-EE59-46F0-A3EA-690446700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11" name="Bild 9" descr="Slogan_FZ_Jülich_grasgruen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428" y="5769260"/>
            <a:ext cx="1894868" cy="84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135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563143"/>
            <a:ext cx="11449050" cy="421425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20.06.2025</a:t>
            </a:r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0FEB314-58C6-43FB-BF57-07B357AFA1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0209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578310"/>
            <a:ext cx="11449050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20.06.2025</a:t>
            </a:r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29624FD4-E8F5-4C76-8AB0-019D7FCEAA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3926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20.06.2025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0000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3338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338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8D87DCD3-D230-4056-A20A-D9CBA549CE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1651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20.06.2025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F63E2467-CDE8-4456-BDC8-2E6458C092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1878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A9D9CA0-0D3A-430F-A273-E4F9DC8D4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20.06.2025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E8AF11-FB81-42DE-B82C-BAAE6442B5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313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5" y="1563143"/>
            <a:ext cx="11449050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de-DE"/>
              <a:t>20.06.2025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1124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2C4F5F8-9F24-424C-8284-2E94052236C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58AF006-3416-44FA-BBD1-BCE9F27A196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6424763"/>
            <a:ext cx="2304000" cy="11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4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70" r:id="rId3"/>
    <p:sldLayoutId id="2147483671" r:id="rId4"/>
    <p:sldLayoutId id="2147483662" r:id="rId5"/>
    <p:sldLayoutId id="2147483672" r:id="rId6"/>
    <p:sldLayoutId id="2147483673" r:id="rId7"/>
    <p:sldLayoutId id="2147483666" r:id="rId8"/>
    <p:sldLayoutId id="2147483667" r:id="rId9"/>
  </p:sldLayoutIdLst>
  <p:hf hdr="0" ftr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3200" b="1" kern="1200" cap="all" spc="1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26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pos="7446" userDrawn="1">
          <p15:clr>
            <a:srgbClr val="F26B43"/>
          </p15:clr>
        </p15:guide>
        <p15:guide id="4" orient="horz" pos="278" userDrawn="1">
          <p15:clr>
            <a:srgbClr val="F26B43"/>
          </p15:clr>
        </p15:guide>
        <p15:guide id="6" pos="3659" userDrawn="1">
          <p15:clr>
            <a:srgbClr val="F26B43"/>
          </p15:clr>
        </p15:guide>
        <p15:guide id="7" pos="4021" userDrawn="1">
          <p15:clr>
            <a:srgbClr val="F26B43"/>
          </p15:clr>
        </p15:guide>
        <p15:guide id="8" orient="horz" pos="363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64521-ED94-4240-8AD4-6C3D7A90E7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Spin-</a:t>
            </a:r>
            <a:r>
              <a:rPr lang="de-DE" dirty="0" err="1"/>
              <a:t>polarized</a:t>
            </a:r>
            <a:r>
              <a:rPr lang="de-DE" dirty="0"/>
              <a:t> </a:t>
            </a:r>
            <a:r>
              <a:rPr lang="de-DE" dirty="0" err="1"/>
              <a:t>particle</a:t>
            </a:r>
            <a:r>
              <a:rPr lang="de-DE" dirty="0"/>
              <a:t> </a:t>
            </a:r>
            <a:r>
              <a:rPr lang="de-DE" dirty="0" err="1"/>
              <a:t>beams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from</a:t>
            </a:r>
            <a:r>
              <a:rPr lang="de-DE" dirty="0"/>
              <a:t> plasma-</a:t>
            </a:r>
            <a:r>
              <a:rPr lang="de-DE" dirty="0" err="1"/>
              <a:t>based</a:t>
            </a:r>
            <a:r>
              <a:rPr lang="de-DE" dirty="0"/>
              <a:t> </a:t>
            </a:r>
            <a:r>
              <a:rPr lang="de-DE" dirty="0" err="1"/>
              <a:t>accelerators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693119F-69DD-4BF5-B78E-98C0144F5F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20.06.25  I  </a:t>
            </a:r>
            <a:r>
              <a:rPr lang="de-DE" b="1" dirty="0"/>
              <a:t>Lars Reichwein</a:t>
            </a:r>
            <a:r>
              <a:rPr lang="de-DE" dirty="0"/>
              <a:t>, Alexander Pukhov &amp; Markus Büscher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20D87E3-8281-4D07-A018-037CE982CC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 descr="Ein Bild, das Screenshot enthält.&#10;&#10;KI-generierte Inhalte können fehlerhaft sein.">
            <a:extLst>
              <a:ext uri="{FF2B5EF4-FFF2-40B4-BE49-F238E27FC236}">
                <a16:creationId xmlns:a16="http://schemas.microsoft.com/office/drawing/2014/main" id="{578BE319-59CB-9670-977A-412E37E6E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0" t="36451" r="14438" b="38860"/>
          <a:stretch/>
        </p:blipFill>
        <p:spPr>
          <a:xfrm>
            <a:off x="353144" y="-2167"/>
            <a:ext cx="11449051" cy="3431167"/>
          </a:xfrm>
          <a:prstGeom prst="rect">
            <a:avLst/>
          </a:prstGeom>
        </p:spPr>
      </p:pic>
      <p:pic>
        <p:nvPicPr>
          <p:cNvPr id="7" name="Grafik 6" descr="Ein Bild, das Text, Schrift, Logo, Grafiken enthält.&#10;&#10;KI-generierte Inhalte können fehlerhaft sein.">
            <a:extLst>
              <a:ext uri="{FF2B5EF4-FFF2-40B4-BE49-F238E27FC236}">
                <a16:creationId xmlns:a16="http://schemas.microsoft.com/office/drawing/2014/main" id="{9F7A8633-4C27-103B-30DD-2773AA21C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" t="7575" r="7553" b="13004"/>
          <a:stretch>
            <a:fillRect/>
          </a:stretch>
        </p:blipFill>
        <p:spPr>
          <a:xfrm>
            <a:off x="8112223" y="5589240"/>
            <a:ext cx="1800201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54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F1FA4076-84FE-3290-05BE-6B66CEA57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Applications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polarized</a:t>
            </a:r>
            <a:r>
              <a:rPr lang="de-DE" dirty="0"/>
              <a:t> </a:t>
            </a:r>
            <a:r>
              <a:rPr lang="de-DE" dirty="0" err="1"/>
              <a:t>particle</a:t>
            </a:r>
            <a:r>
              <a:rPr lang="de-DE" dirty="0"/>
              <a:t> </a:t>
            </a:r>
            <a:r>
              <a:rPr lang="de-DE" dirty="0" err="1"/>
              <a:t>beams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641AB78-09C2-6A6E-BFDE-C2568D4A1CD6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20.06.2025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863F25B-D18F-4379-87BD-933E5612EEB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529899B-1A50-7293-64E5-02652054D9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83E65FA-25C3-5241-09E2-C4386635B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3174" y="2022558"/>
            <a:ext cx="3600400" cy="3609976"/>
          </a:xfrm>
          <a:prstGeom prst="rect">
            <a:avLst/>
          </a:prstGeom>
        </p:spPr>
      </p:pic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054691F4-D191-2D1F-F5C2-D1540C80D146}"/>
              </a:ext>
            </a:extLst>
          </p:cNvPr>
          <p:cNvSpPr txBox="1">
            <a:spLocks/>
          </p:cNvSpPr>
          <p:nvPr/>
        </p:nvSpPr>
        <p:spPr>
          <a:xfrm>
            <a:off x="479376" y="1647570"/>
            <a:ext cx="5437187" cy="86872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200" b="1" dirty="0">
                <a:solidFill>
                  <a:srgbClr val="013C6B"/>
                </a:solidFill>
              </a:rPr>
              <a:t>Deep-</a:t>
            </a:r>
            <a:r>
              <a:rPr lang="de-DE" sz="2200" b="1" dirty="0" err="1">
                <a:solidFill>
                  <a:srgbClr val="013C6B"/>
                </a:solidFill>
              </a:rPr>
              <a:t>inelastic</a:t>
            </a:r>
            <a:r>
              <a:rPr lang="de-DE" sz="2200" b="1" dirty="0">
                <a:solidFill>
                  <a:srgbClr val="013C6B"/>
                </a:solidFill>
              </a:rPr>
              <a:t> </a:t>
            </a:r>
            <a:r>
              <a:rPr lang="de-DE" sz="2200" b="1" dirty="0" err="1">
                <a:solidFill>
                  <a:srgbClr val="013C6B"/>
                </a:solidFill>
              </a:rPr>
              <a:t>scattering</a:t>
            </a:r>
            <a:endParaRPr lang="de-DE" sz="2200" b="1" dirty="0">
              <a:solidFill>
                <a:srgbClr val="013C6B"/>
              </a:solidFill>
            </a:endParaRP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9628FB04-8B0C-669F-DDEA-45F10CD43396}"/>
              </a:ext>
            </a:extLst>
          </p:cNvPr>
          <p:cNvSpPr txBox="1">
            <a:spLocks/>
          </p:cNvSpPr>
          <p:nvPr/>
        </p:nvSpPr>
        <p:spPr>
          <a:xfrm>
            <a:off x="6364781" y="1589883"/>
            <a:ext cx="5437187" cy="8687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b="1" dirty="0" err="1">
                <a:solidFill>
                  <a:srgbClr val="013C6B"/>
                </a:solidFill>
              </a:rPr>
              <a:t>Polarized</a:t>
            </a:r>
            <a:r>
              <a:rPr lang="de-DE" b="1" dirty="0">
                <a:solidFill>
                  <a:srgbClr val="013C6B"/>
                </a:solidFill>
              </a:rPr>
              <a:t> </a:t>
            </a:r>
            <a:r>
              <a:rPr lang="de-DE" b="1" dirty="0" err="1">
                <a:solidFill>
                  <a:srgbClr val="013C6B"/>
                </a:solidFill>
              </a:rPr>
              <a:t>nuclear</a:t>
            </a:r>
            <a:r>
              <a:rPr lang="de-DE" b="1" dirty="0">
                <a:solidFill>
                  <a:srgbClr val="013C6B"/>
                </a:solidFill>
              </a:rPr>
              <a:t> </a:t>
            </a:r>
            <a:r>
              <a:rPr lang="de-DE" b="1" dirty="0" err="1">
                <a:solidFill>
                  <a:srgbClr val="013C6B"/>
                </a:solidFill>
              </a:rPr>
              <a:t>fusion</a:t>
            </a:r>
            <a:endParaRPr lang="de-DE" b="1" dirty="0">
              <a:solidFill>
                <a:srgbClr val="013C6B"/>
              </a:solidFill>
            </a:endParaRPr>
          </a:p>
          <a:p>
            <a:pPr marL="215900" lvl="1" indent="0" algn="ctr">
              <a:buFont typeface="Calibri" panose="020F0502020204030204" pitchFamily="34" charset="0"/>
              <a:buNone/>
            </a:pPr>
            <a:endParaRPr lang="de-DE" b="1" dirty="0">
              <a:solidFill>
                <a:srgbClr val="013C6B"/>
              </a:solidFill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5CEF682-F157-A3D7-35E2-18C4C95CD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550" y="2022558"/>
            <a:ext cx="4413269" cy="3435833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5C3922F6-450E-C82C-2B8A-55275C8EF4FC}"/>
              </a:ext>
            </a:extLst>
          </p:cNvPr>
          <p:cNvSpPr txBox="1"/>
          <p:nvPr/>
        </p:nvSpPr>
        <p:spPr>
          <a:xfrm>
            <a:off x="512367" y="5447868"/>
            <a:ext cx="5267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+mj-lt"/>
              </a:rPr>
              <a:t>M Burkardt, </a:t>
            </a:r>
            <a:r>
              <a:rPr lang="de-DE" i="1" dirty="0">
                <a:latin typeface="+mj-lt"/>
              </a:rPr>
              <a:t>Rep. Prog. Phys.</a:t>
            </a:r>
            <a:r>
              <a:rPr lang="de-DE" dirty="0">
                <a:latin typeface="+mj-lt"/>
              </a:rPr>
              <a:t> </a:t>
            </a:r>
            <a:r>
              <a:rPr lang="de-DE" b="1" dirty="0">
                <a:latin typeface="+mj-lt"/>
              </a:rPr>
              <a:t>73</a:t>
            </a:r>
            <a:r>
              <a:rPr lang="de-DE" dirty="0">
                <a:latin typeface="+mj-lt"/>
              </a:rPr>
              <a:t>, 016201 (2010)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FEB72D4-C0A6-CCC7-E235-E6E82253CA8F}"/>
              </a:ext>
            </a:extLst>
          </p:cNvPr>
          <p:cNvSpPr txBox="1"/>
          <p:nvPr/>
        </p:nvSpPr>
        <p:spPr>
          <a:xfrm>
            <a:off x="7084673" y="5447868"/>
            <a:ext cx="3997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RM Kulsrud, </a:t>
            </a:r>
            <a:r>
              <a:rPr lang="de-DE" i="1" dirty="0"/>
              <a:t>PRL</a:t>
            </a:r>
            <a:r>
              <a:rPr lang="de-DE" dirty="0"/>
              <a:t> </a:t>
            </a:r>
            <a:r>
              <a:rPr lang="de-DE" b="1" dirty="0"/>
              <a:t>49</a:t>
            </a:r>
            <a:r>
              <a:rPr lang="de-DE" dirty="0"/>
              <a:t>, 1248 (1982)</a:t>
            </a:r>
          </a:p>
        </p:txBody>
      </p:sp>
    </p:spTree>
    <p:extLst>
      <p:ext uri="{BB962C8B-B14F-4D97-AF65-F5344CB8AC3E}">
        <p14:creationId xmlns:p14="http://schemas.microsoft.com/office/powerpoint/2010/main" val="3836533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Abgerundetes Rechteck 28">
            <a:extLst>
              <a:ext uri="{FF2B5EF4-FFF2-40B4-BE49-F238E27FC236}">
                <a16:creationId xmlns:a16="http://schemas.microsoft.com/office/drawing/2014/main" id="{EAED4A84-61B5-1795-5EDE-F6B6504E1ED0}"/>
              </a:ext>
            </a:extLst>
          </p:cNvPr>
          <p:cNvSpPr/>
          <p:nvPr/>
        </p:nvSpPr>
        <p:spPr>
          <a:xfrm>
            <a:off x="6958957" y="1875331"/>
            <a:ext cx="2938271" cy="290634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EDE39A7-908C-C9BB-73CC-B7A53EECE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Collaborations</a:t>
            </a:r>
            <a:r>
              <a:rPr lang="de-DE" dirty="0"/>
              <a:t> on </a:t>
            </a:r>
            <a:r>
              <a:rPr lang="de-DE" dirty="0" err="1"/>
              <a:t>polarized</a:t>
            </a:r>
            <a:r>
              <a:rPr lang="de-DE" dirty="0"/>
              <a:t> </a:t>
            </a:r>
            <a:r>
              <a:rPr lang="de-DE" dirty="0" err="1"/>
              <a:t>beams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745DEC9-D6D7-3DF7-214F-9603ADDBC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20.06.2025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9FCB030-DD1B-D446-FC72-246A34D3E3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5DC0133-0BD7-B5F6-E181-68A439516D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 descr="Ein Bild, das Schrift, Grafiken, Logo, Symbol enthält.&#10;&#10;KI-generierte Inhalte können fehlerhaft sein.">
            <a:extLst>
              <a:ext uri="{FF2B5EF4-FFF2-40B4-BE49-F238E27FC236}">
                <a16:creationId xmlns:a16="http://schemas.microsoft.com/office/drawing/2014/main" id="{69CE122C-AE79-32CF-F472-6B2DDC9EA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1895639"/>
            <a:ext cx="1828260" cy="97080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5B487AF-4304-8777-FE94-AD9BA069A5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39994" y="3407040"/>
            <a:ext cx="2611381" cy="1439788"/>
          </a:xfrm>
          <a:prstGeom prst="rect">
            <a:avLst/>
          </a:prstGeom>
        </p:spPr>
      </p:pic>
      <p:pic>
        <p:nvPicPr>
          <p:cNvPr id="10" name="Grafik 9" descr="Ein Bild, das Grafiken, Grafikdesign, Electric Blue (Farbe), Logo enthält.&#10;&#10;KI-generierte Inhalte können fehlerhaft sein.">
            <a:extLst>
              <a:ext uri="{FF2B5EF4-FFF2-40B4-BE49-F238E27FC236}">
                <a16:creationId xmlns:a16="http://schemas.microsoft.com/office/drawing/2014/main" id="{06375A09-ECD4-7525-7A20-6A68336A99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118" y="2148028"/>
            <a:ext cx="929622" cy="929622"/>
          </a:xfrm>
          <a:prstGeom prst="rect">
            <a:avLst/>
          </a:prstGeom>
        </p:spPr>
      </p:pic>
      <p:pic>
        <p:nvPicPr>
          <p:cNvPr id="11" name="Grafik 10" descr="Ein Bild, das Kreis, Zeichnung, Kunst, Grafiken enthält.&#10;&#10;KI-generierte Inhalte können fehlerhaft sein.">
            <a:extLst>
              <a:ext uri="{FF2B5EF4-FFF2-40B4-BE49-F238E27FC236}">
                <a16:creationId xmlns:a16="http://schemas.microsoft.com/office/drawing/2014/main" id="{4168BAD2-E421-3D2D-CBC0-C84F1C6C7D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411" y="3702512"/>
            <a:ext cx="900616" cy="819871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74F3F176-5044-9DDC-1F62-8D3D0C27B2FA}"/>
              </a:ext>
            </a:extLst>
          </p:cNvPr>
          <p:cNvSpPr txBox="1"/>
          <p:nvPr/>
        </p:nvSpPr>
        <p:spPr>
          <a:xfrm>
            <a:off x="3121698" y="2996952"/>
            <a:ext cx="1757693" cy="56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dirty="0"/>
              <a:t>L. Reichwein</a:t>
            </a:r>
          </a:p>
          <a:p>
            <a:pPr algn="l">
              <a:lnSpc>
                <a:spcPct val="95000"/>
              </a:lnSpc>
            </a:pPr>
            <a:r>
              <a:rPr lang="de-DE" sz="1600" i="1" dirty="0"/>
              <a:t>Theory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CC062A5-6D85-9A62-62FC-8B520F7B7D38}"/>
              </a:ext>
            </a:extLst>
          </p:cNvPr>
          <p:cNvSpPr txBox="1"/>
          <p:nvPr/>
        </p:nvSpPr>
        <p:spPr>
          <a:xfrm>
            <a:off x="3978985" y="3876959"/>
            <a:ext cx="1757693" cy="56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dirty="0"/>
              <a:t>M. Büscher</a:t>
            </a:r>
          </a:p>
          <a:p>
            <a:pPr algn="l">
              <a:lnSpc>
                <a:spcPct val="95000"/>
              </a:lnSpc>
            </a:pPr>
            <a:r>
              <a:rPr lang="de-DE" sz="1600" i="1" dirty="0"/>
              <a:t>Experiments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7FCB724-633F-1CB3-1132-6E177728B95F}"/>
              </a:ext>
            </a:extLst>
          </p:cNvPr>
          <p:cNvSpPr txBox="1"/>
          <p:nvPr/>
        </p:nvSpPr>
        <p:spPr>
          <a:xfrm>
            <a:off x="4091197" y="2132856"/>
            <a:ext cx="1757693" cy="56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dirty="0"/>
              <a:t>A. Pukhov</a:t>
            </a:r>
          </a:p>
          <a:p>
            <a:pPr algn="l">
              <a:lnSpc>
                <a:spcPct val="95000"/>
              </a:lnSpc>
            </a:pPr>
            <a:r>
              <a:rPr lang="de-DE" sz="1600" i="1" dirty="0"/>
              <a:t>Theory (PIC)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CF780A7-14D6-1C31-7A0D-69C6C4E6AD8E}"/>
              </a:ext>
            </a:extLst>
          </p:cNvPr>
          <p:cNvSpPr txBox="1"/>
          <p:nvPr/>
        </p:nvSpPr>
        <p:spPr>
          <a:xfrm>
            <a:off x="5050631" y="5022406"/>
            <a:ext cx="2938271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dirty="0"/>
              <a:t>A. Diallo</a:t>
            </a:r>
          </a:p>
          <a:p>
            <a:pPr algn="l">
              <a:lnSpc>
                <a:spcPct val="95000"/>
              </a:lnSpc>
            </a:pPr>
            <a:r>
              <a:rPr lang="de-DE" sz="1600" i="1" dirty="0"/>
              <a:t>(</a:t>
            </a:r>
            <a:r>
              <a:rPr lang="de-DE" sz="1600" i="1" dirty="0" err="1"/>
              <a:t>currently</a:t>
            </a:r>
            <a:r>
              <a:rPr lang="de-DE" sz="1600" i="1" dirty="0"/>
              <a:t> </a:t>
            </a:r>
            <a:r>
              <a:rPr lang="de-DE" sz="1600" i="1" dirty="0" err="1"/>
              <a:t>building</a:t>
            </a:r>
            <a:r>
              <a:rPr lang="de-DE" sz="1600" i="1" dirty="0"/>
              <a:t> </a:t>
            </a:r>
            <a:r>
              <a:rPr lang="de-DE" sz="1600" i="1" dirty="0" err="1"/>
              <a:t>up</a:t>
            </a:r>
            <a:r>
              <a:rPr lang="de-DE" sz="1600" i="1" dirty="0"/>
              <a:t> </a:t>
            </a:r>
            <a:r>
              <a:rPr lang="de-DE" sz="1600" i="1" dirty="0" err="1"/>
              <a:t>collaboration</a:t>
            </a:r>
            <a:r>
              <a:rPr lang="de-DE" sz="1600" i="1" dirty="0"/>
              <a:t> </a:t>
            </a:r>
            <a:r>
              <a:rPr lang="de-DE" sz="1600" i="1" dirty="0" err="1"/>
              <a:t>for</a:t>
            </a:r>
            <a:r>
              <a:rPr lang="de-DE" sz="1600" i="1" dirty="0"/>
              <a:t> pol. </a:t>
            </a:r>
            <a:r>
              <a:rPr lang="de-DE" sz="1600" i="1" dirty="0" err="1"/>
              <a:t>fusion</a:t>
            </a:r>
            <a:r>
              <a:rPr lang="de-DE" sz="1600" i="1" dirty="0"/>
              <a:t>)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59D5083-D29E-3015-2772-CE50E65B6AC0}"/>
              </a:ext>
            </a:extLst>
          </p:cNvPr>
          <p:cNvSpPr txBox="1"/>
          <p:nvPr/>
        </p:nvSpPr>
        <p:spPr>
          <a:xfrm>
            <a:off x="8246509" y="2381039"/>
            <a:ext cx="1377884" cy="56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dirty="0"/>
              <a:t>L.L. Ji</a:t>
            </a:r>
          </a:p>
          <a:p>
            <a:pPr algn="l">
              <a:lnSpc>
                <a:spcPct val="95000"/>
              </a:lnSpc>
            </a:pPr>
            <a:r>
              <a:rPr lang="de-DE" sz="1600" dirty="0"/>
              <a:t>…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541E2156-BDB3-3B20-202E-1264AE24B62A}"/>
              </a:ext>
            </a:extLst>
          </p:cNvPr>
          <p:cNvSpPr txBox="1"/>
          <p:nvPr/>
        </p:nvSpPr>
        <p:spPr>
          <a:xfrm>
            <a:off x="8229692" y="3849264"/>
            <a:ext cx="1757693" cy="56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dirty="0"/>
              <a:t>T.P. </a:t>
            </a:r>
            <a:r>
              <a:rPr lang="de-DE" sz="1600" dirty="0" err="1"/>
              <a:t>Rakitzis</a:t>
            </a:r>
            <a:endParaRPr lang="de-DE" sz="1600" dirty="0"/>
          </a:p>
          <a:p>
            <a:pPr algn="l">
              <a:lnSpc>
                <a:spcPct val="95000"/>
              </a:lnSpc>
            </a:pPr>
            <a:r>
              <a:rPr lang="de-DE" sz="1600" dirty="0"/>
              <a:t>D. Sofikitis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B0CF48A4-797D-0FF5-8649-8117064DB7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53435" y="4920718"/>
            <a:ext cx="763551" cy="970801"/>
          </a:xfrm>
          <a:prstGeom prst="rect">
            <a:avLst/>
          </a:prstGeom>
        </p:spPr>
      </p:pic>
      <p:sp>
        <p:nvSpPr>
          <p:cNvPr id="24" name="Pfeil nach links und rechts 23">
            <a:extLst>
              <a:ext uri="{FF2B5EF4-FFF2-40B4-BE49-F238E27FC236}">
                <a16:creationId xmlns:a16="http://schemas.microsoft.com/office/drawing/2014/main" id="{4B1BE207-A0F0-5600-684B-0AC1078FF45E}"/>
              </a:ext>
            </a:extLst>
          </p:cNvPr>
          <p:cNvSpPr/>
          <p:nvPr/>
        </p:nvSpPr>
        <p:spPr>
          <a:xfrm>
            <a:off x="5621658" y="3070072"/>
            <a:ext cx="1195969" cy="556769"/>
          </a:xfrm>
          <a:prstGeom prst="left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25" name="Pfeil nach links und rechts 24">
            <a:extLst>
              <a:ext uri="{FF2B5EF4-FFF2-40B4-BE49-F238E27FC236}">
                <a16:creationId xmlns:a16="http://schemas.microsoft.com/office/drawing/2014/main" id="{E6B23B49-BB82-B1C1-8DEA-D7ADE959A97C}"/>
              </a:ext>
            </a:extLst>
          </p:cNvPr>
          <p:cNvSpPr/>
          <p:nvPr/>
        </p:nvSpPr>
        <p:spPr>
          <a:xfrm rot="5400000">
            <a:off x="2503186" y="3083674"/>
            <a:ext cx="873197" cy="314194"/>
          </a:xfrm>
          <a:prstGeom prst="left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28" name="Abgerundetes Rechteck 27">
            <a:extLst>
              <a:ext uri="{FF2B5EF4-FFF2-40B4-BE49-F238E27FC236}">
                <a16:creationId xmlns:a16="http://schemas.microsoft.com/office/drawing/2014/main" id="{5B76EB3A-2587-41A6-4E57-EAD63B5EF6F8}"/>
              </a:ext>
            </a:extLst>
          </p:cNvPr>
          <p:cNvSpPr/>
          <p:nvPr/>
        </p:nvSpPr>
        <p:spPr>
          <a:xfrm>
            <a:off x="1899420" y="1852689"/>
            <a:ext cx="3565437" cy="290634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26" name="Pfeil nach links und rechts 25">
            <a:extLst>
              <a:ext uri="{FF2B5EF4-FFF2-40B4-BE49-F238E27FC236}">
                <a16:creationId xmlns:a16="http://schemas.microsoft.com/office/drawing/2014/main" id="{6CFA0C7B-0ECD-65A9-4273-0AD9D46ECEF7}"/>
              </a:ext>
            </a:extLst>
          </p:cNvPr>
          <p:cNvSpPr/>
          <p:nvPr/>
        </p:nvSpPr>
        <p:spPr>
          <a:xfrm rot="2446688">
            <a:off x="2927566" y="4742515"/>
            <a:ext cx="1279748" cy="351503"/>
          </a:xfrm>
          <a:prstGeom prst="left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77D05BDF-D9CB-1BB4-5362-95CEA20C8873}"/>
              </a:ext>
            </a:extLst>
          </p:cNvPr>
          <p:cNvSpPr txBox="1"/>
          <p:nvPr/>
        </p:nvSpPr>
        <p:spPr>
          <a:xfrm>
            <a:off x="7256084" y="3068960"/>
            <a:ext cx="2368308" cy="56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600" b="1" dirty="0"/>
              <a:t>Long-standing </a:t>
            </a:r>
            <a:r>
              <a:rPr lang="de-DE" sz="1600" b="1" dirty="0" err="1"/>
              <a:t>collaborations</a:t>
            </a:r>
            <a:endParaRPr lang="de-DE" sz="1600" b="1" dirty="0"/>
          </a:p>
        </p:txBody>
      </p:sp>
    </p:spTree>
    <p:extLst>
      <p:ext uri="{BB962C8B-B14F-4D97-AF65-F5344CB8AC3E}">
        <p14:creationId xmlns:p14="http://schemas.microsoft.com/office/powerpoint/2010/main" val="347698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26D403-CBCB-4FF0-8FD7-9095D526F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Review Paper on </a:t>
            </a:r>
            <a:r>
              <a:rPr lang="de-DE" dirty="0" err="1"/>
              <a:t>polarized</a:t>
            </a:r>
            <a:r>
              <a:rPr lang="de-DE" dirty="0"/>
              <a:t> </a:t>
            </a:r>
            <a:r>
              <a:rPr lang="de-DE" dirty="0" err="1"/>
              <a:t>beams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EFB1928-E095-1F5B-03D5-A8AEC4FD3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20.06.2025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60EC230-D9B1-CE41-CD4E-0595A6E13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97B4A8B-20EF-126D-1444-9870E8872BD1}"/>
              </a:ext>
            </a:extLst>
          </p:cNvPr>
          <p:cNvSpPr txBox="1">
            <a:spLocks/>
          </p:cNvSpPr>
          <p:nvPr/>
        </p:nvSpPr>
        <p:spPr>
          <a:xfrm>
            <a:off x="360000" y="2420888"/>
            <a:ext cx="6178290" cy="33565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US" sz="1800" dirty="0"/>
              <a:t>Covering the following topics:</a:t>
            </a:r>
          </a:p>
          <a:p>
            <a:pPr lvl="1"/>
            <a:r>
              <a:rPr lang="en-US" sz="1600" dirty="0"/>
              <a:t>Experimental techniques (targets &amp; polarimetry)</a:t>
            </a:r>
          </a:p>
          <a:p>
            <a:pPr lvl="1"/>
            <a:r>
              <a:rPr lang="en-US" sz="1600" b="1" dirty="0"/>
              <a:t>Pol. electrons </a:t>
            </a:r>
            <a:r>
              <a:rPr lang="en-US" sz="1600" dirty="0"/>
              <a:t>&amp; positrons</a:t>
            </a:r>
          </a:p>
          <a:p>
            <a:pPr lvl="1"/>
            <a:r>
              <a:rPr lang="en-US" sz="1600" b="1" dirty="0"/>
              <a:t>Pol. ions</a:t>
            </a:r>
          </a:p>
          <a:p>
            <a:pPr lvl="1"/>
            <a:r>
              <a:rPr lang="en-US" sz="1600" dirty="0"/>
              <a:t>Pol. gamma quanta (incl. vortex states)</a:t>
            </a:r>
          </a:p>
          <a:p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08BD753-5BCA-4199-88A0-5B371B72A2C0}"/>
              </a:ext>
            </a:extLst>
          </p:cNvPr>
          <p:cNvSpPr txBox="1">
            <a:spLocks/>
          </p:cNvSpPr>
          <p:nvPr/>
        </p:nvSpPr>
        <p:spPr>
          <a:xfrm>
            <a:off x="358774" y="938786"/>
            <a:ext cx="11449049" cy="5099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Submitted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Rep. Prog. Phys.</a:t>
            </a:r>
          </a:p>
        </p:txBody>
      </p:sp>
      <p:pic>
        <p:nvPicPr>
          <p:cNvPr id="8" name="Grafik 7" descr="Ein Bild, das Text, Schrift, Brief, Screenshot enthält.&#10;&#10;KI-generierte Inhalte können fehlerhaft sein.">
            <a:extLst>
              <a:ext uri="{FF2B5EF4-FFF2-40B4-BE49-F238E27FC236}">
                <a16:creationId xmlns:a16="http://schemas.microsoft.com/office/drawing/2014/main" id="{E8F5A3E9-37BA-CFCC-E6A0-9AC843F67A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1628800"/>
            <a:ext cx="4150962" cy="4002382"/>
          </a:xfrm>
          <a:prstGeom prst="rect">
            <a:avLst/>
          </a:prstGeom>
        </p:spPr>
      </p:pic>
      <p:pic>
        <p:nvPicPr>
          <p:cNvPr id="9" name="Grafik 8" descr="Ein Bild, das Muster, Quadrat, Grafiken, Pixel enthält.&#10;&#10;KI-generierte Inhalte können fehlerhaft sein.">
            <a:extLst>
              <a:ext uri="{FF2B5EF4-FFF2-40B4-BE49-F238E27FC236}">
                <a16:creationId xmlns:a16="http://schemas.microsoft.com/office/drawing/2014/main" id="{9424F058-FD20-CBE6-D56D-880FC165B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84" y="4853739"/>
            <a:ext cx="1772816" cy="177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745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5FAB0A46-C522-7607-76F5-3CBF565CC6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11" t="6014" r="3065" b="6172"/>
          <a:stretch/>
        </p:blipFill>
        <p:spPr>
          <a:xfrm flipH="1">
            <a:off x="5735960" y="2704618"/>
            <a:ext cx="3393035" cy="3096344"/>
          </a:xfrm>
          <a:prstGeom prst="rect">
            <a:avLst/>
          </a:prstGeom>
          <a:solidFill>
            <a:schemeClr val="bg2">
              <a:lumMod val="100000"/>
            </a:schemeClr>
          </a:solidFill>
          <a:ln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6A0FFA9-7265-91EC-725B-B15EDE977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Polarized</a:t>
            </a:r>
            <a:r>
              <a:rPr lang="de-DE" dirty="0"/>
              <a:t> </a:t>
            </a:r>
            <a:r>
              <a:rPr lang="de-DE" dirty="0" err="1"/>
              <a:t>ions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1DD10F7-D559-3AAA-1402-E44C2CD8A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20.06.2025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EB83C9B-61D8-F932-2E70-91B518EBC4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1DA9E52-D6CA-DC18-AA22-BDC03DC983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440" y="1000011"/>
            <a:ext cx="3937026" cy="832724"/>
          </a:xfrm>
        </p:spPr>
        <p:txBody>
          <a:bodyPr/>
          <a:lstStyle/>
          <a:p>
            <a:pPr algn="ctr"/>
            <a:r>
              <a:rPr lang="de-DE" dirty="0"/>
              <a:t>Proof-</a:t>
            </a:r>
            <a:r>
              <a:rPr lang="de-DE" dirty="0" err="1"/>
              <a:t>of</a:t>
            </a:r>
            <a:r>
              <a:rPr lang="de-DE" dirty="0"/>
              <a:t>-</a:t>
            </a:r>
            <a:r>
              <a:rPr lang="de-DE" dirty="0" err="1"/>
              <a:t>principle</a:t>
            </a:r>
            <a:r>
              <a:rPr lang="de-DE" dirty="0"/>
              <a:t> </a:t>
            </a:r>
            <a:r>
              <a:rPr lang="de-DE" dirty="0" err="1"/>
              <a:t>acceleration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pol. </a:t>
            </a:r>
            <a:r>
              <a:rPr lang="de-DE" baseline="30000" dirty="0"/>
              <a:t>3</a:t>
            </a:r>
            <a:r>
              <a:rPr lang="de-DE" dirty="0"/>
              <a:t>He at PHELIX</a:t>
            </a:r>
          </a:p>
        </p:txBody>
      </p:sp>
      <p:pic>
        <p:nvPicPr>
          <p:cNvPr id="6" name="Grafik 5" descr="Ein Bild, das Text, Screenshot, Grafiken, Grafikdesign enthält.&#10;&#10;KI-generierte Inhalte können fehlerhaft sein.">
            <a:extLst>
              <a:ext uri="{FF2B5EF4-FFF2-40B4-BE49-F238E27FC236}">
                <a16:creationId xmlns:a16="http://schemas.microsoft.com/office/drawing/2014/main" id="{E676324F-D3E2-F2FF-46B1-552CE7D147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47" y="1628800"/>
            <a:ext cx="4898663" cy="2892745"/>
          </a:xfrm>
          <a:prstGeom prst="rect">
            <a:avLst/>
          </a:prstGeom>
        </p:spPr>
      </p:pic>
      <p:pic>
        <p:nvPicPr>
          <p:cNvPr id="7" name="Grafik 6" descr="Ein Bild, das Text, Diagramm, Reihe, Screenshot enthält.&#10;&#10;KI-generierte Inhalte können fehlerhaft sein.">
            <a:extLst>
              <a:ext uri="{FF2B5EF4-FFF2-40B4-BE49-F238E27FC236}">
                <a16:creationId xmlns:a16="http://schemas.microsoft.com/office/drawing/2014/main" id="{6F9F0EA0-EAE5-4973-B541-D2D4893165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285" y="4112423"/>
            <a:ext cx="3021611" cy="2196897"/>
          </a:xfrm>
          <a:prstGeom prst="rect">
            <a:avLst/>
          </a:prstGeom>
        </p:spPr>
      </p:pic>
      <p:pic>
        <p:nvPicPr>
          <p:cNvPr id="8" name="Grafik 7" descr="Ein Bild, das Kinderkunst, Zeichnung, Farbigkeit, Kunst enthält.&#10;&#10;KI-generierte Inhalte können fehlerhaft sein.">
            <a:extLst>
              <a:ext uri="{FF2B5EF4-FFF2-40B4-BE49-F238E27FC236}">
                <a16:creationId xmlns:a16="http://schemas.microsoft.com/office/drawing/2014/main" id="{E12C2636-4FF2-2092-D477-1249717538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264" y="1628800"/>
            <a:ext cx="3460358" cy="2196897"/>
          </a:xfrm>
          <a:prstGeom prst="rect">
            <a:avLst/>
          </a:prstGeom>
        </p:spPr>
      </p:pic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CCA9034C-5126-9EEA-D686-0B6A4D5F5259}"/>
              </a:ext>
            </a:extLst>
          </p:cNvPr>
          <p:cNvSpPr txBox="1">
            <a:spLocks/>
          </p:cNvSpPr>
          <p:nvPr/>
        </p:nvSpPr>
        <p:spPr>
          <a:xfrm>
            <a:off x="7204690" y="945616"/>
            <a:ext cx="3937026" cy="8327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Further </a:t>
            </a:r>
            <a:r>
              <a:rPr lang="de-DE" dirty="0" err="1"/>
              <a:t>studies</a:t>
            </a:r>
            <a:r>
              <a:rPr lang="de-DE" dirty="0"/>
              <a:t> </a:t>
            </a:r>
          </a:p>
          <a:p>
            <a:pPr algn="ctr"/>
            <a:r>
              <a:rPr lang="de-DE" dirty="0"/>
              <a:t>on </a:t>
            </a:r>
            <a:r>
              <a:rPr lang="de-DE" dirty="0" err="1"/>
              <a:t>ion</a:t>
            </a:r>
            <a:r>
              <a:rPr lang="de-DE" dirty="0"/>
              <a:t> </a:t>
            </a:r>
            <a:r>
              <a:rPr lang="de-DE" dirty="0" err="1"/>
              <a:t>acceleration</a:t>
            </a:r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7550894-1644-243C-7AD8-1B92D554188F}"/>
              </a:ext>
            </a:extLst>
          </p:cNvPr>
          <p:cNvSpPr txBox="1"/>
          <p:nvPr/>
        </p:nvSpPr>
        <p:spPr>
          <a:xfrm>
            <a:off x="8472264" y="5094615"/>
            <a:ext cx="3336786" cy="7063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95000"/>
              </a:lnSpc>
            </a:pPr>
            <a:r>
              <a:rPr lang="de-DE" sz="1400" dirty="0"/>
              <a:t>C Zheng, </a:t>
            </a:r>
            <a:r>
              <a:rPr lang="de-DE" sz="1400" i="1" dirty="0"/>
              <a:t>arXiv:2310.04184v2 </a:t>
            </a:r>
            <a:r>
              <a:rPr lang="de-DE" sz="1400" dirty="0"/>
              <a:t>(2024)</a:t>
            </a:r>
          </a:p>
          <a:p>
            <a:pPr algn="r">
              <a:lnSpc>
                <a:spcPct val="95000"/>
              </a:lnSpc>
            </a:pPr>
            <a:r>
              <a:rPr lang="de-DE" sz="1400" dirty="0"/>
              <a:t>L Reichwein, </a:t>
            </a:r>
            <a:r>
              <a:rPr lang="de-DE" sz="1400" i="1" dirty="0"/>
              <a:t>PRAB</a:t>
            </a:r>
            <a:r>
              <a:rPr lang="de-DE" sz="1400" dirty="0"/>
              <a:t> </a:t>
            </a:r>
            <a:r>
              <a:rPr lang="de-DE" sz="1400" b="1" dirty="0"/>
              <a:t>25</a:t>
            </a:r>
            <a:r>
              <a:rPr lang="de-DE" sz="1400" dirty="0"/>
              <a:t>, 081001 (2022)</a:t>
            </a:r>
          </a:p>
          <a:p>
            <a:pPr algn="r">
              <a:lnSpc>
                <a:spcPct val="95000"/>
              </a:lnSpc>
            </a:pPr>
            <a:r>
              <a:rPr lang="de-DE" sz="1400" dirty="0"/>
              <a:t>L Reichwein,</a:t>
            </a:r>
            <a:r>
              <a:rPr lang="de-DE" sz="1400" i="1" dirty="0"/>
              <a:t> PPCF </a:t>
            </a:r>
            <a:r>
              <a:rPr lang="de-DE" sz="1400" b="1" dirty="0"/>
              <a:t>66</a:t>
            </a:r>
            <a:r>
              <a:rPr lang="de-DE" sz="1400" dirty="0"/>
              <a:t>, 055002 (2024)</a:t>
            </a:r>
          </a:p>
        </p:txBody>
      </p:sp>
    </p:spTree>
    <p:extLst>
      <p:ext uri="{BB962C8B-B14F-4D97-AF65-F5344CB8AC3E}">
        <p14:creationId xmlns:p14="http://schemas.microsoft.com/office/powerpoint/2010/main" val="3697921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D88B8A-066C-A873-E00C-90B4C06EC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Polarized</a:t>
            </a:r>
            <a:r>
              <a:rPr lang="de-DE" dirty="0"/>
              <a:t> </a:t>
            </a:r>
            <a:r>
              <a:rPr lang="de-DE" dirty="0" err="1"/>
              <a:t>electrons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8AAD60E-87DB-AC1A-6EA5-490D08BD4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20.06.2025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51D3E55-AC21-FE0D-779B-25647F74DE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8C45F11-B1A3-184B-95B1-E1917AEEBC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Hydrogen </a:t>
            </a:r>
            <a:r>
              <a:rPr lang="de-DE" dirty="0" err="1"/>
              <a:t>halides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possible </a:t>
            </a:r>
            <a:r>
              <a:rPr lang="de-DE" dirty="0" err="1"/>
              <a:t>sources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pol. </a:t>
            </a:r>
            <a:r>
              <a:rPr lang="de-DE" dirty="0" err="1"/>
              <a:t>electrons</a:t>
            </a:r>
            <a:endParaRPr lang="de-DE" dirty="0"/>
          </a:p>
        </p:txBody>
      </p:sp>
      <p:pic>
        <p:nvPicPr>
          <p:cNvPr id="6" name="Inhaltsplatzhalter 7" descr="Ein Bild, das Diagramm, Screenshot, Design enthält.&#10;&#10;KI-generierte Inhalte können fehlerhaft sein.">
            <a:extLst>
              <a:ext uri="{FF2B5EF4-FFF2-40B4-BE49-F238E27FC236}">
                <a16:creationId xmlns:a16="http://schemas.microsoft.com/office/drawing/2014/main" id="{F1F3E987-F14D-E996-B1E9-AC88EBE2A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1484784"/>
            <a:ext cx="5139918" cy="4213225"/>
          </a:xfrm>
          <a:prstGeom prst="rect">
            <a:avLst/>
          </a:prstGeom>
        </p:spPr>
      </p:pic>
      <p:pic>
        <p:nvPicPr>
          <p:cNvPr id="7" name="Grafik 6" descr="Ein Bild, das Text, Screenshot, Schrift, Design enthält.&#10;&#10;KI-generierte Inhalte können fehlerhaft sein.">
            <a:extLst>
              <a:ext uri="{FF2B5EF4-FFF2-40B4-BE49-F238E27FC236}">
                <a16:creationId xmlns:a16="http://schemas.microsoft.com/office/drawing/2014/main" id="{6FC91F39-718B-4795-4740-2D34935D5D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4" y="1484784"/>
            <a:ext cx="4749276" cy="435299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A6A1FA9F-B1D9-BF46-2267-17B70CD5F988}"/>
              </a:ext>
            </a:extLst>
          </p:cNvPr>
          <p:cNvSpPr txBox="1"/>
          <p:nvPr/>
        </p:nvSpPr>
        <p:spPr>
          <a:xfrm>
            <a:off x="4369274" y="5805264"/>
            <a:ext cx="3336786" cy="297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400" dirty="0"/>
              <a:t>D Sofikitis, </a:t>
            </a:r>
            <a:r>
              <a:rPr lang="de-DE" sz="1400" i="1" dirty="0"/>
              <a:t>PRA</a:t>
            </a:r>
            <a:r>
              <a:rPr lang="de-DE" sz="1400" dirty="0"/>
              <a:t> </a:t>
            </a:r>
            <a:r>
              <a:rPr lang="de-DE" sz="1400" b="1" dirty="0"/>
              <a:t>111</a:t>
            </a:r>
            <a:r>
              <a:rPr lang="de-DE" sz="1400" dirty="0"/>
              <a:t>, 053119 (2025) </a:t>
            </a:r>
          </a:p>
        </p:txBody>
      </p:sp>
    </p:spTree>
    <p:extLst>
      <p:ext uri="{BB962C8B-B14F-4D97-AF65-F5344CB8AC3E}">
        <p14:creationId xmlns:p14="http://schemas.microsoft.com/office/powerpoint/2010/main" val="34977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DAD48A-0E0B-BD69-FC1B-3150566AB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Particle</a:t>
            </a:r>
            <a:r>
              <a:rPr lang="de-DE" dirty="0"/>
              <a:t>-in-</a:t>
            </a:r>
            <a:r>
              <a:rPr lang="de-DE" dirty="0" err="1"/>
              <a:t>Cell</a:t>
            </a:r>
            <a:r>
              <a:rPr lang="de-DE" dirty="0"/>
              <a:t> Code VLPL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1D14520-A627-0C2F-9439-FDEB69E32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563143"/>
            <a:ext cx="4655880" cy="4214255"/>
          </a:xfrm>
        </p:spPr>
        <p:txBody>
          <a:bodyPr/>
          <a:lstStyle/>
          <a:p>
            <a:r>
              <a:rPr lang="de-DE" dirty="0"/>
              <a:t>Fully </a:t>
            </a:r>
            <a:r>
              <a:rPr lang="de-DE" dirty="0" err="1"/>
              <a:t>electromagnetic</a:t>
            </a:r>
            <a:r>
              <a:rPr lang="de-DE" dirty="0"/>
              <a:t> 3D-PIC code</a:t>
            </a:r>
          </a:p>
          <a:p>
            <a:pPr lvl="1"/>
            <a:r>
              <a:rPr lang="de-DE" dirty="0"/>
              <a:t>Quasi-</a:t>
            </a:r>
            <a:r>
              <a:rPr lang="de-DE" dirty="0" err="1"/>
              <a:t>static</a:t>
            </a:r>
            <a:r>
              <a:rPr lang="de-DE" dirty="0"/>
              <a:t> variant qv3d → AWAKE </a:t>
            </a:r>
            <a:r>
              <a:rPr lang="de-DE" dirty="0" err="1"/>
              <a:t>collaboration</a:t>
            </a:r>
            <a:endParaRPr lang="de-DE" dirty="0"/>
          </a:p>
          <a:p>
            <a:r>
              <a:rPr lang="de-DE" dirty="0" err="1"/>
              <a:t>Extensively</a:t>
            </a:r>
            <a:r>
              <a:rPr lang="de-DE" dirty="0"/>
              <a:t> </a:t>
            </a:r>
            <a:r>
              <a:rPr lang="de-DE" dirty="0" err="1"/>
              <a:t>benchmarked</a:t>
            </a:r>
            <a:r>
              <a:rPr lang="de-DE" dirty="0"/>
              <a:t> </a:t>
            </a:r>
            <a:r>
              <a:rPr lang="de-DE" dirty="0" err="1"/>
              <a:t>against</a:t>
            </a:r>
            <a:r>
              <a:rPr lang="de-DE" dirty="0"/>
              <a:t> experimental </a:t>
            </a:r>
            <a:r>
              <a:rPr lang="de-DE" dirty="0" err="1"/>
              <a:t>data</a:t>
            </a:r>
            <a:endParaRPr lang="de-DE" dirty="0"/>
          </a:p>
          <a:p>
            <a:endParaRPr lang="de-DE" dirty="0"/>
          </a:p>
          <a:p>
            <a:r>
              <a:rPr lang="de-DE" dirty="0"/>
              <a:t>Modules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collisions</a:t>
            </a:r>
            <a:r>
              <a:rPr lang="de-DE" dirty="0"/>
              <a:t>, QED, …</a:t>
            </a:r>
          </a:p>
          <a:p>
            <a:r>
              <a:rPr lang="de-DE" dirty="0"/>
              <a:t>X-dispersionless „RIP“ Maxwell </a:t>
            </a:r>
            <a:r>
              <a:rPr lang="de-DE" dirty="0" err="1"/>
              <a:t>solver</a:t>
            </a:r>
            <a:endParaRPr lang="de-DE" dirty="0"/>
          </a:p>
          <a:p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8C7B535-36BE-3748-DC9C-E5AF60336D73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20.06.2025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7102627-E711-DA04-DD5C-C84214E0A6E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A21B5FB-F7BA-0E9B-F813-AA3314D3F1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err="1"/>
              <a:t>Developed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Alexander Pukhov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D41438E-ADBD-E735-D963-AFFEC014ACA4}"/>
              </a:ext>
            </a:extLst>
          </p:cNvPr>
          <p:cNvSpPr txBox="1"/>
          <p:nvPr/>
        </p:nvSpPr>
        <p:spPr>
          <a:xfrm>
            <a:off x="8616280" y="5400137"/>
            <a:ext cx="3336786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95000"/>
              </a:lnSpc>
            </a:pPr>
            <a:r>
              <a:rPr lang="de-DE" sz="1400" dirty="0"/>
              <a:t>A Pukhov, </a:t>
            </a:r>
            <a:r>
              <a:rPr lang="de-DE" sz="1400" i="1" dirty="0"/>
              <a:t>JPP</a:t>
            </a:r>
            <a:r>
              <a:rPr lang="de-DE" sz="1400" dirty="0"/>
              <a:t> </a:t>
            </a:r>
            <a:r>
              <a:rPr lang="de-DE" sz="1400" b="1" dirty="0"/>
              <a:t>61</a:t>
            </a:r>
            <a:r>
              <a:rPr lang="de-DE" sz="1400" dirty="0"/>
              <a:t>, 425 (1999)</a:t>
            </a:r>
          </a:p>
          <a:p>
            <a:pPr algn="r">
              <a:lnSpc>
                <a:spcPct val="95000"/>
              </a:lnSpc>
            </a:pPr>
            <a:r>
              <a:rPr lang="de-DE" sz="1400" dirty="0"/>
              <a:t>A Pukhov, </a:t>
            </a:r>
            <a:r>
              <a:rPr lang="de-DE" sz="1400" i="1" dirty="0"/>
              <a:t>JCP</a:t>
            </a:r>
            <a:r>
              <a:rPr lang="de-DE" sz="1400" dirty="0"/>
              <a:t> </a:t>
            </a:r>
            <a:r>
              <a:rPr lang="de-DE" sz="1400" b="1" dirty="0"/>
              <a:t>418</a:t>
            </a:r>
            <a:r>
              <a:rPr lang="de-DE" sz="1400" dirty="0"/>
              <a:t>, 109622 (2020)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673D83F-33FB-3142-A39D-A562013C0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5838" y="1162877"/>
            <a:ext cx="5736070" cy="421425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4F8EE0AA-69C5-9E8B-9E29-E2FBFE652442}"/>
              </a:ext>
            </a:extLst>
          </p:cNvPr>
          <p:cNvSpPr txBox="1"/>
          <p:nvPr/>
        </p:nvSpPr>
        <p:spPr>
          <a:xfrm>
            <a:off x="5485260" y="1913461"/>
            <a:ext cx="1080120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b="1" dirty="0"/>
              <a:t>Yee </a:t>
            </a:r>
            <a:r>
              <a:rPr lang="de-DE" b="1" dirty="0" err="1"/>
              <a:t>solver</a:t>
            </a:r>
            <a:endParaRPr lang="de-DE" b="1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81E92ED-DDA0-C047-6D7C-B744B0FAF024}"/>
              </a:ext>
            </a:extLst>
          </p:cNvPr>
          <p:cNvSpPr txBox="1"/>
          <p:nvPr/>
        </p:nvSpPr>
        <p:spPr>
          <a:xfrm>
            <a:off x="5491954" y="3847184"/>
            <a:ext cx="1080120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b="1" dirty="0"/>
              <a:t>RIP </a:t>
            </a:r>
            <a:r>
              <a:rPr lang="de-DE" b="1" dirty="0" err="1"/>
              <a:t>solver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282021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E124346E-E822-D392-E29E-73DCA8A57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Spin </a:t>
            </a:r>
            <a:r>
              <a:rPr lang="de-DE" dirty="0" err="1"/>
              <a:t>effects</a:t>
            </a:r>
            <a:r>
              <a:rPr lang="de-DE" dirty="0"/>
              <a:t> in PIC-Code VLPL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Inhaltsplatzhalter 6">
                <a:extLst>
                  <a:ext uri="{FF2B5EF4-FFF2-40B4-BE49-F238E27FC236}">
                    <a16:creationId xmlns:a16="http://schemas.microsoft.com/office/drawing/2014/main" id="{B5471FF4-82DD-886C-7F54-B2CEF9CEB93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lvl="1"/>
                <a:r>
                  <a:rPr lang="de-DE" dirty="0"/>
                  <a:t>Spin </a:t>
                </a:r>
                <a:r>
                  <a:rPr lang="de-DE" dirty="0" err="1"/>
                  <a:t>precession</a:t>
                </a:r>
                <a:r>
                  <a:rPr lang="de-DE" dirty="0"/>
                  <a:t> </a:t>
                </a:r>
                <a:r>
                  <a:rPr lang="de-DE" dirty="0" err="1"/>
                  <a:t>according</a:t>
                </a:r>
                <a:r>
                  <a:rPr lang="de-DE" dirty="0"/>
                  <a:t> </a:t>
                </a:r>
                <a:r>
                  <a:rPr lang="de-DE" dirty="0" err="1"/>
                  <a:t>to</a:t>
                </a:r>
                <a:r>
                  <a:rPr lang="de-DE" dirty="0"/>
                  <a:t> T-BMT </a:t>
                </a:r>
                <a:r>
                  <a:rPr lang="de-DE" dirty="0" err="1"/>
                  <a:t>for</a:t>
                </a:r>
                <a:r>
                  <a:rPr lang="de-DE" dirty="0"/>
                  <a:t> “</a:t>
                </a:r>
                <a:r>
                  <a:rPr lang="de-DE" dirty="0" err="1"/>
                  <a:t>lower-intensity</a:t>
                </a:r>
                <a:r>
                  <a:rPr lang="de-DE" dirty="0"/>
                  <a:t>“ laser-plasma </a:t>
                </a:r>
                <a:r>
                  <a:rPr lang="de-DE" dirty="0" err="1"/>
                  <a:t>interactions</a:t>
                </a:r>
                <a:endParaRPr lang="de-DE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de-DE" sz="2400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de-DE" sz="2400" b="1">
                            <a:latin typeface="Cambria Math" panose="02040503050406030204" pitchFamily="18" charset="0"/>
                          </a:rPr>
                          <m:t>𝐬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de-DE" sz="2400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de-DE" sz="2400" i="1">
                        <a:latin typeface="Cambria Math" panose="02040503050406030204" pitchFamily="18" charset="0"/>
                      </a:rPr>
                      <m:t>=−</m:t>
                    </m:r>
                    <m:r>
                      <a:rPr lang="de-DE" sz="2400" b="1">
                        <a:latin typeface="Cambria Math" panose="02040503050406030204" pitchFamily="18" charset="0"/>
                      </a:rPr>
                      <m:t>𝛀</m:t>
                    </m:r>
                    <m:r>
                      <a:rPr lang="de-DE" sz="2400" i="1">
                        <a:latin typeface="Cambria Math" panose="02040503050406030204" pitchFamily="18" charset="0"/>
                      </a:rPr>
                      <m:t>×</m:t>
                    </m:r>
                    <m:r>
                      <a:rPr lang="de-DE" sz="2400" b="1">
                        <a:latin typeface="Cambria Math" panose="02040503050406030204" pitchFamily="18" charset="0"/>
                      </a:rPr>
                      <m:t>𝐬</m:t>
                    </m:r>
                  </m:oMath>
                </a14:m>
                <a:r>
                  <a:rPr lang="de-DE" sz="2400" b="1" dirty="0"/>
                  <a:t> , 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1">
                          <a:latin typeface="Cambria Math" panose="02040503050406030204" pitchFamily="18" charset="0"/>
                        </a:rPr>
                        <m:t>𝛀</m:t>
                      </m:r>
                      <m:r>
                        <a:rPr lang="de-DE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𝑞𝑒</m:t>
                          </m:r>
                        </m:num>
                        <m:den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𝑚𝑐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240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de-DE" sz="2400" b="1">
                              <a:latin typeface="Cambria Math" panose="02040503050406030204" pitchFamily="18" charset="0"/>
                            </a:rPr>
                            <m:t>𝐁</m:t>
                          </m:r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240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2400" b="1">
                                      <a:latin typeface="Cambria Math" panose="02040503050406030204" pitchFamily="18" charset="0"/>
                                    </a:rPr>
                                    <m:t>𝐯</m:t>
                                  </m:r>
                                </m:num>
                                <m:den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den>
                              </m:f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de-DE" sz="2400" b="1">
                                  <a:latin typeface="Cambria Math" panose="02040503050406030204" pitchFamily="18" charset="0"/>
                                </a:rPr>
                                <m:t>𝐁</m:t>
                              </m:r>
                            </m:e>
                          </m:d>
                          <m:f>
                            <m:f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400" b="1">
                                  <a:latin typeface="Cambria Math" panose="02040503050406030204" pitchFamily="18" charset="0"/>
                                </a:rPr>
                                <m:t>𝐯</m:t>
                              </m:r>
                            </m:num>
                            <m:den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240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  <m:f>
                            <m:f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400" b="1">
                                  <a:latin typeface="Cambria Math" panose="02040503050406030204" pitchFamily="18" charset="0"/>
                                </a:rPr>
                                <m:t>𝐯</m:t>
                              </m:r>
                            </m:num>
                            <m:den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de-DE" sz="2400" b="1">
                              <a:latin typeface="Cambria Math" panose="02040503050406030204" pitchFamily="18" charset="0"/>
                            </a:rPr>
                            <m:t>𝐄</m:t>
                          </m:r>
                        </m:e>
                      </m:d>
                    </m:oMath>
                  </m:oMathPara>
                </a14:m>
                <a:endParaRPr lang="de-DE" sz="2400" dirty="0"/>
              </a:p>
              <a:p>
                <a:pPr lvl="2"/>
                <a:endParaRPr lang="de-DE" dirty="0"/>
              </a:p>
              <a:p>
                <a:pPr lvl="1"/>
                <a:r>
                  <a:rPr lang="de-DE" dirty="0" err="1"/>
                  <a:t>Newly</a:t>
                </a:r>
                <a:r>
                  <a:rPr lang="de-DE" dirty="0"/>
                  <a:t> </a:t>
                </a:r>
                <a:r>
                  <a:rPr lang="de-DE" dirty="0" err="1"/>
                  <a:t>added</a:t>
                </a:r>
                <a:r>
                  <a:rPr lang="de-DE" dirty="0"/>
                  <a:t>: </a:t>
                </a:r>
                <a:r>
                  <a:rPr lang="de-DE" dirty="0" err="1"/>
                  <a:t>radiative</a:t>
                </a:r>
                <a:r>
                  <a:rPr lang="de-DE" dirty="0"/>
                  <a:t> </a:t>
                </a:r>
                <a:r>
                  <a:rPr lang="de-DE" dirty="0" err="1"/>
                  <a:t>polarization</a:t>
                </a:r>
                <a:endParaRPr lang="de-DE" dirty="0"/>
              </a:p>
              <a:p>
                <a:pPr lvl="2"/>
                <a:r>
                  <a:rPr lang="de-DE" dirty="0"/>
                  <a:t>Will </a:t>
                </a:r>
                <a:r>
                  <a:rPr lang="de-DE" dirty="0" err="1"/>
                  <a:t>become</a:t>
                </a:r>
                <a:r>
                  <a:rPr lang="de-DE" dirty="0"/>
                  <a:t> </a:t>
                </a:r>
                <a:r>
                  <a:rPr lang="de-DE" dirty="0" err="1"/>
                  <a:t>important</a:t>
                </a:r>
                <a:r>
                  <a:rPr lang="de-DE" dirty="0"/>
                  <a:t> </a:t>
                </a:r>
                <a:r>
                  <a:rPr lang="de-DE" dirty="0" err="1"/>
                  <a:t>for</a:t>
                </a:r>
                <a:r>
                  <a:rPr lang="de-DE" dirty="0"/>
                  <a:t> beam-beam </a:t>
                </a:r>
                <a:r>
                  <a:rPr lang="de-DE" dirty="0" err="1"/>
                  <a:t>collisions</a:t>
                </a:r>
                <a:r>
                  <a:rPr lang="de-DE" dirty="0"/>
                  <a:t> at high </a:t>
                </a:r>
                <a:r>
                  <a:rPr lang="de-DE" dirty="0" err="1"/>
                  <a:t>energies</a:t>
                </a:r>
                <a:endParaRPr lang="de-DE" dirty="0"/>
              </a:p>
              <a:p>
                <a:pPr marL="679450" lvl="3" indent="0">
                  <a:buNone/>
                </a:pPr>
                <a:r>
                  <a:rPr lang="de-DE" dirty="0"/>
                  <a:t>	 → 10 </a:t>
                </a:r>
                <a:r>
                  <a:rPr lang="de-DE" dirty="0" err="1"/>
                  <a:t>TeV</a:t>
                </a:r>
                <a:r>
                  <a:rPr lang="de-DE" dirty="0"/>
                  <a:t> </a:t>
                </a:r>
                <a:r>
                  <a:rPr lang="de-DE" dirty="0" err="1"/>
                  <a:t>pCM</a:t>
                </a:r>
                <a:r>
                  <a:rPr lang="de-DE" dirty="0"/>
                  <a:t> </a:t>
                </a:r>
                <a:r>
                  <a:rPr lang="de-DE" dirty="0" err="1"/>
                  <a:t>collider</a:t>
                </a:r>
                <a:r>
                  <a:rPr lang="de-DE" dirty="0"/>
                  <a:t> initiative</a:t>
                </a:r>
              </a:p>
              <a:p>
                <a:pPr lvl="2"/>
                <a:r>
                  <a:rPr lang="de-DE" dirty="0"/>
                  <a:t>Also </a:t>
                </a:r>
                <a:r>
                  <a:rPr lang="de-DE" dirty="0" err="1"/>
                  <a:t>description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spin-dependent</a:t>
                </a:r>
                <a:r>
                  <a:rPr lang="de-DE" dirty="0"/>
                  <a:t> Breit-Wheeler pair </a:t>
                </a:r>
                <a:r>
                  <a:rPr lang="de-DE" dirty="0" err="1"/>
                  <a:t>creation</a:t>
                </a:r>
                <a:r>
                  <a:rPr lang="de-DE" dirty="0"/>
                  <a:t> possible</a:t>
                </a:r>
              </a:p>
            </p:txBody>
          </p:sp>
        </mc:Choice>
        <mc:Fallback xmlns="">
          <p:sp>
            <p:nvSpPr>
              <p:cNvPr id="7" name="Inhaltsplatzhalter 6">
                <a:extLst>
                  <a:ext uri="{FF2B5EF4-FFF2-40B4-BE49-F238E27FC236}">
                    <a16:creationId xmlns:a16="http://schemas.microsoft.com/office/drawing/2014/main" id="{B5471FF4-82DD-886C-7F54-B2CEF9CEB9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1198" b="-209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92A89BA-BE85-A15D-00D0-AFED48B8F66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20.06.2025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C28E63A-25E5-C624-E818-4AE1ED6B3C9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4B37821-7A99-1B0E-7B30-86F7DC643A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2484257"/>
      </p:ext>
    </p:extLst>
  </p:cSld>
  <p:clrMapOvr>
    <a:masterClrMapping/>
  </p:clrMapOvr>
</p:sld>
</file>

<file path=ppt/theme/theme1.xml><?xml version="1.0" encoding="utf-8"?>
<a:theme xmlns:a="http://schemas.openxmlformats.org/drawingml/2006/main" name="Jülich">
  <a:themeElements>
    <a:clrScheme name="CD-Farben Forschungszentrum Jülich">
      <a:dk1>
        <a:srgbClr val="000000"/>
      </a:dk1>
      <a:lt1>
        <a:srgbClr val="FFFFFF"/>
      </a:lt1>
      <a:dk2>
        <a:srgbClr val="023D6B"/>
      </a:dk2>
      <a:lt2>
        <a:srgbClr val="EBEBEB"/>
      </a:lt2>
      <a:accent1>
        <a:srgbClr val="ADBDE3"/>
      </a:accent1>
      <a:accent2>
        <a:srgbClr val="EB5F73"/>
      </a:accent2>
      <a:accent3>
        <a:srgbClr val="AF82B9"/>
      </a:accent3>
      <a:accent4>
        <a:srgbClr val="FAB45A"/>
      </a:accent4>
      <a:accent5>
        <a:srgbClr val="FAEB5A"/>
      </a:accent5>
      <a:accent6>
        <a:srgbClr val="B9D25F"/>
      </a:accent6>
      <a:hlink>
        <a:srgbClr val="ADBDE3"/>
      </a:hlink>
      <a:folHlink>
        <a:srgbClr val="023D6B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uelich_PowerPoint_Claim_16x9_2021-07-04" id="{1EC10000-5910-FF48-A9EF-B897D611AA51}" vid="{8A960050-5E58-0E4F-B491-738B13A8583F}"/>
    </a:ext>
  </a:extLst>
</a:theme>
</file>

<file path=ppt/theme/theme2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Jülich</Template>
  <TotalTime>0</TotalTime>
  <Words>345</Words>
  <Application>Microsoft Macintosh PowerPoint</Application>
  <PresentationFormat>Breitbild</PresentationFormat>
  <Paragraphs>73</Paragraphs>
  <Slides>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2" baseType="lpstr">
      <vt:lpstr>Arial</vt:lpstr>
      <vt:lpstr>Calibri</vt:lpstr>
      <vt:lpstr>Cambria Math</vt:lpstr>
      <vt:lpstr>Jülich</vt:lpstr>
      <vt:lpstr>Spin-polarized particle beams  from plasma-based accelerators</vt:lpstr>
      <vt:lpstr>Applications of polarized particle beams</vt:lpstr>
      <vt:lpstr>Collaborations on polarized beams</vt:lpstr>
      <vt:lpstr>Review Paper on polarized beams</vt:lpstr>
      <vt:lpstr>Polarized ions</vt:lpstr>
      <vt:lpstr>Polarized electrons</vt:lpstr>
      <vt:lpstr>Particle-in-Cell Code VLPL</vt:lpstr>
      <vt:lpstr>Spin effects in PIC-Code VLPL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Lars Reichwein</dc:creator>
  <cp:lastModifiedBy>Lars Reichwein</cp:lastModifiedBy>
  <cp:revision>22</cp:revision>
  <dcterms:created xsi:type="dcterms:W3CDTF">2025-06-12T20:41:02Z</dcterms:created>
  <dcterms:modified xsi:type="dcterms:W3CDTF">2025-06-20T06:35:08Z</dcterms:modified>
</cp:coreProperties>
</file>