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05" r:id="rId2"/>
    <p:sldId id="451" r:id="rId3"/>
    <p:sldId id="406" r:id="rId4"/>
    <p:sldId id="417" r:id="rId5"/>
    <p:sldId id="434" r:id="rId6"/>
    <p:sldId id="435" r:id="rId7"/>
    <p:sldId id="416" r:id="rId8"/>
    <p:sldId id="428" r:id="rId9"/>
    <p:sldId id="365" r:id="rId10"/>
    <p:sldId id="426" r:id="rId11"/>
    <p:sldId id="439" r:id="rId12"/>
    <p:sldId id="418" r:id="rId13"/>
    <p:sldId id="429" r:id="rId14"/>
    <p:sldId id="430" r:id="rId15"/>
    <p:sldId id="431" r:id="rId16"/>
    <p:sldId id="449" r:id="rId17"/>
    <p:sldId id="425" r:id="rId18"/>
    <p:sldId id="414" r:id="rId19"/>
    <p:sldId id="450" r:id="rId20"/>
    <p:sldId id="432" r:id="rId21"/>
    <p:sldId id="436" r:id="rId22"/>
    <p:sldId id="438" r:id="rId23"/>
    <p:sldId id="422" r:id="rId24"/>
    <p:sldId id="437" r:id="rId25"/>
    <p:sldId id="423" r:id="rId26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1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91" autoAdjust="0"/>
    <p:restoredTop sz="94660"/>
  </p:normalViewPr>
  <p:slideViewPr>
    <p:cSldViewPr snapToGrid="0" snapToObjects="1">
      <p:cViewPr varScale="1">
        <p:scale>
          <a:sx n="138" d="100"/>
          <a:sy n="138" d="100"/>
        </p:scale>
        <p:origin x="512" y="17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C5B56-155A-8A4F-A200-15510EAC000D}" type="datetime1">
              <a:rPr lang="en-US" smtClean="0"/>
              <a:t>10/19/20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Los Alamos National Laboratory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DA938-9C0B-3841-966A-9297D5C04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0931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232FE-02A3-6D41-B422-B15757ACBFED}" type="datetime1">
              <a:rPr lang="en-US" smtClean="0"/>
              <a:t>10/19/20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Los Alamos National Laboratory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268CE-33B7-7549-BEF6-7F438D74A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3916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-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1371600" y="0"/>
            <a:ext cx="1371600" cy="2677650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NOTE</a:t>
            </a:r>
            <a:r>
              <a:rPr lang="en-US" sz="1200" b="0" dirty="0">
                <a:solidFill>
                  <a:srgbClr val="000000"/>
                </a:solidFill>
              </a:rPr>
              <a:t>: THIS IS YOUR WALK-IN SLIDE OPTION #1.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of the Title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Slide, display this slide on the venue screen while your audience is arriving.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</a:t>
            </a:r>
            <a:r>
              <a:rPr lang="en-US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title slide.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5258058"/>
            <a:ext cx="9144000" cy="46631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D0C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572000" y="5539707"/>
            <a:ext cx="4572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Managed by Triad National Security, LLC for the U.S. Department of Energy’s NNSA</a:t>
            </a:r>
          </a:p>
        </p:txBody>
      </p:sp>
      <p:pic>
        <p:nvPicPr>
          <p:cNvPr id="9" name="Picture 8" descr="LANL_allWHITE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21" t="26248" r="27098" b="30198"/>
          <a:stretch/>
        </p:blipFill>
        <p:spPr>
          <a:xfrm>
            <a:off x="545314" y="321028"/>
            <a:ext cx="7542237" cy="3763219"/>
          </a:xfrm>
          <a:prstGeom prst="rect">
            <a:avLst/>
          </a:prstGeom>
        </p:spPr>
      </p:pic>
      <p:pic>
        <p:nvPicPr>
          <p:cNvPr id="13" name="Picture 12" descr="NNSA_80%.ai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16" t="44234" r="25200" b="40485"/>
          <a:stretch/>
        </p:blipFill>
        <p:spPr>
          <a:xfrm>
            <a:off x="8104485" y="5291926"/>
            <a:ext cx="961301" cy="32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1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-in slide - Photo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258058"/>
            <a:ext cx="9144000" cy="46631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D0C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572000" y="5539707"/>
            <a:ext cx="4572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Managed by Triad National Security, LLC for the U.S. Department of Energy’s NNSA</a:t>
            </a:r>
          </a:p>
        </p:txBody>
      </p:sp>
      <p:pic>
        <p:nvPicPr>
          <p:cNvPr id="12" name="Picture 11" descr="NNSA_80%.ai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16" t="44234" r="25200" b="40485"/>
          <a:stretch/>
        </p:blipFill>
        <p:spPr>
          <a:xfrm>
            <a:off x="8087553" y="5271918"/>
            <a:ext cx="961301" cy="321552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8467"/>
            <a:ext cx="5334000" cy="526626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insert photo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ight Triangle 4"/>
          <p:cNvSpPr/>
          <p:nvPr userDrawn="1"/>
        </p:nvSpPr>
        <p:spPr>
          <a:xfrm>
            <a:off x="5334000" y="-8467"/>
            <a:ext cx="3810000" cy="5257800"/>
          </a:xfrm>
          <a:custGeom>
            <a:avLst/>
            <a:gdLst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3810000 w 3810000"/>
              <a:gd name="connsiteY2" fmla="*/ 5257800 h 5257800"/>
              <a:gd name="connsiteX3" fmla="*/ 0 w 3810000"/>
              <a:gd name="connsiteY3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46200 w 3810000"/>
              <a:gd name="connsiteY2" fmla="*/ 3852333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46200 w 3810000"/>
              <a:gd name="connsiteY2" fmla="*/ 3852333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257800">
                <a:moveTo>
                  <a:pt x="0" y="5257800"/>
                </a:moveTo>
                <a:lnTo>
                  <a:pt x="0" y="0"/>
                </a:lnTo>
                <a:cubicBezTo>
                  <a:pt x="16933" y="708378"/>
                  <a:pt x="59269" y="2737554"/>
                  <a:pt x="1193801" y="3911599"/>
                </a:cubicBezTo>
                <a:cubicBezTo>
                  <a:pt x="1899356" y="4580464"/>
                  <a:pt x="2791178" y="5012267"/>
                  <a:pt x="3810000" y="5257800"/>
                </a:cubicBezTo>
                <a:lnTo>
                  <a:pt x="0" y="5257800"/>
                </a:lnTo>
                <a:close/>
              </a:path>
            </a:pathLst>
          </a:custGeom>
          <a:solidFill>
            <a:srgbClr val="080419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884335" y="2743202"/>
            <a:ext cx="2971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Delivering science and technology</a:t>
            </a:r>
            <a:b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</a:br>
            <a: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to protect our nation</a:t>
            </a:r>
            <a:b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</a:br>
            <a: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and promote world stability</a:t>
            </a:r>
          </a:p>
          <a:p>
            <a:pPr algn="ctr"/>
            <a:endParaRPr lang="en-US" sz="1400" dirty="0">
              <a:solidFill>
                <a:srgbClr val="FFFFFF">
                  <a:alpha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439333" y="2"/>
            <a:ext cx="1439333" cy="3231647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NOTE</a:t>
            </a:r>
            <a:r>
              <a:rPr lang="en-US" sz="1200" b="0" dirty="0">
                <a:solidFill>
                  <a:srgbClr val="000000"/>
                </a:solidFill>
              </a:rPr>
              <a:t>: THIS IS YOUR WALK</a:t>
            </a:r>
            <a:r>
              <a:rPr lang="en-US" sz="1200" b="0" baseline="0" dirty="0">
                <a:solidFill>
                  <a:srgbClr val="000000"/>
                </a:solidFill>
              </a:rPr>
              <a:t>-IN </a:t>
            </a:r>
            <a:r>
              <a:rPr lang="en-US" sz="1200" b="0" dirty="0">
                <a:solidFill>
                  <a:srgbClr val="000000"/>
                </a:solidFill>
              </a:rPr>
              <a:t>SLIDE OPTION #2.</a:t>
            </a:r>
            <a:r>
              <a:rPr lang="en-US" sz="1200" b="0" baseline="0" dirty="0">
                <a:solidFill>
                  <a:srgbClr val="000000"/>
                </a:solidFill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of the Title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Slide, display this slide on the venue screen while your audience is arriving.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</a:t>
            </a:r>
            <a:r>
              <a:rPr lang="en-US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title slide.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dirty="0">
                <a:effectLst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only a high-resolution photograph.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5" name="Picture 14" descr="LANL_allWHITE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21" t="26248" r="27098" b="30198"/>
          <a:stretch/>
        </p:blipFill>
        <p:spPr>
          <a:xfrm>
            <a:off x="5582838" y="600428"/>
            <a:ext cx="3055811" cy="152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1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360360"/>
            <a:ext cx="9144000" cy="408124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"/>
            <a:ext cx="7772400" cy="1361134"/>
          </a:xfrm>
          <a:prstGeom prst="rect">
            <a:avLst/>
          </a:prstGeom>
        </p:spPr>
        <p:txBody>
          <a:bodyPr lIns="91433" tIns="45717" rIns="91433" bIns="45717" anchor="b"/>
          <a:lstStyle>
            <a:lvl1pPr algn="r">
              <a:defRPr sz="3200" b="0" i="0">
                <a:solidFill>
                  <a:srgbClr val="FFFFFF"/>
                </a:solidFill>
                <a:latin typeface="+mj-lt"/>
              </a:defRPr>
            </a:lvl1pPr>
          </a:lstStyle>
          <a:p>
            <a:pPr algn="r"/>
            <a:r>
              <a:rPr lang="en-US" b="1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143500" y="3165407"/>
            <a:ext cx="3543300" cy="606908"/>
          </a:xfrm>
          <a:prstGeom prst="rect">
            <a:avLst/>
          </a:prstGeom>
        </p:spPr>
        <p:txBody>
          <a:bodyPr vert="horz" lIns="91433" tIns="45717" rIns="91433" bIns="45717" anchor="b"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  <a:lvl2pPr marL="457164" indent="0">
              <a:buNone/>
              <a:defRPr sz="2400" b="1">
                <a:solidFill>
                  <a:schemeClr val="tx1"/>
                </a:solidFill>
              </a:defRPr>
            </a:lvl2pPr>
            <a:lvl3pPr marL="914327" indent="0">
              <a:buNone/>
              <a:defRPr sz="2400" b="1">
                <a:solidFill>
                  <a:schemeClr val="tx1"/>
                </a:solidFill>
              </a:defRPr>
            </a:lvl3pPr>
            <a:lvl4pPr marL="1371491" indent="0">
              <a:buNone/>
              <a:defRPr sz="2400" b="1">
                <a:solidFill>
                  <a:schemeClr val="tx1"/>
                </a:solidFill>
              </a:defRPr>
            </a:lvl4pPr>
            <a:lvl5pPr marL="1828654" indent="0">
              <a:buNone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presenter(s)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143500" y="3772967"/>
            <a:ext cx="3543300" cy="627160"/>
          </a:xfrm>
          <a:prstGeom prst="rect">
            <a:avLst/>
          </a:prstGeom>
        </p:spPr>
        <p:txBody>
          <a:bodyPr vert="horz" lIns="91433" tIns="45717" rIns="91433" bIns="45717"/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360361"/>
            <a:ext cx="7772400" cy="907423"/>
          </a:xfrm>
          <a:prstGeom prst="rect">
            <a:avLst/>
          </a:prstGeom>
        </p:spPr>
        <p:txBody>
          <a:bodyPr vert="horz" lIns="91433" tIns="45717" rIns="91433" bIns="45717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164" indent="0" algn="r">
              <a:buNone/>
              <a:defRPr sz="3600"/>
            </a:lvl2pPr>
            <a:lvl3pPr marL="914327" indent="0" algn="r">
              <a:buNone/>
              <a:defRPr sz="3600"/>
            </a:lvl3pPr>
            <a:lvl4pPr marL="1371491" indent="0" algn="r">
              <a:buNone/>
              <a:defRPr sz="3600"/>
            </a:lvl4pPr>
            <a:lvl5pPr marL="1828654" indent="0" algn="r">
              <a:buNone/>
              <a:defRPr sz="36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68" y="5441602"/>
            <a:ext cx="1947333" cy="26340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LA-UR# 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4572000" y="4989149"/>
            <a:ext cx="4572000" cy="452454"/>
            <a:chOff x="4572000" y="5026384"/>
            <a:chExt cx="4572000" cy="452454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572000" y="5294172"/>
              <a:ext cx="45720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Managed by Triad National Security, LLC for the U.S. Department of Energy’s NNSA</a:t>
              </a:r>
            </a:p>
          </p:txBody>
        </p:sp>
        <p:pic>
          <p:nvPicPr>
            <p:cNvPr id="21" name="Picture 20" descr="NNSA_80%.ai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116" t="44234" r="25200" b="40485"/>
            <a:stretch/>
          </p:blipFill>
          <p:spPr>
            <a:xfrm>
              <a:off x="8087551" y="5026384"/>
              <a:ext cx="961301" cy="32155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1" y="2907926"/>
            <a:ext cx="4663440" cy="248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1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820911"/>
            <a:ext cx="9144000" cy="45898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8229600" cy="820911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agenda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C695E-3847-284B-804A-F0C0441E204C}" type="datetime1">
              <a:rPr lang="en-US" smtClean="0"/>
              <a:t>10/19/20</a:t>
            </a:fld>
            <a:r>
              <a:rPr lang="en-US" dirty="0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31268" y="943030"/>
            <a:ext cx="0" cy="43284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895601" y="943031"/>
            <a:ext cx="1617663" cy="317562"/>
          </a:xfrm>
          <a:prstGeom prst="rect">
            <a:avLst/>
          </a:prstGeom>
        </p:spPr>
        <p:txBody>
          <a:bodyPr vert="horz"/>
          <a:lstStyle>
            <a:lvl1pPr marL="0" indent="0" algn="r" defTabSz="-741363">
              <a:buFont typeface="Arial"/>
              <a:buNone/>
              <a:tabLst/>
              <a:defRPr sz="1100" b="0"/>
            </a:lvl1pPr>
            <a:lvl2pPr marL="231775" indent="0" defTabSz="-741363">
              <a:buNone/>
              <a:tabLst/>
              <a:defRPr sz="1050"/>
            </a:lvl2pPr>
            <a:lvl3pPr marL="455612" indent="0" defTabSz="-741363">
              <a:buNone/>
              <a:tabLst/>
              <a:defRPr sz="1000"/>
            </a:lvl3pPr>
            <a:lvl4pPr marL="681037" indent="0" defTabSz="-741363">
              <a:buNone/>
              <a:tabLst/>
              <a:defRPr sz="900"/>
            </a:lvl4pPr>
            <a:lvl5pPr marL="912813" indent="0" defTabSz="-741363">
              <a:buNone/>
              <a:tabLst/>
              <a:defRPr sz="900"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895601" y="1568548"/>
            <a:ext cx="1617663" cy="317562"/>
          </a:xfrm>
          <a:prstGeom prst="rect">
            <a:avLst/>
          </a:prstGeom>
        </p:spPr>
        <p:txBody>
          <a:bodyPr vert="horz"/>
          <a:lstStyle>
            <a:lvl1pPr marL="0" indent="0" algn="r" defTabSz="-741363">
              <a:buFont typeface="Arial"/>
              <a:buNone/>
              <a:tabLst/>
              <a:defRPr sz="1100" b="0"/>
            </a:lvl1pPr>
            <a:lvl2pPr marL="231775" indent="0" defTabSz="-741363">
              <a:buNone/>
              <a:tabLst/>
              <a:defRPr sz="1050"/>
            </a:lvl2pPr>
            <a:lvl3pPr marL="455612" indent="0" defTabSz="-741363">
              <a:buNone/>
              <a:tabLst/>
              <a:defRPr sz="1000"/>
            </a:lvl3pPr>
            <a:lvl4pPr marL="681037" indent="0" defTabSz="-741363">
              <a:buNone/>
              <a:tabLst/>
              <a:defRPr sz="900"/>
            </a:lvl4pPr>
            <a:lvl5pPr marL="912813" indent="0" defTabSz="-741363">
              <a:buNone/>
              <a:tabLst/>
              <a:defRPr sz="900"/>
            </a:lvl5pPr>
          </a:lstStyle>
          <a:p>
            <a:pPr lvl="0"/>
            <a:r>
              <a:rPr lang="en-US" dirty="0"/>
              <a:t>Click to edit location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00600" y="943030"/>
            <a:ext cx="3886200" cy="4328440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346075" indent="-171450">
              <a:defRPr sz="1800"/>
            </a:lvl2pPr>
            <a:lvl3pPr marL="515938" indent="-173038">
              <a:defRPr sz="1600"/>
            </a:lvl3pPr>
            <a:lvl4pPr marL="685800" indent="-173038">
              <a:defRPr sz="1400"/>
            </a:lvl4pPr>
            <a:lvl5pPr marL="855663" indent="-174625">
              <a:defRPr/>
            </a:lvl5pPr>
          </a:lstStyle>
          <a:p>
            <a:pPr lvl="0"/>
            <a:r>
              <a:rPr lang="en-US" dirty="0"/>
              <a:t>Click to edit agenda item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1" y="2907926"/>
            <a:ext cx="4663440" cy="248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5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20149"/>
            <a:ext cx="8229600" cy="820911"/>
          </a:xfrm>
          <a:prstGeom prst="rect">
            <a:avLst/>
          </a:prstGeom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6442-326F-BF43-9512-C754596C1A34}" type="datetime1">
              <a:rPr lang="en-US" smtClean="0"/>
              <a:t>10/19/20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2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820911"/>
            <a:ext cx="9144000" cy="45898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8229600" cy="820911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10/19/20</a:t>
            </a:fld>
            <a:r>
              <a:rPr lang="en-US" dirty="0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Los Alamos National Laboratory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43030"/>
            <a:ext cx="8229600" cy="4328440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346075" indent="-171450">
              <a:defRPr sz="1800"/>
            </a:lvl2pPr>
            <a:lvl3pPr marL="515938" indent="-173038">
              <a:defRPr sz="1600"/>
            </a:lvl3pPr>
            <a:lvl4pPr marL="685800" indent="-173038">
              <a:defRPr sz="1400"/>
            </a:lvl4pPr>
            <a:lvl5pPr marL="855663" indent="-174625">
              <a:defRPr/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9">
            <a:extLst>
              <a:ext uri="{FF2B5EF4-FFF2-40B4-BE49-F238E27FC236}">
                <a16:creationId xmlns:a16="http://schemas.microsoft.com/office/drawing/2014/main" id="{5A9E354D-9B56-D64A-9786-ADEB96E22438}"/>
              </a:ext>
            </a:extLst>
          </p:cNvPr>
          <p:cNvSpPr txBox="1">
            <a:spLocks/>
          </p:cNvSpPr>
          <p:nvPr userDrawn="1"/>
        </p:nvSpPr>
        <p:spPr>
          <a:xfrm>
            <a:off x="4084402" y="5409848"/>
            <a:ext cx="3310467" cy="305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James Sadler T-2</a:t>
            </a:r>
          </a:p>
        </p:txBody>
      </p:sp>
    </p:spTree>
    <p:extLst>
      <p:ext uri="{BB962C8B-B14F-4D97-AF65-F5344CB8AC3E}">
        <p14:creationId xmlns:p14="http://schemas.microsoft.com/office/powerpoint/2010/main" val="2068289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-9470"/>
            <a:ext cx="8229600" cy="952500"/>
          </a:xfrm>
          <a:prstGeom prst="rect">
            <a:avLst/>
          </a:prstGeom>
        </p:spPr>
        <p:txBody>
          <a:bodyPr vert="horz" anchor="ctr"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497D45A-E2C2-5444-8727-94AA467EBF1A}" type="datetime1">
              <a:rPr lang="en-US" smtClean="0"/>
              <a:t>10/19/20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43030"/>
            <a:ext cx="8229600" cy="432844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FFFFFF"/>
                </a:solidFill>
              </a:defRPr>
            </a:lvl1pPr>
            <a:lvl2pPr marL="346075" indent="-171450">
              <a:defRPr sz="1800">
                <a:solidFill>
                  <a:srgbClr val="FFFFFF"/>
                </a:solidFill>
              </a:defRPr>
            </a:lvl2pPr>
            <a:lvl3pPr marL="515938" indent="-173038">
              <a:defRPr sz="1600">
                <a:solidFill>
                  <a:srgbClr val="FFFFFF"/>
                </a:solidFill>
              </a:defRPr>
            </a:lvl3pPr>
            <a:lvl4pPr marL="685800" indent="-173038">
              <a:defRPr sz="1400">
                <a:solidFill>
                  <a:srgbClr val="FFFFFF"/>
                </a:solidFill>
              </a:defRPr>
            </a:lvl4pPr>
            <a:lvl5pPr marL="855663" indent="-174625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082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9853"/>
            <a:ext cx="9144000" cy="50908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5A60-AEBD-CD41-AE13-C139EF5F076B}" type="datetime1">
              <a:rPr lang="en-US" smtClean="0"/>
              <a:t>10/19/20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9852"/>
            <a:ext cx="8229600" cy="50106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43030"/>
            <a:ext cx="8229600" cy="4328440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346075" indent="-171450">
              <a:defRPr sz="1800"/>
            </a:lvl2pPr>
            <a:lvl3pPr marL="515938" indent="-173038">
              <a:defRPr sz="1600"/>
            </a:lvl3pPr>
            <a:lvl4pPr marL="685800" indent="-173038">
              <a:defRPr sz="1400"/>
            </a:lvl4pPr>
            <a:lvl5pPr marL="855663" indent="-174625">
              <a:defRPr/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199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29309"/>
            <a:ext cx="9144000" cy="5256829"/>
          </a:xfrm>
          <a:prstGeom prst="rect">
            <a:avLst/>
          </a:prstGeom>
        </p:spPr>
        <p:txBody>
          <a:bodyPr vert="horz" lIns="91433" tIns="45717" rIns="91433" bIns="45717" anchor="ctr"/>
          <a:lstStyle>
            <a:lvl1pPr marL="0" marR="0" indent="0" algn="ctr" defTabSz="45716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500" smtClean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insert photo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75329" y="3046995"/>
            <a:ext cx="5393342" cy="461659"/>
          </a:xfrm>
          <a:prstGeom prst="rect">
            <a:avLst/>
          </a:prstGeom>
          <a:noFill/>
        </p:spPr>
        <p:txBody>
          <a:bodyPr vert="horz" wrap="square" lIns="91433" tIns="45717" rIns="91433" bIns="45717">
            <a:spAutoFit/>
          </a:bodyPr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statement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-117070" y="1114871"/>
            <a:ext cx="101168" cy="335921"/>
          </a:xfrm>
          <a:prstGeom prst="rect">
            <a:avLst/>
          </a:prstGeom>
          <a:solidFill>
            <a:srgbClr val="2682C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-117070" y="1450791"/>
            <a:ext cx="101168" cy="335921"/>
          </a:xfrm>
          <a:prstGeom prst="rect">
            <a:avLst/>
          </a:prstGeom>
          <a:solidFill>
            <a:srgbClr val="EA77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-117070" y="1786711"/>
            <a:ext cx="101168" cy="335921"/>
          </a:xfrm>
          <a:prstGeom prst="rect">
            <a:avLst/>
          </a:prstGeom>
          <a:solidFill>
            <a:srgbClr val="F448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-117070" y="2122632"/>
            <a:ext cx="101168" cy="335921"/>
          </a:xfrm>
          <a:prstGeom prst="rect">
            <a:avLst/>
          </a:prstGeom>
          <a:solidFill>
            <a:srgbClr val="22935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-117070" y="1"/>
            <a:ext cx="101168" cy="335921"/>
          </a:xfrm>
          <a:prstGeom prst="rect">
            <a:avLst/>
          </a:prstGeom>
          <a:solidFill>
            <a:srgbClr val="0D0E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-117070" y="335921"/>
            <a:ext cx="101168" cy="335921"/>
          </a:xfrm>
          <a:prstGeom prst="rect">
            <a:avLst/>
          </a:prstGeom>
          <a:solidFill>
            <a:srgbClr val="F8B61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-117070" y="727310"/>
            <a:ext cx="101168" cy="3359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58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51D7D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-1" y="5409848"/>
            <a:ext cx="3310467" cy="305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004050" y="5409848"/>
            <a:ext cx="2133600" cy="305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33415E80-817E-41B3-A1DB-15C0B125CF72}" type="datetime1">
              <a:rPr lang="en-US" smtClean="0"/>
              <a:pPr/>
              <a:t>10/19/20</a:t>
            </a:fld>
            <a:r>
              <a:rPr lang="en-US" dirty="0"/>
              <a:t>   |   </a:t>
            </a:r>
            <a:fld id="{5D01E7E5-6465-7A46-A26D-BAABC2D34D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117070" y="1238744"/>
            <a:ext cx="101168" cy="373246"/>
          </a:xfrm>
          <a:prstGeom prst="rect">
            <a:avLst/>
          </a:prstGeom>
          <a:solidFill>
            <a:srgbClr val="2682C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-117070" y="1611989"/>
            <a:ext cx="101168" cy="373246"/>
          </a:xfrm>
          <a:prstGeom prst="rect">
            <a:avLst/>
          </a:prstGeom>
          <a:solidFill>
            <a:srgbClr val="EA77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-117070" y="1985234"/>
            <a:ext cx="101168" cy="373246"/>
          </a:xfrm>
          <a:prstGeom prst="rect">
            <a:avLst/>
          </a:prstGeom>
          <a:solidFill>
            <a:srgbClr val="F448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-117070" y="2358479"/>
            <a:ext cx="101168" cy="373246"/>
          </a:xfrm>
          <a:prstGeom prst="rect">
            <a:avLst/>
          </a:prstGeom>
          <a:solidFill>
            <a:srgbClr val="22935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-117070" y="0"/>
            <a:ext cx="101168" cy="373246"/>
          </a:xfrm>
          <a:prstGeom prst="rect">
            <a:avLst/>
          </a:prstGeom>
          <a:solidFill>
            <a:srgbClr val="0D0E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-117070" y="373245"/>
            <a:ext cx="101168" cy="373246"/>
          </a:xfrm>
          <a:prstGeom prst="rect">
            <a:avLst/>
          </a:prstGeom>
          <a:solidFill>
            <a:srgbClr val="F8B61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-117070" y="808120"/>
            <a:ext cx="101168" cy="3732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-635000" y="-2"/>
            <a:ext cx="51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rgbClr val="0D0C2E"/>
                </a:solidFill>
              </a:rPr>
              <a:t>NOTE:</a:t>
            </a:r>
          </a:p>
          <a:p>
            <a:pPr algn="r"/>
            <a:r>
              <a:rPr lang="en-US" sz="800" dirty="0">
                <a:solidFill>
                  <a:srgbClr val="0D0C2E"/>
                </a:solidFill>
              </a:rPr>
              <a:t>This is</a:t>
            </a:r>
            <a:r>
              <a:rPr lang="en-US" sz="800" baseline="0" dirty="0">
                <a:solidFill>
                  <a:srgbClr val="0D0C2E"/>
                </a:solidFill>
              </a:rPr>
              <a:t> the lab color palette.</a:t>
            </a:r>
            <a:endParaRPr lang="en-US" sz="800" baseline="0" dirty="0">
              <a:solidFill>
                <a:srgbClr val="0D0C2E"/>
              </a:solidFill>
              <a:latin typeface="Wingdings"/>
              <a:ea typeface="Wingdings"/>
              <a:cs typeface="Wingdings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34279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49" r:id="rId3"/>
    <p:sldLayoutId id="2147483673" r:id="rId4"/>
    <p:sldLayoutId id="2147483671" r:id="rId5"/>
    <p:sldLayoutId id="2147483650" r:id="rId6"/>
    <p:sldLayoutId id="2147483660" r:id="rId7"/>
    <p:sldLayoutId id="2147483674" r:id="rId8"/>
    <p:sldLayoutId id="2147483677" r:id="rId9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03225" indent="-1714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73038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54075" indent="-173038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87438" indent="-174625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4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-316349" y="-46261"/>
            <a:ext cx="9444182" cy="1361134"/>
          </a:xfrm>
        </p:spPr>
        <p:txBody>
          <a:bodyPr/>
          <a:lstStyle/>
          <a:p>
            <a:r>
              <a:rPr lang="en-US" b="1" dirty="0"/>
              <a:t>Magneto-hydrodynamics in collisional plasma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245100" y="4326932"/>
            <a:ext cx="3543300" cy="606908"/>
          </a:xfrm>
        </p:spPr>
        <p:txBody>
          <a:bodyPr/>
          <a:lstStyle/>
          <a:p>
            <a:r>
              <a:rPr lang="en-US" dirty="0"/>
              <a:t>James Sadler</a:t>
            </a:r>
          </a:p>
          <a:p>
            <a:r>
              <a:rPr lang="en-US" dirty="0"/>
              <a:t>(james4sadler@lanl.gov)</a:t>
            </a:r>
          </a:p>
          <a:p>
            <a:r>
              <a:rPr lang="en-US" dirty="0"/>
              <a:t>Hui Li</a:t>
            </a:r>
          </a:p>
          <a:p>
            <a:r>
              <a:rPr lang="en-US" dirty="0"/>
              <a:t>Brian Haines</a:t>
            </a:r>
          </a:p>
          <a:p>
            <a:r>
              <a:rPr lang="en-US" b="0" i="1" dirty="0"/>
              <a:t>Los Alamos National Laboratory</a:t>
            </a:r>
          </a:p>
          <a:p>
            <a:endParaRPr lang="en-US" b="0" i="1" dirty="0"/>
          </a:p>
          <a:p>
            <a:r>
              <a:rPr lang="en-US" dirty="0"/>
              <a:t>Chris Walsh</a:t>
            </a:r>
          </a:p>
          <a:p>
            <a:r>
              <a:rPr lang="en-US" b="0" i="1" dirty="0"/>
              <a:t>Lawrence Livermore National Laboratory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-249383" y="1473621"/>
            <a:ext cx="5103091" cy="907423"/>
          </a:xfrm>
        </p:spPr>
        <p:txBody>
          <a:bodyPr/>
          <a:lstStyle/>
          <a:p>
            <a:r>
              <a:rPr lang="en-US" dirty="0"/>
              <a:t>Improved transport coefficients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453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Decompose into basis - transport coefficients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32A3-F47F-1040-A02F-56356D5148F3}" type="datetime1">
              <a:rPr lang="en-US" smtClean="0"/>
              <a:t>10/19/20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820912"/>
            <a:ext cx="218831" cy="45889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4EE874-F10B-2146-A066-05BF3F73789C}"/>
              </a:ext>
            </a:extLst>
          </p:cNvPr>
          <p:cNvCxnSpPr/>
          <p:nvPr/>
        </p:nvCxnSpPr>
        <p:spPr>
          <a:xfrm flipV="1">
            <a:off x="7399025" y="983590"/>
            <a:ext cx="0" cy="15794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0A30FE3-B384-7147-80D7-566CA9535502}"/>
              </a:ext>
            </a:extLst>
          </p:cNvPr>
          <p:cNvCxnSpPr>
            <a:cxnSpLocks/>
          </p:cNvCxnSpPr>
          <p:nvPr/>
        </p:nvCxnSpPr>
        <p:spPr>
          <a:xfrm flipH="1">
            <a:off x="6419971" y="2563010"/>
            <a:ext cx="992908" cy="7573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C8C18B4-E108-3C41-90CC-6D1633A6AE3C}"/>
              </a:ext>
            </a:extLst>
          </p:cNvPr>
          <p:cNvCxnSpPr>
            <a:cxnSpLocks/>
          </p:cNvCxnSpPr>
          <p:nvPr/>
        </p:nvCxnSpPr>
        <p:spPr>
          <a:xfrm flipV="1">
            <a:off x="7412879" y="2563009"/>
            <a:ext cx="1565565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9B4DBE3-33EE-864D-A2AC-09F9853A113F}"/>
              </a:ext>
            </a:extLst>
          </p:cNvPr>
          <p:cNvCxnSpPr>
            <a:cxnSpLocks/>
          </p:cNvCxnSpPr>
          <p:nvPr/>
        </p:nvCxnSpPr>
        <p:spPr>
          <a:xfrm flipV="1">
            <a:off x="7385747" y="1916463"/>
            <a:ext cx="1020040" cy="646546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00C1BBAE-F24D-D84B-B1B0-05AE31117A6B}"/>
              </a:ext>
            </a:extLst>
          </p:cNvPr>
          <p:cNvSpPr txBox="1">
            <a:spLocks/>
          </p:cNvSpPr>
          <p:nvPr/>
        </p:nvSpPr>
        <p:spPr>
          <a:xfrm>
            <a:off x="8195661" y="1568292"/>
            <a:ext cx="393192" cy="410013"/>
          </a:xfrm>
          <a:prstGeom prst="rect">
            <a:avLst/>
          </a:prstGeom>
          <a:noFill/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1714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indent="-1746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J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43868CA-625A-9F41-AEF2-37CAACDD9E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254" t="-2645" r="9449" b="-354"/>
          <a:stretch/>
        </p:blipFill>
        <p:spPr>
          <a:xfrm>
            <a:off x="6916425" y="3046025"/>
            <a:ext cx="395699" cy="4710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1039CCE-AF9F-4145-841B-3035D84A20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477" r="35971" b="1072"/>
          <a:stretch/>
        </p:blipFill>
        <p:spPr>
          <a:xfrm>
            <a:off x="8686800" y="2624387"/>
            <a:ext cx="331112" cy="4216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9F3E841-9F8C-8543-8BE2-680F6297A5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26" t="14172" r="76091" b="-1709"/>
          <a:stretch/>
        </p:blipFill>
        <p:spPr>
          <a:xfrm>
            <a:off x="6916425" y="1435366"/>
            <a:ext cx="424874" cy="424874"/>
          </a:xfrm>
          <a:prstGeom prst="rect">
            <a:avLst/>
          </a:prstGeom>
        </p:spPr>
      </p:pic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30F359C0-5639-6145-8F38-3839F9D38EB6}"/>
              </a:ext>
            </a:extLst>
          </p:cNvPr>
          <p:cNvSpPr txBox="1">
            <a:spLocks/>
          </p:cNvSpPr>
          <p:nvPr/>
        </p:nvSpPr>
        <p:spPr>
          <a:xfrm>
            <a:off x="7412304" y="820912"/>
            <a:ext cx="393192" cy="410013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1714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indent="-1746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B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1F02BC3-D122-D143-BE26-F74EDD8151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92"/>
          <a:stretch/>
        </p:blipFill>
        <p:spPr>
          <a:xfrm>
            <a:off x="-1" y="1899618"/>
            <a:ext cx="3310467" cy="23811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6F68E60-DFCB-1D49-850D-2AEB82C6B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9090" y="1885318"/>
            <a:ext cx="3126582" cy="2354586"/>
          </a:xfrm>
          <a:prstGeom prst="rect">
            <a:avLst/>
          </a:prstGeom>
        </p:spPr>
      </p:pic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5960ACCA-5C79-4E44-86C3-26B808016701}"/>
              </a:ext>
            </a:extLst>
          </p:cNvPr>
          <p:cNvSpPr txBox="1">
            <a:spLocks/>
          </p:cNvSpPr>
          <p:nvPr/>
        </p:nvSpPr>
        <p:spPr>
          <a:xfrm>
            <a:off x="6693016" y="4231447"/>
            <a:ext cx="2444634" cy="999926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1714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indent="-1746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err="1"/>
              <a:t>Epperlein+Haines</a:t>
            </a:r>
            <a:r>
              <a:rPr lang="en-US" sz="1400" dirty="0"/>
              <a:t>, Phys. Fluids 29, 1029 (1986)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953762C-C193-C843-9EA5-7C1E8AFD0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49" y="867657"/>
            <a:ext cx="5305563" cy="44745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47E7A58-45FB-1243-A518-B66D58E7A8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0304"/>
          <a:stretch/>
        </p:blipFill>
        <p:spPr>
          <a:xfrm>
            <a:off x="4345871" y="3963947"/>
            <a:ext cx="1153433" cy="81125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62AF19C-0FE5-0C4D-997C-FA7F897EE7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0304"/>
          <a:stretch/>
        </p:blipFill>
        <p:spPr>
          <a:xfrm>
            <a:off x="1187932" y="3972415"/>
            <a:ext cx="1153433" cy="8112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B5AC2C1-1794-CA42-B191-36DBE92C4E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7932" y="1356358"/>
            <a:ext cx="4034774" cy="51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94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heat flux is also affected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32A3-F47F-1040-A02F-56356D5148F3}" type="datetime1">
              <a:rPr lang="en-US" smtClean="0"/>
              <a:t>10/19/20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47905" y="2270096"/>
            <a:ext cx="2779850" cy="215376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 field insulates and deflects the heat flow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This means even weak B fields can indirectly affect hydrodynamics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820912"/>
            <a:ext cx="218831" cy="45889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1273B3-A068-A644-8ED9-93B603EDF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363" y="911486"/>
            <a:ext cx="2319374" cy="11369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12698B-FB82-A94A-BD38-1F83D7CEC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11486"/>
            <a:ext cx="4382655" cy="4168518"/>
          </a:xfrm>
          <a:prstGeom prst="rect">
            <a:avLst/>
          </a:prstGeom>
        </p:spPr>
      </p:pic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702B7BF9-1E88-4E40-B433-946C7729CB66}"/>
              </a:ext>
            </a:extLst>
          </p:cNvPr>
          <p:cNvSpPr txBox="1">
            <a:spLocks/>
          </p:cNvSpPr>
          <p:nvPr/>
        </p:nvSpPr>
        <p:spPr>
          <a:xfrm>
            <a:off x="6847325" y="4801226"/>
            <a:ext cx="2447049" cy="305152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1714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indent="-1746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C. Walsh et al. Phys. Rev. Lett. 118, 155001 (2017)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0EFEE2A-2B9D-4045-8AEB-4C79F84E8789}"/>
              </a:ext>
            </a:extLst>
          </p:cNvPr>
          <p:cNvCxnSpPr/>
          <p:nvPr/>
        </p:nvCxnSpPr>
        <p:spPr>
          <a:xfrm flipH="1" flipV="1">
            <a:off x="3417455" y="2373745"/>
            <a:ext cx="2330450" cy="738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250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final jigsaw piece - Thermoelectric term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32A3-F47F-1040-A02F-56356D5148F3}" type="datetime1">
              <a:rPr lang="en-US" smtClean="0"/>
              <a:t>10/19/20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943030"/>
            <a:ext cx="8418946" cy="3731607"/>
          </a:xfrm>
        </p:spPr>
        <p:txBody>
          <a:bodyPr/>
          <a:lstStyle/>
          <a:p>
            <a:r>
              <a:rPr lang="en-US" dirty="0"/>
              <a:t>Coulomb collisions lead to an additional thermoelectric term</a:t>
            </a:r>
          </a:p>
          <a:p>
            <a:endParaRPr lang="en-US" dirty="0"/>
          </a:p>
          <a:p>
            <a:r>
              <a:rPr lang="en-US" dirty="0"/>
              <a:t>Faster electrons from hot region are less collisional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820912"/>
            <a:ext cx="218831" cy="45889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669F175-FBD9-474D-A1DB-C598E66D4770}"/>
              </a:ext>
            </a:extLst>
          </p:cNvPr>
          <p:cNvSpPr/>
          <p:nvPr/>
        </p:nvSpPr>
        <p:spPr>
          <a:xfrm>
            <a:off x="6908800" y="2466109"/>
            <a:ext cx="1597891" cy="2427979"/>
          </a:xfrm>
          <a:prstGeom prst="ellipse">
            <a:avLst/>
          </a:prstGeom>
          <a:solidFill>
            <a:srgbClr val="FF0000"/>
          </a:solidFill>
          <a:ln>
            <a:solidFill>
              <a:schemeClr val="accent1">
                <a:shade val="95000"/>
                <a:satMod val="105000"/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1B17867-FAAB-9C4B-A88D-5ACD2630B4E8}"/>
              </a:ext>
            </a:extLst>
          </p:cNvPr>
          <p:cNvSpPr/>
          <p:nvPr/>
        </p:nvSpPr>
        <p:spPr>
          <a:xfrm>
            <a:off x="637309" y="2466109"/>
            <a:ext cx="1597891" cy="242797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shade val="95000"/>
                <a:satMod val="105000"/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A5F7E02-5EEA-4B4D-A89D-A376C35FB582}"/>
              </a:ext>
            </a:extLst>
          </p:cNvPr>
          <p:cNvSpPr/>
          <p:nvPr/>
        </p:nvSpPr>
        <p:spPr>
          <a:xfrm>
            <a:off x="4212959" y="3138733"/>
            <a:ext cx="331773" cy="3155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114DD2B-2E33-5D4D-8241-835B1C0EC7C7}"/>
              </a:ext>
            </a:extLst>
          </p:cNvPr>
          <p:cNvSpPr/>
          <p:nvPr/>
        </p:nvSpPr>
        <p:spPr>
          <a:xfrm>
            <a:off x="4495833" y="3541472"/>
            <a:ext cx="331773" cy="3155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F6A94D6-4672-4449-B230-CB109485EA7C}"/>
              </a:ext>
            </a:extLst>
          </p:cNvPr>
          <p:cNvSpPr/>
          <p:nvPr/>
        </p:nvSpPr>
        <p:spPr>
          <a:xfrm>
            <a:off x="4584846" y="4011998"/>
            <a:ext cx="331773" cy="3155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1E40FEF-7561-2B45-AF6F-8CCEAEB2DEC7}"/>
              </a:ext>
            </a:extLst>
          </p:cNvPr>
          <p:cNvSpPr/>
          <p:nvPr/>
        </p:nvSpPr>
        <p:spPr>
          <a:xfrm>
            <a:off x="3998520" y="3838694"/>
            <a:ext cx="331773" cy="3155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9E421C1-2BAE-7E4E-881F-9588349EF30E}"/>
              </a:ext>
            </a:extLst>
          </p:cNvPr>
          <p:cNvSpPr/>
          <p:nvPr/>
        </p:nvSpPr>
        <p:spPr>
          <a:xfrm>
            <a:off x="3516020" y="3277862"/>
            <a:ext cx="90361" cy="9305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D09A06E-AA32-CD4B-97B4-679B0C6183F9}"/>
              </a:ext>
            </a:extLst>
          </p:cNvPr>
          <p:cNvCxnSpPr>
            <a:cxnSpLocks/>
          </p:cNvCxnSpPr>
          <p:nvPr/>
        </p:nvCxnSpPr>
        <p:spPr>
          <a:xfrm>
            <a:off x="3579856" y="3320971"/>
            <a:ext cx="72828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A1499B3-1339-3446-BBCC-6B7A9A27977B}"/>
              </a:ext>
            </a:extLst>
          </p:cNvPr>
          <p:cNvCxnSpPr>
            <a:cxnSpLocks/>
          </p:cNvCxnSpPr>
          <p:nvPr/>
        </p:nvCxnSpPr>
        <p:spPr>
          <a:xfrm>
            <a:off x="2505864" y="2646225"/>
            <a:ext cx="4070427" cy="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1E79DD43-7B30-494E-9C74-2D6394EFF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923" y="2150276"/>
            <a:ext cx="670057" cy="467776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C02A447-82A7-9540-A8A5-69290AADE403}"/>
              </a:ext>
            </a:extLst>
          </p:cNvPr>
          <p:cNvCxnSpPr>
            <a:cxnSpLocks/>
          </p:cNvCxnSpPr>
          <p:nvPr/>
        </p:nvCxnSpPr>
        <p:spPr>
          <a:xfrm flipV="1">
            <a:off x="3695668" y="3418354"/>
            <a:ext cx="605703" cy="1577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AA2F394-37C5-3449-8707-FD9F08DC321B}"/>
              </a:ext>
            </a:extLst>
          </p:cNvPr>
          <p:cNvCxnSpPr>
            <a:cxnSpLocks/>
          </p:cNvCxnSpPr>
          <p:nvPr/>
        </p:nvCxnSpPr>
        <p:spPr>
          <a:xfrm flipV="1">
            <a:off x="3596553" y="4026077"/>
            <a:ext cx="544340" cy="706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D9B0E87-44A7-864F-9C20-87F6E4A9FAEF}"/>
              </a:ext>
            </a:extLst>
          </p:cNvPr>
          <p:cNvCxnSpPr>
            <a:cxnSpLocks/>
          </p:cNvCxnSpPr>
          <p:nvPr/>
        </p:nvCxnSpPr>
        <p:spPr>
          <a:xfrm>
            <a:off x="3421215" y="3842565"/>
            <a:ext cx="732330" cy="1706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0F96C99C-7DFE-CA41-8311-D0FD8D84C059}"/>
              </a:ext>
            </a:extLst>
          </p:cNvPr>
          <p:cNvSpPr/>
          <p:nvPr/>
        </p:nvSpPr>
        <p:spPr>
          <a:xfrm>
            <a:off x="3665930" y="3567066"/>
            <a:ext cx="90361" cy="9305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A6C0444-6017-4F4B-AD9A-50D24D42DB03}"/>
              </a:ext>
            </a:extLst>
          </p:cNvPr>
          <p:cNvSpPr/>
          <p:nvPr/>
        </p:nvSpPr>
        <p:spPr>
          <a:xfrm>
            <a:off x="3516021" y="4042231"/>
            <a:ext cx="90361" cy="9305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85ED566-C64B-3640-8BD0-16017AAD350E}"/>
              </a:ext>
            </a:extLst>
          </p:cNvPr>
          <p:cNvSpPr/>
          <p:nvPr/>
        </p:nvSpPr>
        <p:spPr>
          <a:xfrm>
            <a:off x="3410672" y="3836465"/>
            <a:ext cx="90361" cy="9305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A9E63C3-FB98-A848-BE5A-321D1B155096}"/>
              </a:ext>
            </a:extLst>
          </p:cNvPr>
          <p:cNvSpPr/>
          <p:nvPr/>
        </p:nvSpPr>
        <p:spPr>
          <a:xfrm>
            <a:off x="6265638" y="3296527"/>
            <a:ext cx="90361" cy="9305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C8DE5D4-AA37-574F-B6BF-B4A5A42B85B3}"/>
              </a:ext>
            </a:extLst>
          </p:cNvPr>
          <p:cNvSpPr/>
          <p:nvPr/>
        </p:nvSpPr>
        <p:spPr>
          <a:xfrm>
            <a:off x="6269337" y="4197257"/>
            <a:ext cx="90361" cy="9305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056A073-AE41-0842-86BC-30169B18859C}"/>
              </a:ext>
            </a:extLst>
          </p:cNvPr>
          <p:cNvSpPr/>
          <p:nvPr/>
        </p:nvSpPr>
        <p:spPr>
          <a:xfrm>
            <a:off x="6714399" y="3588162"/>
            <a:ext cx="90361" cy="9305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EEE4431-B898-2347-825F-29ABEE0856C0}"/>
              </a:ext>
            </a:extLst>
          </p:cNvPr>
          <p:cNvSpPr/>
          <p:nvPr/>
        </p:nvSpPr>
        <p:spPr>
          <a:xfrm>
            <a:off x="6353282" y="3838004"/>
            <a:ext cx="90361" cy="9305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2ECA589-35E9-0B49-84D7-54B34AEE08F5}"/>
              </a:ext>
            </a:extLst>
          </p:cNvPr>
          <p:cNvCxnSpPr>
            <a:cxnSpLocks/>
          </p:cNvCxnSpPr>
          <p:nvPr/>
        </p:nvCxnSpPr>
        <p:spPr>
          <a:xfrm flipH="1">
            <a:off x="4750732" y="3883996"/>
            <a:ext cx="1642683" cy="302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EA937A7-AB2E-FF4A-8FA9-04B09726CFC3}"/>
              </a:ext>
            </a:extLst>
          </p:cNvPr>
          <p:cNvCxnSpPr>
            <a:cxnSpLocks/>
          </p:cNvCxnSpPr>
          <p:nvPr/>
        </p:nvCxnSpPr>
        <p:spPr>
          <a:xfrm flipH="1" flipV="1">
            <a:off x="4661719" y="3699266"/>
            <a:ext cx="1672188" cy="550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8B92004-0B3F-9C47-A361-E68CDF5BC6A3}"/>
              </a:ext>
            </a:extLst>
          </p:cNvPr>
          <p:cNvCxnSpPr>
            <a:cxnSpLocks/>
          </p:cNvCxnSpPr>
          <p:nvPr/>
        </p:nvCxnSpPr>
        <p:spPr>
          <a:xfrm flipH="1">
            <a:off x="4642344" y="3621734"/>
            <a:ext cx="2119941" cy="921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0635112-68D1-A746-9FFA-C29713ACD812}"/>
              </a:ext>
            </a:extLst>
          </p:cNvPr>
          <p:cNvCxnSpPr>
            <a:cxnSpLocks/>
          </p:cNvCxnSpPr>
          <p:nvPr/>
        </p:nvCxnSpPr>
        <p:spPr>
          <a:xfrm flipH="1" flipV="1">
            <a:off x="4378845" y="3285298"/>
            <a:ext cx="1947123" cy="713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EAB1CA5-6FF1-5848-99FF-40E9E2446F86}"/>
              </a:ext>
            </a:extLst>
          </p:cNvPr>
          <p:cNvCxnSpPr>
            <a:cxnSpLocks/>
          </p:cNvCxnSpPr>
          <p:nvPr/>
        </p:nvCxnSpPr>
        <p:spPr>
          <a:xfrm flipH="1" flipV="1">
            <a:off x="3826997" y="3051536"/>
            <a:ext cx="454617" cy="2360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F6A36B2-AD22-A640-BAB3-6458AB985D26}"/>
              </a:ext>
            </a:extLst>
          </p:cNvPr>
          <p:cNvCxnSpPr>
            <a:cxnSpLocks/>
          </p:cNvCxnSpPr>
          <p:nvPr/>
        </p:nvCxnSpPr>
        <p:spPr>
          <a:xfrm>
            <a:off x="4281614" y="3418354"/>
            <a:ext cx="700088" cy="788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2DFAD8F-E264-0242-A784-754863FF8942}"/>
              </a:ext>
            </a:extLst>
          </p:cNvPr>
          <p:cNvCxnSpPr>
            <a:cxnSpLocks/>
          </p:cNvCxnSpPr>
          <p:nvPr/>
        </p:nvCxnSpPr>
        <p:spPr>
          <a:xfrm flipV="1">
            <a:off x="4131691" y="3588162"/>
            <a:ext cx="198602" cy="4321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07B160E-A6D7-214B-903E-7F5380E10D21}"/>
              </a:ext>
            </a:extLst>
          </p:cNvPr>
          <p:cNvCxnSpPr>
            <a:cxnSpLocks/>
          </p:cNvCxnSpPr>
          <p:nvPr/>
        </p:nvCxnSpPr>
        <p:spPr>
          <a:xfrm>
            <a:off x="4099323" y="4061399"/>
            <a:ext cx="502053" cy="2661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4C5C214-BA2B-0046-B751-2B5E8342EE2F}"/>
              </a:ext>
            </a:extLst>
          </p:cNvPr>
          <p:cNvCxnSpPr>
            <a:cxnSpLocks/>
          </p:cNvCxnSpPr>
          <p:nvPr/>
        </p:nvCxnSpPr>
        <p:spPr>
          <a:xfrm flipH="1">
            <a:off x="2489008" y="3708233"/>
            <a:ext cx="2165108" cy="2086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FDCEB08-ECD4-9B45-BEB1-5DCA21F86239}"/>
              </a:ext>
            </a:extLst>
          </p:cNvPr>
          <p:cNvCxnSpPr>
            <a:cxnSpLocks/>
          </p:cNvCxnSpPr>
          <p:nvPr/>
        </p:nvCxnSpPr>
        <p:spPr>
          <a:xfrm flipH="1">
            <a:off x="2765993" y="4202182"/>
            <a:ext cx="1989646" cy="4674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874CE3A-A05C-1D40-9764-D4672C844495}"/>
              </a:ext>
            </a:extLst>
          </p:cNvPr>
          <p:cNvCxnSpPr>
            <a:cxnSpLocks/>
          </p:cNvCxnSpPr>
          <p:nvPr/>
        </p:nvCxnSpPr>
        <p:spPr>
          <a:xfrm flipH="1" flipV="1">
            <a:off x="2508383" y="3651530"/>
            <a:ext cx="2190164" cy="800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6C36801-E885-7E46-AB66-EF3AFF3CAB26}"/>
              </a:ext>
            </a:extLst>
          </p:cNvPr>
          <p:cNvCxnSpPr>
            <a:cxnSpLocks/>
          </p:cNvCxnSpPr>
          <p:nvPr/>
        </p:nvCxnSpPr>
        <p:spPr>
          <a:xfrm flipH="1" flipV="1">
            <a:off x="2292536" y="3033120"/>
            <a:ext cx="2103496" cy="2750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33686FDE-2C36-B04F-B0CF-CE81B99C6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997" y="4750442"/>
            <a:ext cx="13208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18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Ohm’s law – Pulling everything together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32A3-F47F-1040-A02F-56356D5148F3}" type="datetime1">
              <a:rPr lang="en-US" smtClean="0"/>
              <a:t>10/19/20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820912"/>
            <a:ext cx="218831" cy="45889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8063F6-59A0-1849-B8A7-A51DC0702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987" y="1040363"/>
            <a:ext cx="6507596" cy="19316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89A4C4-9342-9F46-AA0D-A781BBF6C2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772"/>
          <a:stretch/>
        </p:blipFill>
        <p:spPr>
          <a:xfrm>
            <a:off x="707964" y="3537688"/>
            <a:ext cx="1309773" cy="9142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FE3B7C-BA2D-7540-B2C9-6B3ED0E56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100" y="3537688"/>
            <a:ext cx="5346700" cy="685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955D20-148C-3149-AF8A-BA5088CC8F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1026" y="4567028"/>
            <a:ext cx="20193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52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panic! It can be written in an (almost) simple form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32A3-F47F-1040-A02F-56356D5148F3}" type="datetime1">
              <a:rPr lang="en-US" smtClean="0"/>
              <a:t>10/19/20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820912"/>
            <a:ext cx="218831" cy="45889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DA1029-6D50-9C4B-AAEA-DCE507AC3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558" y="1876772"/>
            <a:ext cx="7574238" cy="1961456"/>
          </a:xfrm>
          <a:prstGeom prst="rect">
            <a:avLst/>
          </a:prstGeom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A74D5EB5-04D6-CD47-B7E8-B5436308DA1D}"/>
              </a:ext>
            </a:extLst>
          </p:cNvPr>
          <p:cNvSpPr txBox="1">
            <a:spLocks/>
          </p:cNvSpPr>
          <p:nvPr/>
        </p:nvSpPr>
        <p:spPr>
          <a:xfrm>
            <a:off x="3707807" y="4882104"/>
            <a:ext cx="2444634" cy="999926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1714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indent="-1746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C. Walsh et al. Phys. Plasmas 27, 022103 (2020)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D104E85E-039C-644E-842A-6FA35ACD4583}"/>
              </a:ext>
            </a:extLst>
          </p:cNvPr>
          <p:cNvSpPr txBox="1">
            <a:spLocks/>
          </p:cNvSpPr>
          <p:nvPr/>
        </p:nvSpPr>
        <p:spPr>
          <a:xfrm>
            <a:off x="967038" y="932247"/>
            <a:ext cx="2473084" cy="820911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1714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indent="-1746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Advection of B with a modified velocity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3A43D6FB-701D-B048-BB16-EFD83378771D}"/>
              </a:ext>
            </a:extLst>
          </p:cNvPr>
          <p:cNvSpPr txBox="1">
            <a:spLocks/>
          </p:cNvSpPr>
          <p:nvPr/>
        </p:nvSpPr>
        <p:spPr>
          <a:xfrm>
            <a:off x="1336430" y="3872336"/>
            <a:ext cx="2979794" cy="820911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1714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indent="-1746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Pressure term leads to Biermann source term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A30F5767-2A50-F544-8BA6-3B550CB75695}"/>
              </a:ext>
            </a:extLst>
          </p:cNvPr>
          <p:cNvSpPr txBox="1">
            <a:spLocks/>
          </p:cNvSpPr>
          <p:nvPr/>
        </p:nvSpPr>
        <p:spPr>
          <a:xfrm>
            <a:off x="4291730" y="903955"/>
            <a:ext cx="1860711" cy="445658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1714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indent="-1746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Resistive diffusion of B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1B61D8AB-8833-C14D-900A-32478245FC59}"/>
              </a:ext>
            </a:extLst>
          </p:cNvPr>
          <p:cNvSpPr txBox="1">
            <a:spLocks/>
          </p:cNvSpPr>
          <p:nvPr/>
        </p:nvSpPr>
        <p:spPr>
          <a:xfrm>
            <a:off x="6690014" y="1011335"/>
            <a:ext cx="2473084" cy="820911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1714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indent="-1746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Resistivity gradient term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683D00E0-FDB8-2C4B-A522-5B27058D7DF8}"/>
              </a:ext>
            </a:extLst>
          </p:cNvPr>
          <p:cNvSpPr txBox="1">
            <a:spLocks/>
          </p:cNvSpPr>
          <p:nvPr/>
        </p:nvSpPr>
        <p:spPr>
          <a:xfrm>
            <a:off x="5565492" y="4027085"/>
            <a:ext cx="3371924" cy="820911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1714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indent="-1746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Thermoelectric gives a new Z-gradient source term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9B19D1D-B573-F549-9E18-37298D1E9620}"/>
              </a:ext>
            </a:extLst>
          </p:cNvPr>
          <p:cNvCxnSpPr/>
          <p:nvPr/>
        </p:nvCxnSpPr>
        <p:spPr>
          <a:xfrm>
            <a:off x="2669309" y="1655171"/>
            <a:ext cx="314036" cy="4733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A81D9B4-82AF-744F-9621-059D1DAA7E67}"/>
              </a:ext>
            </a:extLst>
          </p:cNvPr>
          <p:cNvCxnSpPr>
            <a:cxnSpLocks/>
          </p:cNvCxnSpPr>
          <p:nvPr/>
        </p:nvCxnSpPr>
        <p:spPr>
          <a:xfrm flipH="1">
            <a:off x="7445970" y="1516487"/>
            <a:ext cx="480586" cy="5716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82005CD-C3CD-FF4D-B61B-232D199849DF}"/>
              </a:ext>
            </a:extLst>
          </p:cNvPr>
          <p:cNvCxnSpPr>
            <a:cxnSpLocks/>
          </p:cNvCxnSpPr>
          <p:nvPr/>
        </p:nvCxnSpPr>
        <p:spPr>
          <a:xfrm>
            <a:off x="5060238" y="1570900"/>
            <a:ext cx="4830" cy="4733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79A3A29-C247-C242-8204-37088B229D84}"/>
              </a:ext>
            </a:extLst>
          </p:cNvPr>
          <p:cNvCxnSpPr>
            <a:cxnSpLocks/>
          </p:cNvCxnSpPr>
          <p:nvPr/>
        </p:nvCxnSpPr>
        <p:spPr>
          <a:xfrm flipH="1" flipV="1">
            <a:off x="7307424" y="3649371"/>
            <a:ext cx="150705" cy="3777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4BFB119-B61C-AD45-9759-8F7743AAABED}"/>
              </a:ext>
            </a:extLst>
          </p:cNvPr>
          <p:cNvCxnSpPr>
            <a:cxnSpLocks/>
          </p:cNvCxnSpPr>
          <p:nvPr/>
        </p:nvCxnSpPr>
        <p:spPr>
          <a:xfrm flipV="1">
            <a:off x="3310466" y="3666410"/>
            <a:ext cx="315700" cy="1718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25329D3C-17CD-AA4C-A1AB-E92376903F8A}"/>
              </a:ext>
            </a:extLst>
          </p:cNvPr>
          <p:cNvSpPr txBox="1">
            <a:spLocks/>
          </p:cNvSpPr>
          <p:nvPr/>
        </p:nvSpPr>
        <p:spPr>
          <a:xfrm>
            <a:off x="6344423" y="4847996"/>
            <a:ext cx="2444634" cy="999926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1714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indent="-1746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J. Sadler et al. Phys. Plasmas 27, 072707 (2020)</a:t>
            </a:r>
          </a:p>
        </p:txBody>
      </p:sp>
    </p:spTree>
    <p:extLst>
      <p:ext uri="{BB962C8B-B14F-4D97-AF65-F5344CB8AC3E}">
        <p14:creationId xmlns:p14="http://schemas.microsoft.com/office/powerpoint/2010/main" val="361074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of the difficult </a:t>
            </a:r>
            <a:r>
              <a:rPr lang="en-US" dirty="0" err="1"/>
              <a:t>Braginskii</a:t>
            </a:r>
            <a:r>
              <a:rPr lang="en-US" dirty="0"/>
              <a:t> terms just modify the B field advection velocity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32A3-F47F-1040-A02F-56356D5148F3}" type="datetime1">
              <a:rPr lang="en-US" smtClean="0"/>
              <a:t>10/19/20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820912"/>
            <a:ext cx="218831" cy="45889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832FD4-2FC6-1843-B3D6-17F8B33944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5" t="8324"/>
          <a:stretch/>
        </p:blipFill>
        <p:spPr>
          <a:xfrm>
            <a:off x="1655231" y="1234257"/>
            <a:ext cx="5270456" cy="15958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A6E7B3-8620-B64A-AA73-2E9F9828B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776" y="3958040"/>
            <a:ext cx="4945164" cy="1436385"/>
          </a:xfrm>
          <a:prstGeom prst="rect">
            <a:avLst/>
          </a:prstGeom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EE86584F-4C3C-B64F-9778-0A6007538B00}"/>
              </a:ext>
            </a:extLst>
          </p:cNvPr>
          <p:cNvSpPr txBox="1">
            <a:spLocks/>
          </p:cNvSpPr>
          <p:nvPr/>
        </p:nvSpPr>
        <p:spPr>
          <a:xfrm>
            <a:off x="341745" y="822440"/>
            <a:ext cx="1998635" cy="445658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1714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indent="-1746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Ideal advection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59F8B5D-C2AD-6246-80A5-C283555EA25D}"/>
              </a:ext>
            </a:extLst>
          </p:cNvPr>
          <p:cNvCxnSpPr>
            <a:cxnSpLocks/>
          </p:cNvCxnSpPr>
          <p:nvPr/>
        </p:nvCxnSpPr>
        <p:spPr>
          <a:xfrm>
            <a:off x="1945693" y="1174675"/>
            <a:ext cx="533420" cy="3325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94A1A824-0BB5-4F40-995F-C7DB45F426F6}"/>
              </a:ext>
            </a:extLst>
          </p:cNvPr>
          <p:cNvSpPr txBox="1">
            <a:spLocks/>
          </p:cNvSpPr>
          <p:nvPr/>
        </p:nvSpPr>
        <p:spPr>
          <a:xfrm>
            <a:off x="3070356" y="806884"/>
            <a:ext cx="3229536" cy="445658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1714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indent="-1746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Collisions modify Hall term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90D892B-DD99-D645-AC8A-9EECFC7B8DD6}"/>
              </a:ext>
            </a:extLst>
          </p:cNvPr>
          <p:cNvCxnSpPr>
            <a:cxnSpLocks/>
          </p:cNvCxnSpPr>
          <p:nvPr/>
        </p:nvCxnSpPr>
        <p:spPr>
          <a:xfrm>
            <a:off x="3869081" y="1164548"/>
            <a:ext cx="0" cy="2533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C3EC23C0-6F23-674F-9DE7-3A0A018DF591}"/>
              </a:ext>
            </a:extLst>
          </p:cNvPr>
          <p:cNvSpPr txBox="1">
            <a:spLocks/>
          </p:cNvSpPr>
          <p:nvPr/>
        </p:nvSpPr>
        <p:spPr>
          <a:xfrm>
            <a:off x="7004050" y="801970"/>
            <a:ext cx="2107780" cy="445658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1714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indent="-1746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Also now a cross-Hall term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06AD429-C9EC-2241-812B-4BBAAD8CFD2D}"/>
              </a:ext>
            </a:extLst>
          </p:cNvPr>
          <p:cNvCxnSpPr>
            <a:cxnSpLocks/>
          </p:cNvCxnSpPr>
          <p:nvPr/>
        </p:nvCxnSpPr>
        <p:spPr>
          <a:xfrm flipH="1">
            <a:off x="6511636" y="1224605"/>
            <a:ext cx="496157" cy="1932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B2126E45-9F09-5D48-A5D0-D79232F63CE9}"/>
              </a:ext>
            </a:extLst>
          </p:cNvPr>
          <p:cNvSpPr txBox="1">
            <a:spLocks/>
          </p:cNvSpPr>
          <p:nvPr/>
        </p:nvSpPr>
        <p:spPr>
          <a:xfrm>
            <a:off x="6299892" y="2709212"/>
            <a:ext cx="2759249" cy="445658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1714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indent="-1746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Also a cross-Nernst term along isotherms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436AA2F-2EC3-1444-B621-769EF28E8DA4}"/>
              </a:ext>
            </a:extLst>
          </p:cNvPr>
          <p:cNvCxnSpPr>
            <a:cxnSpLocks/>
          </p:cNvCxnSpPr>
          <p:nvPr/>
        </p:nvCxnSpPr>
        <p:spPr>
          <a:xfrm flipH="1" flipV="1">
            <a:off x="6759714" y="2383477"/>
            <a:ext cx="866294" cy="2184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9578F169-53D3-B940-A33B-AEDB06BC1686}"/>
              </a:ext>
            </a:extLst>
          </p:cNvPr>
          <p:cNvSpPr txBox="1">
            <a:spLocks/>
          </p:cNvSpPr>
          <p:nvPr/>
        </p:nvSpPr>
        <p:spPr>
          <a:xfrm>
            <a:off x="246060" y="2973371"/>
            <a:ext cx="4953533" cy="1046275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1714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indent="-1746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B advected down Temperature gradients</a:t>
            </a:r>
          </a:p>
          <a:p>
            <a:pPr marL="0" indent="0">
              <a:buNone/>
            </a:pPr>
            <a:r>
              <a:rPr lang="en-US" dirty="0"/>
              <a:t>(Nernst Advection)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E63C56D-1B44-4044-A2E6-DB8E1DB2F488}"/>
              </a:ext>
            </a:extLst>
          </p:cNvPr>
          <p:cNvCxnSpPr>
            <a:cxnSpLocks/>
          </p:cNvCxnSpPr>
          <p:nvPr/>
        </p:nvCxnSpPr>
        <p:spPr>
          <a:xfrm flipV="1">
            <a:off x="2184003" y="2686637"/>
            <a:ext cx="570096" cy="2867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482434AA-BC66-974F-8E96-9652AB3E7D42}"/>
              </a:ext>
            </a:extLst>
          </p:cNvPr>
          <p:cNvSpPr txBox="1">
            <a:spLocks/>
          </p:cNvSpPr>
          <p:nvPr/>
        </p:nvSpPr>
        <p:spPr>
          <a:xfrm>
            <a:off x="430425" y="4122790"/>
            <a:ext cx="3531975" cy="445658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1714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indent="-1746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Getting to this simple new form requires defining new transport coefficients: </a:t>
            </a:r>
          </a:p>
        </p:txBody>
      </p:sp>
    </p:spTree>
    <p:extLst>
      <p:ext uri="{BB962C8B-B14F-4D97-AF65-F5344CB8AC3E}">
        <p14:creationId xmlns:p14="http://schemas.microsoft.com/office/powerpoint/2010/main" val="226795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Insight from new form of the equations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32A3-F47F-1040-A02F-56356D5148F3}" type="datetime1">
              <a:rPr lang="en-US" smtClean="0"/>
              <a:t>10/19/20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7" y="943031"/>
            <a:ext cx="8806875" cy="931952"/>
          </a:xfrm>
        </p:spPr>
        <p:txBody>
          <a:bodyPr/>
          <a:lstStyle/>
          <a:p>
            <a:r>
              <a:rPr lang="en-US" dirty="0"/>
              <a:t>B field advection is identical to electron heat transport</a:t>
            </a:r>
          </a:p>
          <a:p>
            <a:r>
              <a:rPr lang="en-US" dirty="0"/>
              <a:t>After replacing for the new coefficients, the equations are almost identical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820912"/>
            <a:ext cx="218831" cy="45889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4F3F01-C764-7C44-B576-623A56541B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5" t="8324"/>
          <a:stretch/>
        </p:blipFill>
        <p:spPr>
          <a:xfrm>
            <a:off x="2459225" y="1739226"/>
            <a:ext cx="4544825" cy="13761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BE4991-E6BC-C441-92A6-F9FFF00BB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392" y="3278000"/>
            <a:ext cx="5588000" cy="196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61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with the existing transport coefficients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32A3-F47F-1040-A02F-56356D5148F3}" type="datetime1">
              <a:rPr lang="en-US" smtClean="0"/>
              <a:t>10/19/20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Los Alamos National Laboratory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943030"/>
            <a:ext cx="4449087" cy="3731607"/>
          </a:xfrm>
        </p:spPr>
        <p:txBody>
          <a:bodyPr/>
          <a:lstStyle/>
          <a:p>
            <a:r>
              <a:rPr lang="en-US" sz="1600" dirty="0"/>
              <a:t>Many </a:t>
            </a:r>
            <a:r>
              <a:rPr lang="en-US" sz="1600" dirty="0" err="1"/>
              <a:t>ExMHD</a:t>
            </a:r>
            <a:r>
              <a:rPr lang="en-US" sz="1600" dirty="0"/>
              <a:t> codes (Hydra, Gorgon etc.) use transport coefficients from </a:t>
            </a:r>
            <a:r>
              <a:rPr lang="en-US" sz="1600" dirty="0" err="1"/>
              <a:t>Epperlein</a:t>
            </a:r>
            <a:r>
              <a:rPr lang="en-US" sz="1600" dirty="0"/>
              <a:t> + Haines, Phys. Fluids 29, 1029 (1986) 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We tried to calculate the new coefficients using their fits</a:t>
            </a:r>
          </a:p>
          <a:p>
            <a:pPr lvl="1"/>
            <a:r>
              <a:rPr lang="en-US" sz="1600" dirty="0"/>
              <a:t>We compared the results to full kinetic</a:t>
            </a:r>
          </a:p>
          <a:p>
            <a:pPr lvl="1"/>
            <a:r>
              <a:rPr lang="en-US" sz="1600" dirty="0"/>
              <a:t>Although        is accurate, it cannot  be used to calculate  </a:t>
            </a:r>
          </a:p>
          <a:p>
            <a:pPr lvl="1"/>
            <a:endParaRPr lang="en-US" sz="1600" dirty="0"/>
          </a:p>
          <a:p>
            <a:r>
              <a:rPr lang="en-US" sz="1600" dirty="0"/>
              <a:t>This means many </a:t>
            </a:r>
            <a:r>
              <a:rPr lang="en-US" sz="1600" dirty="0" err="1"/>
              <a:t>ExMHD</a:t>
            </a:r>
            <a:r>
              <a:rPr lang="en-US" sz="1600" dirty="0"/>
              <a:t> simulations have unknowingly hugely over-estimated the cross-Nernst advection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820912"/>
            <a:ext cx="218831" cy="45889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AA4CD4A7-2455-2147-B1E2-279B8CE92149}"/>
              </a:ext>
            </a:extLst>
          </p:cNvPr>
          <p:cNvSpPr txBox="1">
            <a:spLocks/>
          </p:cNvSpPr>
          <p:nvPr/>
        </p:nvSpPr>
        <p:spPr>
          <a:xfrm>
            <a:off x="5144656" y="-215859"/>
            <a:ext cx="3542146" cy="3731607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1714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indent="-1746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FA680E-FAB9-FD47-B478-130679F7E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24" y="1779254"/>
            <a:ext cx="2993514" cy="7515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535432-983C-CD48-AD9D-C2415CA99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4150" y="1707833"/>
            <a:ext cx="3859799" cy="20830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23D0B2-86B4-3F47-8F67-05DF798C2E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4654" y="3913018"/>
            <a:ext cx="3949894" cy="5190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67BF1A-7618-204A-88DA-5C2744DF50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390" t="44511"/>
          <a:stretch/>
        </p:blipFill>
        <p:spPr>
          <a:xfrm>
            <a:off x="5947858" y="942487"/>
            <a:ext cx="1935742" cy="6840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0D6810-AE5F-D04A-8490-58E85E76F4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7050" y="3433691"/>
            <a:ext cx="357368" cy="3267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9F6BF0-AAFA-D043-BDC6-01E35E5FB5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0023" y="3725982"/>
            <a:ext cx="289521" cy="24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41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"/>
            <a:ext cx="8667827" cy="820911"/>
          </a:xfrm>
        </p:spPr>
        <p:txBody>
          <a:bodyPr/>
          <a:lstStyle/>
          <a:p>
            <a:r>
              <a:rPr lang="en-US" dirty="0"/>
              <a:t>Effect of the new fit functions in 2D Gorgon simulations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32A3-F47F-1040-A02F-56356D5148F3}" type="datetime1">
              <a:rPr lang="en-US" smtClean="0"/>
              <a:t>10/19/20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820912"/>
            <a:ext cx="218831" cy="45889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AA4CD4A7-2455-2147-B1E2-279B8CE92149}"/>
              </a:ext>
            </a:extLst>
          </p:cNvPr>
          <p:cNvSpPr txBox="1">
            <a:spLocks/>
          </p:cNvSpPr>
          <p:nvPr/>
        </p:nvSpPr>
        <p:spPr>
          <a:xfrm>
            <a:off x="5144656" y="-215859"/>
            <a:ext cx="3542146" cy="3731607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1714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indent="-1746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D7ED27-8204-EC49-BFFC-3CA101D7A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31" y="894908"/>
            <a:ext cx="3022632" cy="44409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5F3D26-0CD9-534E-A368-01E213BC3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727" y="911366"/>
            <a:ext cx="3495299" cy="2820241"/>
          </a:xfrm>
          <a:prstGeom prst="rect">
            <a:avLst/>
          </a:prstGeom>
        </p:spPr>
      </p:pic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C104F3BF-F85C-F845-A409-98A9ED552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7217" y="1073382"/>
            <a:ext cx="2153074" cy="29352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Using </a:t>
            </a:r>
            <a:r>
              <a:rPr lang="en-US" dirty="0" err="1"/>
              <a:t>Epperlein</a:t>
            </a:r>
            <a:r>
              <a:rPr lang="en-US" dirty="0"/>
              <a:t> + Haines coefficient fits, |B| was out by factor ~ 2 or more in some regions!! 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9ED277C2-C0C3-834D-9FCA-F393323764C9}"/>
              </a:ext>
            </a:extLst>
          </p:cNvPr>
          <p:cNvSpPr txBox="1">
            <a:spLocks/>
          </p:cNvSpPr>
          <p:nvPr/>
        </p:nvSpPr>
        <p:spPr>
          <a:xfrm>
            <a:off x="3397983" y="4301537"/>
            <a:ext cx="5690056" cy="743708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1714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indent="-1746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Their relative error for      was low, but their functional form was wrong.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82D4F10-2844-CA41-B200-3ADBA2FF9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6700" y="4343891"/>
            <a:ext cx="357368" cy="32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08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Newly defined coefficients create a symmetric set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32A3-F47F-1040-A02F-56356D5148F3}" type="datetime1">
              <a:rPr lang="en-US" smtClean="0"/>
              <a:t>10/19/20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820912"/>
            <a:ext cx="218831" cy="45889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A6669F-C262-BB4C-AE52-F2558D94F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2338463"/>
            <a:ext cx="4114800" cy="30141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1F58BA-5031-8748-8B9C-8012591244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92"/>
          <a:stretch/>
        </p:blipFill>
        <p:spPr>
          <a:xfrm>
            <a:off x="5520458" y="2096130"/>
            <a:ext cx="2967184" cy="2134267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C7DBD2E1-96CA-214C-9120-A0CCE3CDC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949" y="976804"/>
            <a:ext cx="3836099" cy="14906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Defining the new coefficients makes the set symmetric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27140444-DA3C-BA44-B61A-7FB0A4B91A50}"/>
              </a:ext>
            </a:extLst>
          </p:cNvPr>
          <p:cNvSpPr txBox="1">
            <a:spLocks/>
          </p:cNvSpPr>
          <p:nvPr/>
        </p:nvSpPr>
        <p:spPr>
          <a:xfrm>
            <a:off x="5137725" y="950220"/>
            <a:ext cx="4126594" cy="2291819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1714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indent="-1746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Compare to </a:t>
            </a:r>
            <a:r>
              <a:rPr lang="en-US" dirty="0" err="1"/>
              <a:t>Braginskii’s</a:t>
            </a:r>
            <a:r>
              <a:rPr lang="en-US" dirty="0"/>
              <a:t> coefficient. It has totally different behavior to all the others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DDCD8E32-20A8-AF49-A982-79D29CF228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08781" y="4332537"/>
                <a:ext cx="3835648" cy="1128033"/>
              </a:xfrm>
              <a:prstGeom prst="rect">
                <a:avLst/>
              </a:prstGeom>
            </p:spPr>
            <p:txBody>
              <a:bodyPr/>
              <a:lstStyle>
                <a:lvl1pPr marL="171450" indent="-17145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6075" indent="-1714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15938" indent="-173038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5800" indent="-173038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55663" indent="-174625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coefficients are more fundamental to magnetic transport than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DDCD8E32-20A8-AF49-A982-79D29CF22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781" y="4332537"/>
                <a:ext cx="3835648" cy="1128033"/>
              </a:xfrm>
              <a:prstGeom prst="rect">
                <a:avLst/>
              </a:prstGeom>
              <a:blipFill>
                <a:blip r:embed="rId4"/>
                <a:stretch>
                  <a:fillRect l="-1650"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D7BDC41-1C19-1B45-9D77-656CC3A708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0579" y="1033609"/>
            <a:ext cx="372744" cy="24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10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 Alamos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32A3-F47F-1040-A02F-56356D5148F3}" type="datetime1">
              <a:rPr lang="en-US" smtClean="0"/>
              <a:t>10/19/20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820912"/>
            <a:ext cx="218831" cy="45889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  <p:pic>
        <p:nvPicPr>
          <p:cNvPr id="1026" name="Picture 2" descr="Los Alamos National Laboratory Triad Securities LLC - Albuquerque Business  First">
            <a:extLst>
              <a:ext uri="{FF2B5EF4-FFF2-40B4-BE49-F238E27FC236}">
                <a16:creationId xmlns:a16="http://schemas.microsoft.com/office/drawing/2014/main" id="{1BDF5EAE-0F05-8A4C-9425-8D1211B4FA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91"/>
          <a:stretch/>
        </p:blipFill>
        <p:spPr bwMode="auto">
          <a:xfrm>
            <a:off x="2926575" y="887507"/>
            <a:ext cx="6139677" cy="445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3EFD14D9-E63B-2749-9C12-A9EA4C9CB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949" y="944090"/>
            <a:ext cx="2770870" cy="4296430"/>
          </a:xfrm>
        </p:spPr>
        <p:txBody>
          <a:bodyPr/>
          <a:lstStyle/>
          <a:p>
            <a:r>
              <a:rPr lang="en-US" dirty="0"/>
              <a:t>Founded for Manhattan project</a:t>
            </a:r>
          </a:p>
          <a:p>
            <a:endParaRPr lang="en-US" dirty="0"/>
          </a:p>
          <a:p>
            <a:r>
              <a:rPr lang="en-US" dirty="0"/>
              <a:t>50,000 CPU supercomputer (for open science)</a:t>
            </a:r>
          </a:p>
          <a:p>
            <a:endParaRPr lang="en-US" dirty="0"/>
          </a:p>
          <a:p>
            <a:r>
              <a:rPr lang="en-US" dirty="0"/>
              <a:t>Expertise in hydro codes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034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 field post-processing of </a:t>
            </a:r>
            <a:r>
              <a:rPr lang="en-US" dirty="0" err="1"/>
              <a:t>xRAGE</a:t>
            </a:r>
            <a:r>
              <a:rPr lang="en-US" dirty="0"/>
              <a:t> hydro code - ICF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32A3-F47F-1040-A02F-56356D5148F3}" type="datetime1">
              <a:rPr lang="en-US" smtClean="0"/>
              <a:t>10/19/20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820912"/>
            <a:ext cx="218831" cy="45889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75175B-3DB9-0D4D-A8F0-FB0BB29F8A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93" b="36525"/>
          <a:stretch/>
        </p:blipFill>
        <p:spPr>
          <a:xfrm>
            <a:off x="1069995" y="842365"/>
            <a:ext cx="7215024" cy="454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49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 field post-processing of </a:t>
            </a:r>
            <a:r>
              <a:rPr lang="en-US" dirty="0" err="1"/>
              <a:t>xRAGE</a:t>
            </a:r>
            <a:r>
              <a:rPr lang="en-US" dirty="0"/>
              <a:t> hydro code - ICF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32A3-F47F-1040-A02F-56356D5148F3}" type="datetime1">
              <a:rPr lang="en-US" smtClean="0"/>
              <a:t>10/19/20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820912"/>
            <a:ext cx="218831" cy="45889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75175B-3DB9-0D4D-A8F0-FB0BB29F8A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599"/>
          <a:stretch/>
        </p:blipFill>
        <p:spPr>
          <a:xfrm>
            <a:off x="346364" y="2230007"/>
            <a:ext cx="8686800" cy="3144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9EDD8D-D2FA-654F-A54A-6C1C2B649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03" y="1065631"/>
            <a:ext cx="4359197" cy="1128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DEE01E-852F-C940-93EE-42F7DC88EA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85" t="8324"/>
          <a:stretch/>
        </p:blipFill>
        <p:spPr>
          <a:xfrm>
            <a:off x="5563177" y="1065631"/>
            <a:ext cx="3574473" cy="108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47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Z gradient source term makes a difference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32A3-F47F-1040-A02F-56356D5148F3}" type="datetime1">
              <a:rPr lang="en-US" smtClean="0"/>
              <a:t>10/19/20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820912"/>
            <a:ext cx="218831" cy="45889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8FB10C-2599-BC4C-8309-1CB698BB52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485" b="50787"/>
          <a:stretch/>
        </p:blipFill>
        <p:spPr>
          <a:xfrm>
            <a:off x="672526" y="1462940"/>
            <a:ext cx="3310467" cy="3728606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F27EFCB-836D-394F-A383-7D18B7DC530E}"/>
              </a:ext>
            </a:extLst>
          </p:cNvPr>
          <p:cNvSpPr txBox="1">
            <a:spLocks/>
          </p:cNvSpPr>
          <p:nvPr/>
        </p:nvSpPr>
        <p:spPr>
          <a:xfrm>
            <a:off x="1367041" y="880970"/>
            <a:ext cx="1657157" cy="445657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1714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indent="-1746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Biermann + Z gradient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6793EAE-00A4-3841-96EE-97542BA0154B}"/>
              </a:ext>
            </a:extLst>
          </p:cNvPr>
          <p:cNvSpPr txBox="1">
            <a:spLocks/>
          </p:cNvSpPr>
          <p:nvPr/>
        </p:nvSpPr>
        <p:spPr>
          <a:xfrm>
            <a:off x="5638476" y="1012820"/>
            <a:ext cx="1818561" cy="445658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1714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indent="-1746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Biermann only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E84113-4089-1E43-ABD0-4E3DE82ACA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166" r="43395"/>
          <a:stretch/>
        </p:blipFill>
        <p:spPr>
          <a:xfrm>
            <a:off x="5024665" y="1458478"/>
            <a:ext cx="3315771" cy="392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66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thermomagnetic instability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32A3-F47F-1040-A02F-56356D5148F3}" type="datetime1">
              <a:rPr lang="en-US" smtClean="0"/>
              <a:t>10/19/20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Los Alamos National Laboratory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0948" y="944090"/>
            <a:ext cx="4205393" cy="3731607"/>
          </a:xfrm>
        </p:spPr>
        <p:txBody>
          <a:bodyPr/>
          <a:lstStyle/>
          <a:p>
            <a:r>
              <a:rPr lang="en-US" dirty="0"/>
              <a:t>By re-casting these equations, we also found a previously unknown </a:t>
            </a:r>
            <a:r>
              <a:rPr lang="en-US" dirty="0" err="1"/>
              <a:t>ExMHD</a:t>
            </a:r>
            <a:r>
              <a:rPr lang="en-US" dirty="0"/>
              <a:t> instability</a:t>
            </a:r>
          </a:p>
          <a:p>
            <a:endParaRPr lang="en-US" dirty="0"/>
          </a:p>
          <a:p>
            <a:r>
              <a:rPr lang="en-US" dirty="0"/>
              <a:t>Opposing Z gradients and T gradients create B field</a:t>
            </a:r>
          </a:p>
          <a:p>
            <a:pPr lvl="1"/>
            <a:r>
              <a:rPr lang="en-US" dirty="0"/>
              <a:t>This B field then deflects the heat flow, reinforcing the T perturbation</a:t>
            </a: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820912"/>
            <a:ext cx="218831" cy="45889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AA4CD4A7-2455-2147-B1E2-279B8CE92149}"/>
              </a:ext>
            </a:extLst>
          </p:cNvPr>
          <p:cNvSpPr txBox="1">
            <a:spLocks/>
          </p:cNvSpPr>
          <p:nvPr/>
        </p:nvSpPr>
        <p:spPr>
          <a:xfrm>
            <a:off x="5144656" y="-215859"/>
            <a:ext cx="3542146" cy="3731607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1714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indent="-1746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</a:p>
          <a:p>
            <a:endParaRPr lang="en-US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B1601AED-1619-3846-BE6D-075058ECBED7}"/>
              </a:ext>
            </a:extLst>
          </p:cNvPr>
          <p:cNvSpPr txBox="1">
            <a:spLocks/>
          </p:cNvSpPr>
          <p:nvPr/>
        </p:nvSpPr>
        <p:spPr>
          <a:xfrm>
            <a:off x="314076" y="4850851"/>
            <a:ext cx="5135418" cy="383843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1714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indent="-1746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James Sadler et al., Phys. Plasmas ( Submitted 2020 )</a:t>
            </a: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397627-BFE3-114D-9B04-F05A22447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010" y="3382301"/>
            <a:ext cx="4347438" cy="20275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D7D75C-B994-F24A-91C5-AB7FA6D28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407" y="1155428"/>
            <a:ext cx="2218980" cy="2200014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A9D4950-808D-DF49-B524-8D1CCE997B42}"/>
              </a:ext>
            </a:extLst>
          </p:cNvPr>
          <p:cNvCxnSpPr>
            <a:cxnSpLocks/>
          </p:cNvCxnSpPr>
          <p:nvPr/>
        </p:nvCxnSpPr>
        <p:spPr>
          <a:xfrm flipV="1">
            <a:off x="6414108" y="2316303"/>
            <a:ext cx="0" cy="541197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8E4C5EF4-C834-7E41-AD89-FEA3783160DD}"/>
              </a:ext>
            </a:extLst>
          </p:cNvPr>
          <p:cNvSpPr txBox="1">
            <a:spLocks/>
          </p:cNvSpPr>
          <p:nvPr/>
        </p:nvSpPr>
        <p:spPr>
          <a:xfrm>
            <a:off x="4918881" y="2226071"/>
            <a:ext cx="1657621" cy="981076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1714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indent="-1746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Heat deflection due to B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5C9043DD-EBF9-3744-9F90-92A40012C92B}"/>
              </a:ext>
            </a:extLst>
          </p:cNvPr>
          <p:cNvSpPr txBox="1">
            <a:spLocks/>
          </p:cNvSpPr>
          <p:nvPr/>
        </p:nvSpPr>
        <p:spPr>
          <a:xfrm>
            <a:off x="6985007" y="1073052"/>
            <a:ext cx="1903118" cy="820911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1714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indent="-1746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B field due to transverse T perturbation and Z gradient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B582B6B-73D7-8C47-8400-1B79AB18803D}"/>
              </a:ext>
            </a:extLst>
          </p:cNvPr>
          <p:cNvCxnSpPr>
            <a:cxnSpLocks/>
          </p:cNvCxnSpPr>
          <p:nvPr/>
        </p:nvCxnSpPr>
        <p:spPr>
          <a:xfrm flipH="1">
            <a:off x="6576502" y="1607660"/>
            <a:ext cx="339227" cy="1521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8F089BCA-CE3F-8F45-A12A-3E0F162C4437}"/>
              </a:ext>
            </a:extLst>
          </p:cNvPr>
          <p:cNvSpPr txBox="1">
            <a:spLocks/>
          </p:cNvSpPr>
          <p:nvPr/>
        </p:nvSpPr>
        <p:spPr>
          <a:xfrm>
            <a:off x="5609151" y="4015629"/>
            <a:ext cx="1903118" cy="820911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1714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indent="-1746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Growth in ICF fusion plasma</a:t>
            </a:r>
          </a:p>
        </p:txBody>
      </p:sp>
    </p:spTree>
    <p:extLst>
      <p:ext uri="{BB962C8B-B14F-4D97-AF65-F5344CB8AC3E}">
        <p14:creationId xmlns:p14="http://schemas.microsoft.com/office/powerpoint/2010/main" val="4076129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thermomagnetic instability - Simulations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32A3-F47F-1040-A02F-56356D5148F3}" type="datetime1">
              <a:rPr lang="en-US" smtClean="0"/>
              <a:t>10/19/20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Los Alamos National Laboratory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820912"/>
            <a:ext cx="218831" cy="45889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AA4CD4A7-2455-2147-B1E2-279B8CE92149}"/>
              </a:ext>
            </a:extLst>
          </p:cNvPr>
          <p:cNvSpPr txBox="1">
            <a:spLocks/>
          </p:cNvSpPr>
          <p:nvPr/>
        </p:nvSpPr>
        <p:spPr>
          <a:xfrm>
            <a:off x="5144656" y="-215859"/>
            <a:ext cx="3542146" cy="3731607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1714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indent="-1746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</a:p>
          <a:p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DF789B9-29F6-7D4D-B927-96399A5B7A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044" b="60014"/>
          <a:stretch/>
        </p:blipFill>
        <p:spPr>
          <a:xfrm>
            <a:off x="457198" y="2512291"/>
            <a:ext cx="3618044" cy="2897556"/>
          </a:xfrm>
        </p:spPr>
      </p:pic>
      <p:pic>
        <p:nvPicPr>
          <p:cNvPr id="15" name="Content Placeholder 11">
            <a:extLst>
              <a:ext uri="{FF2B5EF4-FFF2-40B4-BE49-F238E27FC236}">
                <a16:creationId xmlns:a16="http://schemas.microsoft.com/office/drawing/2014/main" id="{780525AA-288E-9C43-A51C-641D664A85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224"/>
          <a:stretch/>
        </p:blipFill>
        <p:spPr>
          <a:xfrm>
            <a:off x="5200073" y="860782"/>
            <a:ext cx="3838250" cy="4530002"/>
          </a:xfrm>
          <a:prstGeom prst="rect">
            <a:avLst/>
          </a:prstGeom>
        </p:spPr>
      </p:pic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8C978C3D-D014-214B-B297-060A104B153A}"/>
              </a:ext>
            </a:extLst>
          </p:cNvPr>
          <p:cNvSpPr txBox="1">
            <a:spLocks/>
          </p:cNvSpPr>
          <p:nvPr/>
        </p:nvSpPr>
        <p:spPr>
          <a:xfrm>
            <a:off x="488416" y="949004"/>
            <a:ext cx="3885004" cy="820912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1714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indent="-1746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setup 2D </a:t>
            </a:r>
            <a:r>
              <a:rPr lang="en-US" dirty="0" err="1"/>
              <a:t>ExMHD</a:t>
            </a:r>
            <a:r>
              <a:rPr lang="en-US" dirty="0"/>
              <a:t> code with anti-parallel T, Z gradients</a:t>
            </a:r>
          </a:p>
          <a:p>
            <a:r>
              <a:rPr lang="en-US" dirty="0"/>
              <a:t>It seems like in practice, the Nernst advection stabilizes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316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32A3-F47F-1040-A02F-56356D5148F3}" type="datetime1">
              <a:rPr lang="en-US" smtClean="0"/>
              <a:t>10/19/20</a:t>
            </a:fld>
            <a:r>
              <a:rPr lang="en-US" dirty="0"/>
              <a:t>   |   </a:t>
            </a:r>
            <a:fld id="{5D01E7E5-6465-7A46-A26D-BAABC2D34D38}" type="slidenum">
              <a:rPr lang="en-US" smtClean="0"/>
              <a:t>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Los Alamos National Laboratory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8415" y="949003"/>
            <a:ext cx="8399553" cy="3504125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Epperlein+Haines</a:t>
            </a:r>
            <a:r>
              <a:rPr lang="en-US" dirty="0"/>
              <a:t> transport coefficients have a subtle problem that causes major errors in B field transport</a:t>
            </a:r>
          </a:p>
          <a:p>
            <a:pPr lvl="1"/>
            <a:r>
              <a:rPr lang="en-US" dirty="0"/>
              <a:t>Although the relative error is small, their functional dependence is wrong</a:t>
            </a:r>
          </a:p>
          <a:p>
            <a:pPr lvl="1"/>
            <a:r>
              <a:rPr lang="en-US" dirty="0"/>
              <a:t>Gives artificial discontinuities and dissipation</a:t>
            </a:r>
          </a:p>
          <a:p>
            <a:pPr lvl="1"/>
            <a:r>
              <a:rPr lang="en-US" dirty="0"/>
              <a:t>Our new fits fix these problems: </a:t>
            </a:r>
            <a:r>
              <a:rPr lang="en-US" b="1" dirty="0"/>
              <a:t>arXiv:2009.04562</a:t>
            </a:r>
          </a:p>
          <a:p>
            <a:pPr lvl="1"/>
            <a:endParaRPr lang="en-US" dirty="0"/>
          </a:p>
          <a:p>
            <a:r>
              <a:rPr lang="en-US" dirty="0"/>
              <a:t>The coefficients can be re-cast into a symmetric set that relates to magnetic transport, rather than electric fields</a:t>
            </a:r>
          </a:p>
          <a:p>
            <a:endParaRPr lang="en-US" dirty="0"/>
          </a:p>
          <a:p>
            <a:r>
              <a:rPr lang="en-US" dirty="0"/>
              <a:t>There is a new Z-gradient magnetic source term</a:t>
            </a:r>
          </a:p>
          <a:p>
            <a:pPr lvl="1"/>
            <a:r>
              <a:rPr lang="en-US" dirty="0"/>
              <a:t>It leads to a new thermomagnetic instability – but Nernst stabilizes it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820912"/>
            <a:ext cx="218831" cy="45889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AA4CD4A7-2455-2147-B1E2-279B8CE92149}"/>
              </a:ext>
            </a:extLst>
          </p:cNvPr>
          <p:cNvSpPr txBox="1">
            <a:spLocks/>
          </p:cNvSpPr>
          <p:nvPr/>
        </p:nvSpPr>
        <p:spPr>
          <a:xfrm>
            <a:off x="5144656" y="-215859"/>
            <a:ext cx="3542146" cy="3731607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1714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indent="-1746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94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Magneto-hydrodynamics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32A3-F47F-1040-A02F-56356D5148F3}" type="datetime1">
              <a:rPr lang="en-US" smtClean="0"/>
              <a:t>10/19/20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943030"/>
            <a:ext cx="8418946" cy="3731607"/>
          </a:xfrm>
        </p:spPr>
        <p:txBody>
          <a:bodyPr/>
          <a:lstStyle/>
          <a:p>
            <a:r>
              <a:rPr lang="en-US" dirty="0"/>
              <a:t>MHD is a successful theory of magnetic transport in fluids</a:t>
            </a:r>
          </a:p>
          <a:p>
            <a:pPr lvl="1"/>
            <a:r>
              <a:rPr lang="en-US" dirty="0"/>
              <a:t>Fusion devices</a:t>
            </a:r>
          </a:p>
          <a:p>
            <a:pPr lvl="1"/>
            <a:r>
              <a:rPr lang="en-US" dirty="0"/>
              <a:t>Solar wind</a:t>
            </a:r>
          </a:p>
          <a:p>
            <a:pPr lvl="1"/>
            <a:r>
              <a:rPr lang="en-US" dirty="0"/>
              <a:t>Laser plasmas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820912"/>
            <a:ext cx="218831" cy="45889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7ECF68-2764-5442-8213-CE79821F1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003" y="1538888"/>
            <a:ext cx="3896142" cy="3431309"/>
          </a:xfrm>
          <a:prstGeom prst="rect">
            <a:avLst/>
          </a:prstGeom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59E8B8E2-6DFB-3441-88FA-CE9C31CF4100}"/>
              </a:ext>
            </a:extLst>
          </p:cNvPr>
          <p:cNvSpPr txBox="1">
            <a:spLocks/>
          </p:cNvSpPr>
          <p:nvPr/>
        </p:nvSpPr>
        <p:spPr>
          <a:xfrm>
            <a:off x="5846617" y="4947805"/>
            <a:ext cx="3426692" cy="383843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1714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indent="-1746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Jan Deca et al., PRL 118 205101 (2017)</a:t>
            </a:r>
          </a:p>
          <a:p>
            <a:pPr lvl="1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F51EF8-B0F4-8C45-829D-ADE895AF0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77" y="2665578"/>
            <a:ext cx="3887721" cy="2184742"/>
          </a:xfrm>
          <a:prstGeom prst="rect">
            <a:avLst/>
          </a:prstGeom>
        </p:spPr>
      </p:pic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E70CB730-3C68-274A-9B81-28F69FAF1E6B}"/>
              </a:ext>
            </a:extLst>
          </p:cNvPr>
          <p:cNvSpPr txBox="1">
            <a:spLocks/>
          </p:cNvSpPr>
          <p:nvPr/>
        </p:nvSpPr>
        <p:spPr>
          <a:xfrm>
            <a:off x="651163" y="4928520"/>
            <a:ext cx="3819237" cy="403128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1714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indent="-1746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D. A. St-Onge et al., </a:t>
            </a:r>
            <a:r>
              <a:rPr lang="en-US" sz="1400" dirty="0" err="1"/>
              <a:t>arXiv</a:t>
            </a:r>
            <a:r>
              <a:rPr lang="en-US" sz="1400" dirty="0"/>
              <a:t> 2003.09760 (2020)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876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 magneto-hydrodynamics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32A3-F47F-1040-A02F-56356D5148F3}" type="datetime1">
              <a:rPr lang="en-US" smtClean="0"/>
              <a:t>10/19/20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943030"/>
            <a:ext cx="4650510" cy="3731607"/>
          </a:xfrm>
        </p:spPr>
        <p:txBody>
          <a:bodyPr/>
          <a:lstStyle/>
          <a:p>
            <a:r>
              <a:rPr lang="en-US" dirty="0"/>
              <a:t>Assume E=0 in fluid frame</a:t>
            </a:r>
          </a:p>
          <a:p>
            <a:pPr lvl="1"/>
            <a:r>
              <a:rPr lang="en-US" dirty="0"/>
              <a:t>Relativistic transform of field:  E = -u x B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Field is just advected with the fluid flow</a:t>
            </a:r>
          </a:p>
          <a:p>
            <a:pPr lvl="1"/>
            <a:r>
              <a:rPr lang="en-US" dirty="0"/>
              <a:t>If we compress a plasma, B goes up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820912"/>
            <a:ext cx="218831" cy="45889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728B2D-5657-A84B-BBC2-C323224FC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90" y="1749135"/>
            <a:ext cx="6403109" cy="8209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89371D-0EBE-8F45-866E-A66398123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350261"/>
            <a:ext cx="3415070" cy="300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50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detailed version - MHD sheath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32A3-F47F-1040-A02F-56356D5148F3}" type="datetime1">
              <a:rPr lang="en-US" smtClean="0"/>
              <a:t>10/19/20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943030"/>
            <a:ext cx="5721928" cy="3731607"/>
          </a:xfrm>
        </p:spPr>
        <p:txBody>
          <a:bodyPr/>
          <a:lstStyle/>
          <a:p>
            <a:r>
              <a:rPr lang="en-US" dirty="0"/>
              <a:t>Electron pressure also contributes</a:t>
            </a:r>
          </a:p>
          <a:p>
            <a:r>
              <a:rPr lang="en-US" dirty="0"/>
              <a:t>Electrons form a Debye sheath around ion fluid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820912"/>
            <a:ext cx="218831" cy="45889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6FA399-F977-8A4D-A691-507ACF8CA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14" y="1678239"/>
            <a:ext cx="4923066" cy="34941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990FF3-A36A-E74A-A08D-8DA1763BF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545" y="1894196"/>
            <a:ext cx="4433455" cy="63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71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detailed version - MHD sheath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32A3-F47F-1040-A02F-56356D5148F3}" type="datetime1">
              <a:rPr lang="en-US" smtClean="0"/>
              <a:t>10/19/20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943030"/>
            <a:ext cx="5721928" cy="3731607"/>
          </a:xfrm>
        </p:spPr>
        <p:txBody>
          <a:bodyPr/>
          <a:lstStyle/>
          <a:p>
            <a:r>
              <a:rPr lang="en-US" dirty="0"/>
              <a:t>Electron pressure also contributes</a:t>
            </a:r>
          </a:p>
          <a:p>
            <a:r>
              <a:rPr lang="en-US" dirty="0"/>
              <a:t>Electrons form a Debye sheath around ion fluid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820912"/>
            <a:ext cx="218831" cy="45889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6FA399-F977-8A4D-A691-507ACF8CA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14" y="1678239"/>
            <a:ext cx="4923066" cy="3494125"/>
          </a:xfrm>
          <a:prstGeom prst="rect">
            <a:avLst/>
          </a:prstGeom>
        </p:spPr>
      </p:pic>
      <p:sp>
        <p:nvSpPr>
          <p:cNvPr id="11" name="Left-Right Arrow 10">
            <a:extLst>
              <a:ext uri="{FF2B5EF4-FFF2-40B4-BE49-F238E27FC236}">
                <a16:creationId xmlns:a16="http://schemas.microsoft.com/office/drawing/2014/main" id="{0E869062-4A6C-8746-9401-19660F61D509}"/>
              </a:ext>
            </a:extLst>
          </p:cNvPr>
          <p:cNvSpPr/>
          <p:nvPr/>
        </p:nvSpPr>
        <p:spPr>
          <a:xfrm>
            <a:off x="3435626" y="4489931"/>
            <a:ext cx="157017" cy="111409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822BF344-CEBD-454D-8206-FE3ADDA204F8}"/>
              </a:ext>
            </a:extLst>
          </p:cNvPr>
          <p:cNvSpPr txBox="1">
            <a:spLocks/>
          </p:cNvSpPr>
          <p:nvPr/>
        </p:nvSpPr>
        <p:spPr>
          <a:xfrm>
            <a:off x="3272632" y="3693923"/>
            <a:ext cx="1037140" cy="732971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1714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indent="-1746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Debye Length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990FF3-A36A-E74A-A08D-8DA1763BF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545" y="1894196"/>
            <a:ext cx="4433455" cy="63200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5B92BD-BC4C-DF42-9279-AA91DE64743C}"/>
              </a:ext>
            </a:extLst>
          </p:cNvPr>
          <p:cNvCxnSpPr/>
          <p:nvPr/>
        </p:nvCxnSpPr>
        <p:spPr>
          <a:xfrm>
            <a:off x="4868471" y="1968087"/>
            <a:ext cx="1930400" cy="55344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D55BF67-D6B9-D544-81CB-1C007A3068A3}"/>
              </a:ext>
            </a:extLst>
          </p:cNvPr>
          <p:cNvCxnSpPr>
            <a:cxnSpLocks/>
          </p:cNvCxnSpPr>
          <p:nvPr/>
        </p:nvCxnSpPr>
        <p:spPr>
          <a:xfrm flipV="1">
            <a:off x="4868471" y="1968085"/>
            <a:ext cx="1930400" cy="55344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73B08B4-173D-AA4A-8337-1C12F55F24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2694" y="2780501"/>
            <a:ext cx="4680542" cy="7329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D6A281-4193-A84D-B65C-EC17095536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1299" y="4144685"/>
            <a:ext cx="789165" cy="62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95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Plasma resistance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32A3-F47F-1040-A02F-56356D5148F3}" type="datetime1">
              <a:rPr lang="en-US" smtClean="0"/>
              <a:t>10/19/20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943030"/>
            <a:ext cx="8418946" cy="3731607"/>
          </a:xfrm>
        </p:spPr>
        <p:txBody>
          <a:bodyPr/>
          <a:lstStyle/>
          <a:p>
            <a:r>
              <a:rPr lang="en-US" dirty="0"/>
              <a:t>Plasma is not a perfect conductor</a:t>
            </a:r>
          </a:p>
          <a:p>
            <a:pPr lvl="1"/>
            <a:endParaRPr lang="en-US" dirty="0"/>
          </a:p>
          <a:p>
            <a:r>
              <a:rPr lang="en-US" dirty="0"/>
              <a:t>Electrons scattering timescale:</a:t>
            </a:r>
          </a:p>
          <a:p>
            <a:pPr lvl="1"/>
            <a:r>
              <a:rPr lang="en-US" dirty="0"/>
              <a:t> &lt;1ns in laser plasmas</a:t>
            </a:r>
          </a:p>
          <a:p>
            <a:pPr lvl="1"/>
            <a:r>
              <a:rPr lang="en-US" dirty="0"/>
              <a:t>Less than experiment timescale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820912"/>
            <a:ext cx="218831" cy="45889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2443079-F50E-354A-B0DD-92B6D978CE9A}"/>
              </a:ext>
            </a:extLst>
          </p:cNvPr>
          <p:cNvSpPr/>
          <p:nvPr/>
        </p:nvSpPr>
        <p:spPr>
          <a:xfrm>
            <a:off x="7144326" y="1133764"/>
            <a:ext cx="323273" cy="312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276474B-3402-1E47-87D9-DA870C1060FA}"/>
              </a:ext>
            </a:extLst>
          </p:cNvPr>
          <p:cNvSpPr/>
          <p:nvPr/>
        </p:nvSpPr>
        <p:spPr>
          <a:xfrm>
            <a:off x="6026727" y="1535547"/>
            <a:ext cx="170874" cy="169836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D9A1F0A-B4DD-3342-8848-17899E941FD3}"/>
              </a:ext>
            </a:extLst>
          </p:cNvPr>
          <p:cNvSpPr/>
          <p:nvPr/>
        </p:nvSpPr>
        <p:spPr>
          <a:xfrm>
            <a:off x="6142181" y="1040363"/>
            <a:ext cx="2733964" cy="647266"/>
          </a:xfrm>
          <a:custGeom>
            <a:avLst/>
            <a:gdLst>
              <a:gd name="connsiteX0" fmla="*/ 0 w 2733964"/>
              <a:gd name="connsiteY0" fmla="*/ 563418 h 647266"/>
              <a:gd name="connsiteX1" fmla="*/ 1357746 w 2733964"/>
              <a:gd name="connsiteY1" fmla="*/ 600364 h 647266"/>
              <a:gd name="connsiteX2" fmla="*/ 2733964 w 2733964"/>
              <a:gd name="connsiteY2" fmla="*/ 0 h 647266"/>
              <a:gd name="connsiteX3" fmla="*/ 2733964 w 2733964"/>
              <a:gd name="connsiteY3" fmla="*/ 0 h 64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3964" h="647266">
                <a:moveTo>
                  <a:pt x="0" y="563418"/>
                </a:moveTo>
                <a:cubicBezTo>
                  <a:pt x="451042" y="628842"/>
                  <a:pt x="902085" y="694267"/>
                  <a:pt x="1357746" y="600364"/>
                </a:cubicBezTo>
                <a:cubicBezTo>
                  <a:pt x="1813407" y="506461"/>
                  <a:pt x="2733964" y="0"/>
                  <a:pt x="2733964" y="0"/>
                </a:cubicBezTo>
                <a:lnTo>
                  <a:pt x="2733964" y="0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CB2F924-37DF-7447-9D30-A5991CEECA67}"/>
              </a:ext>
            </a:extLst>
          </p:cNvPr>
          <p:cNvCxnSpPr>
            <a:stCxn id="12" idx="0"/>
          </p:cNvCxnSpPr>
          <p:nvPr/>
        </p:nvCxnSpPr>
        <p:spPr>
          <a:xfrm>
            <a:off x="6142181" y="1603781"/>
            <a:ext cx="618837" cy="838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217ED80-E08A-444E-8495-68AEA6BE379E}"/>
              </a:ext>
            </a:extLst>
          </p:cNvPr>
          <p:cNvSpPr txBox="1"/>
          <p:nvPr/>
        </p:nvSpPr>
        <p:spPr>
          <a:xfrm>
            <a:off x="7144326" y="1105597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2C93F78-416D-0649-A39A-47738716A1B5}"/>
              </a:ext>
            </a:extLst>
          </p:cNvPr>
          <p:cNvCxnSpPr>
            <a:cxnSpLocks/>
          </p:cNvCxnSpPr>
          <p:nvPr/>
        </p:nvCxnSpPr>
        <p:spPr>
          <a:xfrm flipV="1">
            <a:off x="3422090" y="2726465"/>
            <a:ext cx="0" cy="1678268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9EB91C7-E9F8-1440-A280-0F729CE137A0}"/>
              </a:ext>
            </a:extLst>
          </p:cNvPr>
          <p:cNvCxnSpPr>
            <a:cxnSpLocks/>
          </p:cNvCxnSpPr>
          <p:nvPr/>
        </p:nvCxnSpPr>
        <p:spPr>
          <a:xfrm flipV="1">
            <a:off x="3029000" y="2726465"/>
            <a:ext cx="0" cy="16701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95547506-3A66-7741-B990-B9D018D43ADB}"/>
              </a:ext>
            </a:extLst>
          </p:cNvPr>
          <p:cNvSpPr txBox="1">
            <a:spLocks/>
          </p:cNvSpPr>
          <p:nvPr/>
        </p:nvSpPr>
        <p:spPr>
          <a:xfrm>
            <a:off x="3462118" y="3545762"/>
            <a:ext cx="393192" cy="410013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1714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indent="-1746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F844FC1-C590-5D4F-A80E-A9BD93321383}"/>
              </a:ext>
            </a:extLst>
          </p:cNvPr>
          <p:cNvSpPr/>
          <p:nvPr/>
        </p:nvSpPr>
        <p:spPr>
          <a:xfrm>
            <a:off x="1670935" y="2857500"/>
            <a:ext cx="150812" cy="1615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A1057C0-1FC9-A743-AE97-F7930A8C6E26}"/>
              </a:ext>
            </a:extLst>
          </p:cNvPr>
          <p:cNvSpPr/>
          <p:nvPr/>
        </p:nvSpPr>
        <p:spPr>
          <a:xfrm>
            <a:off x="1386543" y="3378183"/>
            <a:ext cx="150812" cy="1615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B5FEE0A-5931-0549-87A6-02AD3BF2F782}"/>
              </a:ext>
            </a:extLst>
          </p:cNvPr>
          <p:cNvSpPr/>
          <p:nvPr/>
        </p:nvSpPr>
        <p:spPr>
          <a:xfrm>
            <a:off x="1984322" y="3781077"/>
            <a:ext cx="150812" cy="1615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9441D4F-BBAB-9343-B8BA-B604A3E66ABD}"/>
              </a:ext>
            </a:extLst>
          </p:cNvPr>
          <p:cNvSpPr/>
          <p:nvPr/>
        </p:nvSpPr>
        <p:spPr>
          <a:xfrm>
            <a:off x="1270783" y="4028659"/>
            <a:ext cx="150812" cy="1615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927AA51-973A-D64D-8074-2B800DF90D5D}"/>
              </a:ext>
            </a:extLst>
          </p:cNvPr>
          <p:cNvSpPr/>
          <p:nvPr/>
        </p:nvSpPr>
        <p:spPr>
          <a:xfrm>
            <a:off x="2112206" y="2995725"/>
            <a:ext cx="150812" cy="1615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75500B1-F5BE-434D-8BF1-EFBC102A589B}"/>
              </a:ext>
            </a:extLst>
          </p:cNvPr>
          <p:cNvSpPr/>
          <p:nvPr/>
        </p:nvSpPr>
        <p:spPr>
          <a:xfrm>
            <a:off x="2112597" y="4598250"/>
            <a:ext cx="150812" cy="1615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B541CA0-1383-3C42-807D-B55B46BA7C7B}"/>
              </a:ext>
            </a:extLst>
          </p:cNvPr>
          <p:cNvSpPr/>
          <p:nvPr/>
        </p:nvSpPr>
        <p:spPr>
          <a:xfrm>
            <a:off x="1314539" y="4981239"/>
            <a:ext cx="150812" cy="1615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2C3C0818-4827-454B-BA39-1340FDCBF394}"/>
              </a:ext>
            </a:extLst>
          </p:cNvPr>
          <p:cNvSpPr txBox="1">
            <a:spLocks/>
          </p:cNvSpPr>
          <p:nvPr/>
        </p:nvSpPr>
        <p:spPr>
          <a:xfrm>
            <a:off x="2681728" y="3334753"/>
            <a:ext cx="393192" cy="410013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1714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indent="-1746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J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B6BFBA-FC83-1444-B88E-0A7ABDEFFCE8}"/>
              </a:ext>
            </a:extLst>
          </p:cNvPr>
          <p:cNvCxnSpPr/>
          <p:nvPr/>
        </p:nvCxnSpPr>
        <p:spPr>
          <a:xfrm flipV="1">
            <a:off x="1182255" y="4498109"/>
            <a:ext cx="639492" cy="2617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CA09EDB-A8B8-8B40-8915-FF75DB52D193}"/>
              </a:ext>
            </a:extLst>
          </p:cNvPr>
          <p:cNvCxnSpPr>
            <a:cxnSpLocks/>
          </p:cNvCxnSpPr>
          <p:nvPr/>
        </p:nvCxnSpPr>
        <p:spPr>
          <a:xfrm flipV="1">
            <a:off x="1803681" y="4136805"/>
            <a:ext cx="180641" cy="3586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D410B48-7232-9F44-B1F9-B653DD5B81F1}"/>
              </a:ext>
            </a:extLst>
          </p:cNvPr>
          <p:cNvCxnSpPr>
            <a:cxnSpLocks/>
          </p:cNvCxnSpPr>
          <p:nvPr/>
        </p:nvCxnSpPr>
        <p:spPr>
          <a:xfrm>
            <a:off x="1346189" y="3895240"/>
            <a:ext cx="651791" cy="2282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9B75B24-CBC5-AB41-9B6A-921C748754E5}"/>
              </a:ext>
            </a:extLst>
          </p:cNvPr>
          <p:cNvCxnSpPr>
            <a:cxnSpLocks/>
          </p:cNvCxnSpPr>
          <p:nvPr/>
        </p:nvCxnSpPr>
        <p:spPr>
          <a:xfrm flipH="1" flipV="1">
            <a:off x="1377759" y="3895240"/>
            <a:ext cx="257249" cy="3613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8D19550-663C-AA41-9F14-B9E70BBF8F2E}"/>
              </a:ext>
            </a:extLst>
          </p:cNvPr>
          <p:cNvCxnSpPr>
            <a:cxnSpLocks/>
          </p:cNvCxnSpPr>
          <p:nvPr/>
        </p:nvCxnSpPr>
        <p:spPr>
          <a:xfrm flipV="1">
            <a:off x="1628697" y="3630008"/>
            <a:ext cx="431031" cy="6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8DBA7D-A95D-FF44-9F00-A7D6128EF2A6}"/>
              </a:ext>
            </a:extLst>
          </p:cNvPr>
          <p:cNvCxnSpPr>
            <a:cxnSpLocks/>
          </p:cNvCxnSpPr>
          <p:nvPr/>
        </p:nvCxnSpPr>
        <p:spPr>
          <a:xfrm>
            <a:off x="1628697" y="3600218"/>
            <a:ext cx="449405" cy="300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AA31D55-AD63-3242-A881-99CFF9441AA1}"/>
              </a:ext>
            </a:extLst>
          </p:cNvPr>
          <p:cNvCxnSpPr>
            <a:cxnSpLocks/>
          </p:cNvCxnSpPr>
          <p:nvPr/>
        </p:nvCxnSpPr>
        <p:spPr>
          <a:xfrm flipV="1">
            <a:off x="1666734" y="2929002"/>
            <a:ext cx="384248" cy="6608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4">
            <a:extLst>
              <a:ext uri="{FF2B5EF4-FFF2-40B4-BE49-F238E27FC236}">
                <a16:creationId xmlns:a16="http://schemas.microsoft.com/office/drawing/2014/main" id="{474EA940-E4E5-F641-86F6-4B67CD558944}"/>
              </a:ext>
            </a:extLst>
          </p:cNvPr>
          <p:cNvSpPr txBox="1">
            <a:spLocks/>
          </p:cNvSpPr>
          <p:nvPr/>
        </p:nvSpPr>
        <p:spPr>
          <a:xfrm>
            <a:off x="4488860" y="4206554"/>
            <a:ext cx="2330716" cy="476960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1714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indent="-1746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Spitzer Resistivity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8184F6AB-974B-EF48-A929-CD10037AA3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242"/>
          <a:stretch/>
        </p:blipFill>
        <p:spPr>
          <a:xfrm>
            <a:off x="5480829" y="3539760"/>
            <a:ext cx="2844813" cy="726894"/>
          </a:xfrm>
          <a:prstGeom prst="rect">
            <a:avLst/>
          </a:prstGeom>
        </p:spPr>
      </p:pic>
      <p:sp>
        <p:nvSpPr>
          <p:cNvPr id="43" name="Content Placeholder 4">
            <a:extLst>
              <a:ext uri="{FF2B5EF4-FFF2-40B4-BE49-F238E27FC236}">
                <a16:creationId xmlns:a16="http://schemas.microsoft.com/office/drawing/2014/main" id="{A676384A-D9D6-CC46-8D3C-EF695BB0DC7D}"/>
              </a:ext>
            </a:extLst>
          </p:cNvPr>
          <p:cNvSpPr txBox="1">
            <a:spLocks/>
          </p:cNvSpPr>
          <p:nvPr/>
        </p:nvSpPr>
        <p:spPr>
          <a:xfrm>
            <a:off x="5209173" y="4692022"/>
            <a:ext cx="4038913" cy="476960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1714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indent="-1746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Actually there should be an order 1 ‘transport coefficient’ here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5353785-68AA-294B-8D78-10DD618018BA}"/>
              </a:ext>
            </a:extLst>
          </p:cNvPr>
          <p:cNvCxnSpPr/>
          <p:nvPr/>
        </p:nvCxnSpPr>
        <p:spPr>
          <a:xfrm flipH="1" flipV="1">
            <a:off x="7755552" y="4123513"/>
            <a:ext cx="42259" cy="5596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3EC7A9FE-1C11-664A-A5CF-4C0E94EB25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85" b="49242"/>
          <a:stretch/>
        </p:blipFill>
        <p:spPr>
          <a:xfrm>
            <a:off x="5295594" y="2661975"/>
            <a:ext cx="2082816" cy="7142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C4E32B-3D32-714A-97B3-4C6BEA72F0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66"/>
          <a:stretch/>
        </p:blipFill>
        <p:spPr>
          <a:xfrm>
            <a:off x="4425235" y="1846741"/>
            <a:ext cx="278519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19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Resistive magneto-hydrodynamics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32A3-F47F-1040-A02F-56356D5148F3}" type="datetime1">
              <a:rPr lang="en-US" smtClean="0"/>
              <a:t>10/19/20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943030"/>
            <a:ext cx="4650510" cy="3731607"/>
          </a:xfrm>
        </p:spPr>
        <p:txBody>
          <a:bodyPr/>
          <a:lstStyle/>
          <a:p>
            <a:r>
              <a:rPr lang="en-US" dirty="0"/>
              <a:t>Include the Coulomb resistance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Now B field also diffuses as it flows with the fluid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820912"/>
            <a:ext cx="218831" cy="45889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DA74E4-EAC2-454C-B9F6-8F6C6416B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900" y="857257"/>
            <a:ext cx="3162300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77F78A-21AA-4C47-92FB-3E57B44D6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900" y="2810397"/>
            <a:ext cx="6184900" cy="787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7EE430-49C1-CD42-9860-08DBE8430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7100" y="4065672"/>
            <a:ext cx="19939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E64313-0793-984C-9824-BBD4360CBF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390" y="1906955"/>
            <a:ext cx="20193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41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31" y="1"/>
            <a:ext cx="8803869" cy="820911"/>
          </a:xfrm>
        </p:spPr>
        <p:txBody>
          <a:bodyPr/>
          <a:lstStyle/>
          <a:p>
            <a:r>
              <a:rPr lang="en-US" dirty="0"/>
              <a:t>Things are even more complicated…</a:t>
            </a:r>
            <a:br>
              <a:rPr lang="en-US" dirty="0"/>
            </a:br>
            <a:r>
              <a:rPr lang="en-US" dirty="0"/>
              <a:t>Strong B field affects the resistance - extended MHD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32A3-F47F-1040-A02F-56356D5148F3}" type="datetime1">
              <a:rPr lang="en-US" smtClean="0"/>
              <a:t>10/19/20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9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820912"/>
            <a:ext cx="218831" cy="45889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473F255C-7D75-BB48-B215-041A9833C552}"/>
              </a:ext>
            </a:extLst>
          </p:cNvPr>
          <p:cNvSpPr/>
          <p:nvPr/>
        </p:nvSpPr>
        <p:spPr>
          <a:xfrm>
            <a:off x="-492570" y="2681110"/>
            <a:ext cx="3745568" cy="1937735"/>
          </a:xfrm>
          <a:prstGeom prst="arc">
            <a:avLst>
              <a:gd name="adj1" fmla="val 16200000"/>
              <a:gd name="adj2" fmla="val 1783600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65E799-6FC5-1645-B36E-25F2EE56090C}"/>
              </a:ext>
            </a:extLst>
          </p:cNvPr>
          <p:cNvSpPr/>
          <p:nvPr/>
        </p:nvSpPr>
        <p:spPr>
          <a:xfrm rot="3255864">
            <a:off x="-599116" y="2347989"/>
            <a:ext cx="3471788" cy="1785335"/>
          </a:xfrm>
          <a:prstGeom prst="arc">
            <a:avLst>
              <a:gd name="adj1" fmla="val 16200000"/>
              <a:gd name="adj2" fmla="val 1783600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F46A5DE6-A980-8742-8E93-F45A36FED1E6}"/>
              </a:ext>
            </a:extLst>
          </p:cNvPr>
          <p:cNvSpPr/>
          <p:nvPr/>
        </p:nvSpPr>
        <p:spPr>
          <a:xfrm rot="4843713">
            <a:off x="-1475490" y="1407092"/>
            <a:ext cx="3745568" cy="1937735"/>
          </a:xfrm>
          <a:prstGeom prst="arc">
            <a:avLst>
              <a:gd name="adj1" fmla="val 16200000"/>
              <a:gd name="adj2" fmla="val 1783600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06D0F34-8A43-E345-AE18-E05B8E41A10B}"/>
              </a:ext>
            </a:extLst>
          </p:cNvPr>
          <p:cNvSpPr/>
          <p:nvPr/>
        </p:nvSpPr>
        <p:spPr>
          <a:xfrm rot="6822975">
            <a:off x="-695610" y="1715995"/>
            <a:ext cx="3745568" cy="1937735"/>
          </a:xfrm>
          <a:prstGeom prst="arc">
            <a:avLst>
              <a:gd name="adj1" fmla="val 16200000"/>
              <a:gd name="adj2" fmla="val 1783600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B410D3A6-9860-FC4D-90FB-8276BFF5E5F1}"/>
              </a:ext>
            </a:extLst>
          </p:cNvPr>
          <p:cNvSpPr/>
          <p:nvPr/>
        </p:nvSpPr>
        <p:spPr>
          <a:xfrm rot="3653389">
            <a:off x="-879917" y="3025238"/>
            <a:ext cx="3745568" cy="1937735"/>
          </a:xfrm>
          <a:prstGeom prst="arc">
            <a:avLst>
              <a:gd name="adj1" fmla="val 16200000"/>
              <a:gd name="adj2" fmla="val 1783600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EBCDDE07-271A-5147-B54A-1025DE1CA24D}"/>
              </a:ext>
            </a:extLst>
          </p:cNvPr>
          <p:cNvSpPr/>
          <p:nvPr/>
        </p:nvSpPr>
        <p:spPr>
          <a:xfrm>
            <a:off x="6886323" y="3031365"/>
            <a:ext cx="838482" cy="782167"/>
          </a:xfrm>
          <a:prstGeom prst="arc">
            <a:avLst>
              <a:gd name="adj1" fmla="val 16200000"/>
              <a:gd name="adj2" fmla="val 70743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8C8D2D71-E1BD-6A4A-94CC-82FDE60F830F}"/>
              </a:ext>
            </a:extLst>
          </p:cNvPr>
          <p:cNvSpPr/>
          <p:nvPr/>
        </p:nvSpPr>
        <p:spPr>
          <a:xfrm>
            <a:off x="6609679" y="2578720"/>
            <a:ext cx="707706" cy="782167"/>
          </a:xfrm>
          <a:prstGeom prst="arc">
            <a:avLst>
              <a:gd name="adj1" fmla="val 9480450"/>
              <a:gd name="adj2" fmla="val 70743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D92E3678-A46A-F74B-B18D-BC2F7FEED686}"/>
              </a:ext>
            </a:extLst>
          </p:cNvPr>
          <p:cNvSpPr/>
          <p:nvPr/>
        </p:nvSpPr>
        <p:spPr>
          <a:xfrm rot="19827550">
            <a:off x="7485347" y="3482527"/>
            <a:ext cx="838482" cy="782167"/>
          </a:xfrm>
          <a:prstGeom prst="arc">
            <a:avLst>
              <a:gd name="adj1" fmla="val 16200000"/>
              <a:gd name="adj2" fmla="val 70743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A4E3BD34-70F3-3D49-B0A4-A1D2AC4CE26D}"/>
              </a:ext>
            </a:extLst>
          </p:cNvPr>
          <p:cNvSpPr/>
          <p:nvPr/>
        </p:nvSpPr>
        <p:spPr>
          <a:xfrm rot="6696118">
            <a:off x="-745609" y="2600091"/>
            <a:ext cx="3745568" cy="1937735"/>
          </a:xfrm>
          <a:prstGeom prst="arc">
            <a:avLst>
              <a:gd name="adj1" fmla="val 16200000"/>
              <a:gd name="adj2" fmla="val 1783600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B99AD312-0085-F641-AAED-9C21881D426E}"/>
              </a:ext>
            </a:extLst>
          </p:cNvPr>
          <p:cNvSpPr/>
          <p:nvPr/>
        </p:nvSpPr>
        <p:spPr>
          <a:xfrm rot="2778194">
            <a:off x="-1102929" y="3659419"/>
            <a:ext cx="3745568" cy="1937735"/>
          </a:xfrm>
          <a:prstGeom prst="arc">
            <a:avLst>
              <a:gd name="adj1" fmla="val 16200000"/>
              <a:gd name="adj2" fmla="val 1783600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87A4EDEB-AA08-9743-9D3E-E8EDE99C8A91}"/>
              </a:ext>
            </a:extLst>
          </p:cNvPr>
          <p:cNvSpPr/>
          <p:nvPr/>
        </p:nvSpPr>
        <p:spPr>
          <a:xfrm rot="15899340">
            <a:off x="7970822" y="2948319"/>
            <a:ext cx="838482" cy="782167"/>
          </a:xfrm>
          <a:prstGeom prst="arc">
            <a:avLst>
              <a:gd name="adj1" fmla="val 11685637"/>
              <a:gd name="adj2" fmla="val 70743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F9D93542-E98D-5A42-AED5-BA670AB19A26}"/>
              </a:ext>
            </a:extLst>
          </p:cNvPr>
          <p:cNvSpPr/>
          <p:nvPr/>
        </p:nvSpPr>
        <p:spPr>
          <a:xfrm rot="745639">
            <a:off x="7783533" y="3526670"/>
            <a:ext cx="838482" cy="782167"/>
          </a:xfrm>
          <a:prstGeom prst="arc">
            <a:avLst>
              <a:gd name="adj1" fmla="val 16200000"/>
              <a:gd name="adj2" fmla="val 507675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27461A50-02FA-3C4A-B1E5-723FDA749783}"/>
              </a:ext>
            </a:extLst>
          </p:cNvPr>
          <p:cNvSpPr/>
          <p:nvPr/>
        </p:nvSpPr>
        <p:spPr>
          <a:xfrm rot="3267256">
            <a:off x="6052116" y="2356402"/>
            <a:ext cx="838482" cy="782167"/>
          </a:xfrm>
          <a:prstGeom prst="arc">
            <a:avLst>
              <a:gd name="adj1" fmla="val 16200000"/>
              <a:gd name="adj2" fmla="val 70743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EB82884F-4A45-3044-A162-9C3D1B9C48CE}"/>
              </a:ext>
            </a:extLst>
          </p:cNvPr>
          <p:cNvSpPr/>
          <p:nvPr/>
        </p:nvSpPr>
        <p:spPr>
          <a:xfrm rot="3356942">
            <a:off x="7698789" y="2762089"/>
            <a:ext cx="838482" cy="782167"/>
          </a:xfrm>
          <a:prstGeom prst="arc">
            <a:avLst>
              <a:gd name="adj1" fmla="val 16200000"/>
              <a:gd name="adj2" fmla="val 70743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14AC46E-A3C8-FC42-BCDF-FA698C7410B8}"/>
              </a:ext>
            </a:extLst>
          </p:cNvPr>
          <p:cNvCxnSpPr>
            <a:cxnSpLocks/>
          </p:cNvCxnSpPr>
          <p:nvPr/>
        </p:nvCxnSpPr>
        <p:spPr>
          <a:xfrm flipV="1">
            <a:off x="3514560" y="2179011"/>
            <a:ext cx="0" cy="1678268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92E01D4-DD8C-AB45-9B90-E939F38F9569}"/>
              </a:ext>
            </a:extLst>
          </p:cNvPr>
          <p:cNvCxnSpPr>
            <a:cxnSpLocks/>
          </p:cNvCxnSpPr>
          <p:nvPr/>
        </p:nvCxnSpPr>
        <p:spPr>
          <a:xfrm flipV="1">
            <a:off x="3121470" y="2179011"/>
            <a:ext cx="0" cy="16701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659D041-3A4C-494E-AA2B-0E09A49CC0C4}"/>
              </a:ext>
            </a:extLst>
          </p:cNvPr>
          <p:cNvCxnSpPr>
            <a:cxnSpLocks/>
          </p:cNvCxnSpPr>
          <p:nvPr/>
        </p:nvCxnSpPr>
        <p:spPr>
          <a:xfrm flipH="1" flipV="1">
            <a:off x="6833527" y="3649977"/>
            <a:ext cx="381971" cy="8123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D4B496FF-917F-7443-B49A-F2B27B3DB459}"/>
              </a:ext>
            </a:extLst>
          </p:cNvPr>
          <p:cNvSpPr txBox="1">
            <a:spLocks/>
          </p:cNvSpPr>
          <p:nvPr/>
        </p:nvSpPr>
        <p:spPr>
          <a:xfrm>
            <a:off x="3554588" y="2998308"/>
            <a:ext cx="393192" cy="410013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1714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indent="-1746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017E88E-437A-6C40-8695-05956C1C60E4}"/>
              </a:ext>
            </a:extLst>
          </p:cNvPr>
          <p:cNvSpPr/>
          <p:nvPr/>
        </p:nvSpPr>
        <p:spPr>
          <a:xfrm>
            <a:off x="1763405" y="2310046"/>
            <a:ext cx="150812" cy="1615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D86EDE9-579D-1842-B554-75CCEDD4B8EB}"/>
              </a:ext>
            </a:extLst>
          </p:cNvPr>
          <p:cNvSpPr/>
          <p:nvPr/>
        </p:nvSpPr>
        <p:spPr>
          <a:xfrm>
            <a:off x="1479013" y="2830729"/>
            <a:ext cx="150812" cy="1615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A1D36A7-B30B-C04B-9A9F-B04D4EF578B1}"/>
              </a:ext>
            </a:extLst>
          </p:cNvPr>
          <p:cNvSpPr/>
          <p:nvPr/>
        </p:nvSpPr>
        <p:spPr>
          <a:xfrm>
            <a:off x="2076792" y="3233623"/>
            <a:ext cx="150812" cy="1615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C8751FB-C3A2-A34C-817E-8C1F8DA91300}"/>
              </a:ext>
            </a:extLst>
          </p:cNvPr>
          <p:cNvSpPr/>
          <p:nvPr/>
        </p:nvSpPr>
        <p:spPr>
          <a:xfrm>
            <a:off x="1363253" y="3481205"/>
            <a:ext cx="150812" cy="1615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40C28E6-8D89-EF46-8A2D-D7D5C09EEDAC}"/>
              </a:ext>
            </a:extLst>
          </p:cNvPr>
          <p:cNvSpPr/>
          <p:nvPr/>
        </p:nvSpPr>
        <p:spPr>
          <a:xfrm>
            <a:off x="2204676" y="2448271"/>
            <a:ext cx="150812" cy="1615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26513C1-E2B4-C645-A7CE-A8EC42268C91}"/>
              </a:ext>
            </a:extLst>
          </p:cNvPr>
          <p:cNvSpPr/>
          <p:nvPr/>
        </p:nvSpPr>
        <p:spPr>
          <a:xfrm>
            <a:off x="2205067" y="4050796"/>
            <a:ext cx="150812" cy="1615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33F1F25-86BF-9349-9E55-67A3D5654D0F}"/>
              </a:ext>
            </a:extLst>
          </p:cNvPr>
          <p:cNvSpPr/>
          <p:nvPr/>
        </p:nvSpPr>
        <p:spPr>
          <a:xfrm>
            <a:off x="1407009" y="4433785"/>
            <a:ext cx="150812" cy="1615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ontent Placeholder 5">
            <a:extLst>
              <a:ext uri="{FF2B5EF4-FFF2-40B4-BE49-F238E27FC236}">
                <a16:creationId xmlns:a16="http://schemas.microsoft.com/office/drawing/2014/main" id="{0E865D74-4937-5642-9134-52E09BFEAA81}"/>
              </a:ext>
            </a:extLst>
          </p:cNvPr>
          <p:cNvSpPr txBox="1">
            <a:spLocks/>
          </p:cNvSpPr>
          <p:nvPr/>
        </p:nvSpPr>
        <p:spPr>
          <a:xfrm>
            <a:off x="6116068" y="2993884"/>
            <a:ext cx="393192" cy="410013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1714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indent="-1746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48" name="Content Placeholder 5">
            <a:extLst>
              <a:ext uri="{FF2B5EF4-FFF2-40B4-BE49-F238E27FC236}">
                <a16:creationId xmlns:a16="http://schemas.microsoft.com/office/drawing/2014/main" id="{D6639183-6247-4C4F-A8F3-B5A2402A511C}"/>
              </a:ext>
            </a:extLst>
          </p:cNvPr>
          <p:cNvSpPr txBox="1">
            <a:spLocks/>
          </p:cNvSpPr>
          <p:nvPr/>
        </p:nvSpPr>
        <p:spPr>
          <a:xfrm>
            <a:off x="2774198" y="2787299"/>
            <a:ext cx="393192" cy="410013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1714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indent="-1746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J</a:t>
            </a:r>
          </a:p>
        </p:txBody>
      </p:sp>
      <p:sp>
        <p:nvSpPr>
          <p:cNvPr id="49" name="Content Placeholder 5">
            <a:extLst>
              <a:ext uri="{FF2B5EF4-FFF2-40B4-BE49-F238E27FC236}">
                <a16:creationId xmlns:a16="http://schemas.microsoft.com/office/drawing/2014/main" id="{ED3416E3-1CC0-2C42-9A0B-FA06EA06E361}"/>
              </a:ext>
            </a:extLst>
          </p:cNvPr>
          <p:cNvSpPr txBox="1">
            <a:spLocks/>
          </p:cNvSpPr>
          <p:nvPr/>
        </p:nvSpPr>
        <p:spPr>
          <a:xfrm>
            <a:off x="6648187" y="3976354"/>
            <a:ext cx="393192" cy="410013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1714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indent="-1746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J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365936-AF24-924A-B2A8-C86FC42BC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797" y="1083937"/>
            <a:ext cx="2175485" cy="1066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A61F83-9B2E-814F-9085-74FFA42EA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826" y="4016944"/>
            <a:ext cx="1951961" cy="806245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60FAC725-E84A-294A-B001-BA08B8D15A32}"/>
              </a:ext>
            </a:extLst>
          </p:cNvPr>
          <p:cNvSpPr/>
          <p:nvPr/>
        </p:nvSpPr>
        <p:spPr>
          <a:xfrm>
            <a:off x="7198493" y="3192631"/>
            <a:ext cx="150812" cy="1615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CF0B701-4711-4543-BFD2-29B26872713A}"/>
              </a:ext>
            </a:extLst>
          </p:cNvPr>
          <p:cNvSpPr/>
          <p:nvPr/>
        </p:nvSpPr>
        <p:spPr>
          <a:xfrm>
            <a:off x="8462151" y="2662904"/>
            <a:ext cx="150812" cy="1615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074706CB-B941-4540-A7AB-D428DF7FB084}"/>
              </a:ext>
            </a:extLst>
          </p:cNvPr>
          <p:cNvSpPr/>
          <p:nvPr/>
        </p:nvSpPr>
        <p:spPr>
          <a:xfrm>
            <a:off x="7995444" y="3857279"/>
            <a:ext cx="150812" cy="1615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0D50C88-B86C-114F-8021-17207AD1B917}"/>
              </a:ext>
            </a:extLst>
          </p:cNvPr>
          <p:cNvSpPr/>
          <p:nvPr/>
        </p:nvSpPr>
        <p:spPr>
          <a:xfrm>
            <a:off x="8544663" y="3407381"/>
            <a:ext cx="150812" cy="1615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C4C7EB2-BCF5-E74A-A4C0-807086D1F53D}"/>
              </a:ext>
            </a:extLst>
          </p:cNvPr>
          <p:cNvSpPr/>
          <p:nvPr/>
        </p:nvSpPr>
        <p:spPr>
          <a:xfrm>
            <a:off x="7314025" y="2499875"/>
            <a:ext cx="150812" cy="1615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566E6D7-433A-4642-BA17-07C4EADDD030}"/>
              </a:ext>
            </a:extLst>
          </p:cNvPr>
          <p:cNvCxnSpPr>
            <a:cxnSpLocks/>
          </p:cNvCxnSpPr>
          <p:nvPr/>
        </p:nvCxnSpPr>
        <p:spPr>
          <a:xfrm flipV="1">
            <a:off x="6116068" y="2244905"/>
            <a:ext cx="0" cy="1678268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Footer Placeholder 3">
            <a:extLst>
              <a:ext uri="{FF2B5EF4-FFF2-40B4-BE49-F238E27FC236}">
                <a16:creationId xmlns:a16="http://schemas.microsoft.com/office/drawing/2014/main" id="{1ACC67E1-A40D-0041-9C5A-C324C4228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5409848"/>
            <a:ext cx="3310467" cy="305152"/>
          </a:xfrm>
        </p:spPr>
        <p:txBody>
          <a:bodyPr/>
          <a:lstStyle/>
          <a:p>
            <a:r>
              <a:rPr lang="en-US" dirty="0"/>
              <a:t>Los Alamos National Laboratory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435968C-88C5-7445-B558-F77816A7439E}"/>
              </a:ext>
            </a:extLst>
          </p:cNvPr>
          <p:cNvCxnSpPr>
            <a:cxnSpLocks/>
          </p:cNvCxnSpPr>
          <p:nvPr/>
        </p:nvCxnSpPr>
        <p:spPr>
          <a:xfrm flipV="1">
            <a:off x="558380" y="1870061"/>
            <a:ext cx="0" cy="1670103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Content Placeholder 5">
            <a:extLst>
              <a:ext uri="{FF2B5EF4-FFF2-40B4-BE49-F238E27FC236}">
                <a16:creationId xmlns:a16="http://schemas.microsoft.com/office/drawing/2014/main" id="{3302385D-8219-EC49-A7F0-6FE6455420A6}"/>
              </a:ext>
            </a:extLst>
          </p:cNvPr>
          <p:cNvSpPr txBox="1">
            <a:spLocks/>
          </p:cNvSpPr>
          <p:nvPr/>
        </p:nvSpPr>
        <p:spPr>
          <a:xfrm>
            <a:off x="242307" y="2414468"/>
            <a:ext cx="393192" cy="410013"/>
          </a:xfrm>
          <a:prstGeom prst="rect">
            <a:avLst/>
          </a:prstGeom>
          <a:noFill/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1714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indent="-1746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3"/>
                </a:solidFill>
              </a:rPr>
              <a:t>B</a:t>
            </a:r>
          </a:p>
        </p:txBody>
      </p:sp>
      <p:sp>
        <p:nvSpPr>
          <p:cNvPr id="57" name="Content Placeholder 5">
            <a:extLst>
              <a:ext uri="{FF2B5EF4-FFF2-40B4-BE49-F238E27FC236}">
                <a16:creationId xmlns:a16="http://schemas.microsoft.com/office/drawing/2014/main" id="{A64B8F73-4AD3-0F4B-BC88-F62A1EDADEF5}"/>
              </a:ext>
            </a:extLst>
          </p:cNvPr>
          <p:cNvSpPr txBox="1">
            <a:spLocks/>
          </p:cNvSpPr>
          <p:nvPr/>
        </p:nvSpPr>
        <p:spPr>
          <a:xfrm>
            <a:off x="7753064" y="1400187"/>
            <a:ext cx="393192" cy="410013"/>
          </a:xfrm>
          <a:prstGeom prst="rect">
            <a:avLst/>
          </a:prstGeom>
          <a:noFill/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1714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indent="-1746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3"/>
                </a:solidFill>
              </a:rPr>
              <a:t>B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D99804-741A-C84A-9DBC-3ED202138A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08"/>
          <a:stretch/>
        </p:blipFill>
        <p:spPr bwMode="auto">
          <a:xfrm>
            <a:off x="8200227" y="1369217"/>
            <a:ext cx="495248" cy="47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Content Placeholder 4">
            <a:extLst>
              <a:ext uri="{FF2B5EF4-FFF2-40B4-BE49-F238E27FC236}">
                <a16:creationId xmlns:a16="http://schemas.microsoft.com/office/drawing/2014/main" id="{3D65F3B6-04E9-F243-80E6-B3557834D46B}"/>
              </a:ext>
            </a:extLst>
          </p:cNvPr>
          <p:cNvSpPr txBox="1">
            <a:spLocks/>
          </p:cNvSpPr>
          <p:nvPr/>
        </p:nvSpPr>
        <p:spPr>
          <a:xfrm>
            <a:off x="287947" y="1040712"/>
            <a:ext cx="4648787" cy="476960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1714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indent="-1746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Resistance depends on direction of B</a:t>
            </a:r>
          </a:p>
        </p:txBody>
      </p:sp>
      <p:sp>
        <p:nvSpPr>
          <p:cNvPr id="50" name="Content Placeholder 4">
            <a:extLst>
              <a:ext uri="{FF2B5EF4-FFF2-40B4-BE49-F238E27FC236}">
                <a16:creationId xmlns:a16="http://schemas.microsoft.com/office/drawing/2014/main" id="{7E50532D-D6F0-164F-B9B4-7B87F52E51A5}"/>
              </a:ext>
            </a:extLst>
          </p:cNvPr>
          <p:cNvSpPr txBox="1">
            <a:spLocks/>
          </p:cNvSpPr>
          <p:nvPr/>
        </p:nvSpPr>
        <p:spPr>
          <a:xfrm>
            <a:off x="4555790" y="4859618"/>
            <a:ext cx="4648787" cy="476960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1714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indent="-1746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J is deflected away from direction of E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D46B32C-5C67-5142-A716-21EE687A062E}"/>
              </a:ext>
            </a:extLst>
          </p:cNvPr>
          <p:cNvCxnSpPr>
            <a:cxnSpLocks/>
          </p:cNvCxnSpPr>
          <p:nvPr/>
        </p:nvCxnSpPr>
        <p:spPr>
          <a:xfrm flipV="1">
            <a:off x="7202377" y="3649977"/>
            <a:ext cx="22769" cy="7731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4D9A9F0-67E6-3947-95DA-4AE88C51FEE8}"/>
              </a:ext>
            </a:extLst>
          </p:cNvPr>
          <p:cNvCxnSpPr>
            <a:cxnSpLocks/>
          </p:cNvCxnSpPr>
          <p:nvPr/>
        </p:nvCxnSpPr>
        <p:spPr>
          <a:xfrm flipH="1">
            <a:off x="6832648" y="3640913"/>
            <a:ext cx="39450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DD542FB-9CBF-C948-A8EA-CFEC0EB411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4786" y="3823931"/>
            <a:ext cx="381000" cy="393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61CA90-7D3C-8E4D-8BCC-27EE0C6730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3908" y="3128500"/>
            <a:ext cx="304800" cy="533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D432F22-70F6-AF4F-8BDC-57BC607D20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3264" y="3361101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1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ANL 1">
      <a:dk1>
        <a:srgbClr val="3C3C3B"/>
      </a:dk1>
      <a:lt1>
        <a:sysClr val="window" lastClr="FFFFFF"/>
      </a:lt1>
      <a:dk2>
        <a:srgbClr val="636463"/>
      </a:dk2>
      <a:lt2>
        <a:srgbClr val="EFEEED"/>
      </a:lt2>
      <a:accent1>
        <a:srgbClr val="130D1F"/>
      </a:accent1>
      <a:accent2>
        <a:srgbClr val="F8B617"/>
      </a:accent2>
      <a:accent3>
        <a:srgbClr val="2682CF"/>
      </a:accent3>
      <a:accent4>
        <a:srgbClr val="EA7820"/>
      </a:accent4>
      <a:accent5>
        <a:srgbClr val="F4482D"/>
      </a:accent5>
      <a:accent6>
        <a:srgbClr val="229357"/>
      </a:accent6>
      <a:hlink>
        <a:srgbClr val="385AC7"/>
      </a:hlink>
      <a:folHlink>
        <a:srgbClr val="4E13D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73B9927-258E-492A-908B-1F69CBAC1B53}" vid="{546B325A-FC63-4887-A536-5A7851FDF2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6757</TotalTime>
  <Words>1048</Words>
  <Application>Microsoft Macintosh PowerPoint</Application>
  <PresentationFormat>On-screen Show (16:10)</PresentationFormat>
  <Paragraphs>195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 Math</vt:lpstr>
      <vt:lpstr>Wingdings</vt:lpstr>
      <vt:lpstr>Office Theme</vt:lpstr>
      <vt:lpstr>Magneto-hydrodynamics in collisional plasma</vt:lpstr>
      <vt:lpstr>Los Alamos</vt:lpstr>
      <vt:lpstr>Magneto-hydrodynamics</vt:lpstr>
      <vt:lpstr>Ideal magneto-hydrodynamics</vt:lpstr>
      <vt:lpstr>More detailed version - MHD sheath</vt:lpstr>
      <vt:lpstr>More detailed version - MHD sheath</vt:lpstr>
      <vt:lpstr>Plasma resistance</vt:lpstr>
      <vt:lpstr>Resistive magneto-hydrodynamics</vt:lpstr>
      <vt:lpstr>Things are even more complicated… Strong B field affects the resistance - extended MHD</vt:lpstr>
      <vt:lpstr>Decompose into basis - transport coefficients</vt:lpstr>
      <vt:lpstr>Electron heat flux is also affected </vt:lpstr>
      <vt:lpstr>The final jigsaw piece - Thermoelectric term</vt:lpstr>
      <vt:lpstr>Full Ohm’s law – Pulling everything together</vt:lpstr>
      <vt:lpstr>Don’t panic! It can be written in an (almost) simple form</vt:lpstr>
      <vt:lpstr>All of the difficult Braginskii terms just modify the B field advection velocity</vt:lpstr>
      <vt:lpstr>Insight from new form of the equations</vt:lpstr>
      <vt:lpstr>Problem with the existing transport coefficients</vt:lpstr>
      <vt:lpstr>Effect of the new fit functions in 2D Gorgon simulations</vt:lpstr>
      <vt:lpstr>Newly defined coefficients create a symmetric set</vt:lpstr>
      <vt:lpstr>B field post-processing of xRAGE hydro code - ICF</vt:lpstr>
      <vt:lpstr>B field post-processing of xRAGE hydro code - ICF</vt:lpstr>
      <vt:lpstr>The new Z gradient source term makes a difference</vt:lpstr>
      <vt:lpstr>New thermomagnetic instability</vt:lpstr>
      <vt:lpstr>New thermomagnetic instability - Simulations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Kinetic simulations of hot-spot mix</dc:title>
  <dc:creator>Microsoft Office User</dc:creator>
  <cp:lastModifiedBy>Microsoft Office User</cp:lastModifiedBy>
  <cp:revision>293</cp:revision>
  <dcterms:created xsi:type="dcterms:W3CDTF">2019-07-18T21:06:16Z</dcterms:created>
  <dcterms:modified xsi:type="dcterms:W3CDTF">2020-10-19T15:18:51Z</dcterms:modified>
</cp:coreProperties>
</file>